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drawings/drawing1.xml" ContentType="application/vnd.openxmlformats-officedocument.drawingml.chartshape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33.xml" ContentType="application/vnd.openxmlformats-officedocument.presentationml.notesSlide+xml"/>
  <Override PartName="/ppt/charts/chart6.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0" r:id="rId1"/>
  </p:sldMasterIdLst>
  <p:notesMasterIdLst>
    <p:notesMasterId r:id="rId69"/>
  </p:notesMasterIdLst>
  <p:handoutMasterIdLst>
    <p:handoutMasterId r:id="rId70"/>
  </p:handoutMasterIdLst>
  <p:sldIdLst>
    <p:sldId id="256" r:id="rId2"/>
    <p:sldId id="257" r:id="rId3"/>
    <p:sldId id="407" r:id="rId4"/>
    <p:sldId id="408" r:id="rId5"/>
    <p:sldId id="401" r:id="rId6"/>
    <p:sldId id="365" r:id="rId7"/>
    <p:sldId id="362" r:id="rId8"/>
    <p:sldId id="363" r:id="rId9"/>
    <p:sldId id="364" r:id="rId10"/>
    <p:sldId id="399" r:id="rId11"/>
    <p:sldId id="402" r:id="rId12"/>
    <p:sldId id="392" r:id="rId13"/>
    <p:sldId id="393" r:id="rId14"/>
    <p:sldId id="301" r:id="rId15"/>
    <p:sldId id="394" r:id="rId16"/>
    <p:sldId id="395" r:id="rId17"/>
    <p:sldId id="418" r:id="rId18"/>
    <p:sldId id="368" r:id="rId19"/>
    <p:sldId id="369" r:id="rId20"/>
    <p:sldId id="290" r:id="rId21"/>
    <p:sldId id="409" r:id="rId22"/>
    <p:sldId id="372" r:id="rId23"/>
    <p:sldId id="389" r:id="rId24"/>
    <p:sldId id="390" r:id="rId25"/>
    <p:sldId id="391" r:id="rId26"/>
    <p:sldId id="377" r:id="rId27"/>
    <p:sldId id="378" r:id="rId28"/>
    <p:sldId id="379" r:id="rId29"/>
    <p:sldId id="414" r:id="rId30"/>
    <p:sldId id="381" r:id="rId31"/>
    <p:sldId id="382" r:id="rId32"/>
    <p:sldId id="385" r:id="rId33"/>
    <p:sldId id="384" r:id="rId34"/>
    <p:sldId id="396" r:id="rId35"/>
    <p:sldId id="306" r:id="rId36"/>
    <p:sldId id="295" r:id="rId37"/>
    <p:sldId id="298" r:id="rId38"/>
    <p:sldId id="308" r:id="rId39"/>
    <p:sldId id="307" r:id="rId40"/>
    <p:sldId id="297" r:id="rId41"/>
    <p:sldId id="332" r:id="rId42"/>
    <p:sldId id="333" r:id="rId43"/>
    <p:sldId id="335" r:id="rId44"/>
    <p:sldId id="336" r:id="rId45"/>
    <p:sldId id="417" r:id="rId46"/>
    <p:sldId id="337" r:id="rId47"/>
    <p:sldId id="338" r:id="rId48"/>
    <p:sldId id="400" r:id="rId49"/>
    <p:sldId id="264" r:id="rId50"/>
    <p:sldId id="265" r:id="rId51"/>
    <p:sldId id="267" r:id="rId52"/>
    <p:sldId id="419" r:id="rId53"/>
    <p:sldId id="269" r:id="rId54"/>
    <p:sldId id="273" r:id="rId55"/>
    <p:sldId id="406" r:id="rId56"/>
    <p:sldId id="397" r:id="rId57"/>
    <p:sldId id="352" r:id="rId58"/>
    <p:sldId id="353" r:id="rId59"/>
    <p:sldId id="354" r:id="rId60"/>
    <p:sldId id="355" r:id="rId61"/>
    <p:sldId id="356" r:id="rId62"/>
    <p:sldId id="357" r:id="rId63"/>
    <p:sldId id="359" r:id="rId64"/>
    <p:sldId id="361" r:id="rId65"/>
    <p:sldId id="398" r:id="rId66"/>
    <p:sldId id="259" r:id="rId67"/>
    <p:sldId id="317" r:id="rId68"/>
  </p:sldIdLst>
  <p:sldSz cx="12192000" cy="6858000"/>
  <p:notesSz cx="7315200" cy="96012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521415D9-36F7-43E2-AB2F-B90AF26B5E84}">
      <p14:sectionLst xmlns:p14="http://schemas.microsoft.com/office/powerpoint/2010/main">
        <p14:section name="Introduction" id="{A97F3E0B-03C7-744A-BF96-5DF06A291BF7}">
          <p14:sldIdLst>
            <p14:sldId id="256"/>
            <p14:sldId id="257"/>
            <p14:sldId id="407"/>
            <p14:sldId id="408"/>
            <p14:sldId id="401"/>
          </p14:sldIdLst>
        </p14:section>
        <p14:section name="Jane" id="{BD1BB480-5553-A44A-B982-C729909A8D44}">
          <p14:sldIdLst>
            <p14:sldId id="365"/>
            <p14:sldId id="362"/>
            <p14:sldId id="363"/>
            <p14:sldId id="364"/>
            <p14:sldId id="399"/>
            <p14:sldId id="402"/>
            <p14:sldId id="392"/>
            <p14:sldId id="393"/>
            <p14:sldId id="301"/>
            <p14:sldId id="394"/>
            <p14:sldId id="395"/>
            <p14:sldId id="418"/>
            <p14:sldId id="368"/>
            <p14:sldId id="369"/>
          </p14:sldIdLst>
        </p14:section>
        <p14:section name="Risk Stratification Tools in the ED" id="{B773F7C3-2A39-3549-B0C7-969D15D7CF94}">
          <p14:sldIdLst>
            <p14:sldId id="290"/>
            <p14:sldId id="409"/>
            <p14:sldId id="372"/>
            <p14:sldId id="389"/>
            <p14:sldId id="390"/>
            <p14:sldId id="391"/>
          </p14:sldIdLst>
        </p14:section>
        <p14:section name="Biomarker Testing in the ED" id="{5AA5AE5D-3EC7-A841-8B28-7940E136F10B}">
          <p14:sldIdLst>
            <p14:sldId id="377"/>
            <p14:sldId id="378"/>
            <p14:sldId id="379"/>
            <p14:sldId id="414"/>
            <p14:sldId id="381"/>
            <p14:sldId id="382"/>
            <p14:sldId id="385"/>
            <p14:sldId id="384"/>
            <p14:sldId id="396"/>
            <p14:sldId id="306"/>
          </p14:sldIdLst>
        </p14:section>
        <p14:section name="MPI and the ED" id="{9EF299DC-6AA5-4C4A-8D39-D9BF8496E2C1}">
          <p14:sldIdLst>
            <p14:sldId id="295"/>
            <p14:sldId id="298"/>
            <p14:sldId id="308"/>
            <p14:sldId id="307"/>
            <p14:sldId id="297"/>
          </p14:sldIdLst>
        </p14:section>
        <p14:section name="MPI Case Study 1 " id="{B670B15F-00FC-8349-96EF-DE12C90C3E36}">
          <p14:sldIdLst>
            <p14:sldId id="332"/>
            <p14:sldId id="333"/>
            <p14:sldId id="335"/>
            <p14:sldId id="336"/>
            <p14:sldId id="417"/>
            <p14:sldId id="337"/>
            <p14:sldId id="338"/>
            <p14:sldId id="400"/>
          </p14:sldIdLst>
        </p14:section>
        <p14:section name="MPI Case Study 2" id="{D831635D-33A5-6D49-8D3F-EBEF156C26DC}">
          <p14:sldIdLst>
            <p14:sldId id="264"/>
            <p14:sldId id="265"/>
            <p14:sldId id="267"/>
            <p14:sldId id="419"/>
            <p14:sldId id="269"/>
            <p14:sldId id="273"/>
            <p14:sldId id="406"/>
          </p14:sldIdLst>
        </p14:section>
        <p14:section name="MPI Case Study 3" id="{A1063824-7DD3-2F48-94EF-EFB84B56996E}">
          <p14:sldIdLst>
            <p14:sldId id="397"/>
            <p14:sldId id="352"/>
            <p14:sldId id="353"/>
            <p14:sldId id="354"/>
            <p14:sldId id="355"/>
            <p14:sldId id="356"/>
            <p14:sldId id="357"/>
            <p14:sldId id="359"/>
            <p14:sldId id="361"/>
            <p14:sldId id="398"/>
          </p14:sldIdLst>
        </p14:section>
        <p14:section name="Q &amp; A" id="{B3F2605D-32A3-B54B-8D88-3C94C969AED2}">
          <p14:sldIdLst>
            <p14:sldId id="259"/>
            <p14:sldId id="317"/>
          </p14:sldIdLst>
        </p14:section>
      </p14:sectionLst>
    </p:ext>
    <p:ext uri="{EFAFB233-063F-42B5-8137-9DF3F51BA10A}">
      <p15:sldGuideLst xmlns:p15="http://schemas.microsoft.com/office/powerpoint/2012/main" xmlns="">
        <p15:guide id="1" orient="horz" pos="619" userDrawn="1">
          <p15:clr>
            <a:srgbClr val="A4A3A4"/>
          </p15:clr>
        </p15:guide>
        <p15:guide id="2" orient="horz" pos="2207" userDrawn="1">
          <p15:clr>
            <a:srgbClr val="A4A3A4"/>
          </p15:clr>
        </p15:guide>
        <p15:guide id="3" pos="273" userDrawn="1">
          <p15:clr>
            <a:srgbClr val="A4A3A4"/>
          </p15:clr>
        </p15:guide>
        <p15:guide id="4" pos="683" userDrawn="1">
          <p15:clr>
            <a:srgbClr val="A4A3A4"/>
          </p15:clr>
        </p15:guide>
        <p15:guide id="5" orient="horz" pos="3566" userDrawn="1">
          <p15:clr>
            <a:srgbClr val="A4A3A4"/>
          </p15:clr>
        </p15:guide>
        <p15:guide id="6" orient="horz" pos="2747" userDrawn="1">
          <p15:clr>
            <a:srgbClr val="A4A3A4"/>
          </p15:clr>
        </p15:guide>
        <p15:guide id="7" orient="horz" pos="1444" userDrawn="1">
          <p15:clr>
            <a:srgbClr val="A4A3A4"/>
          </p15:clr>
        </p15:guide>
        <p15:guide id="8" pos="3837" userDrawn="1">
          <p15:clr>
            <a:srgbClr val="A4A3A4"/>
          </p15:clr>
        </p15:guide>
        <p15:guide id="9" pos="104" userDrawn="1">
          <p15:clr>
            <a:srgbClr val="A4A3A4"/>
          </p15:clr>
        </p15:guide>
        <p15:guide id="10" orient="horz" pos="3801" userDrawn="1">
          <p15:clr>
            <a:srgbClr val="A4A3A4"/>
          </p15:clr>
        </p15:guide>
        <p15:guide id="11" orient="horz" pos="1563" userDrawn="1">
          <p15:clr>
            <a:srgbClr val="A4A3A4"/>
          </p15:clr>
        </p15:guide>
        <p15:guide id="12" orient="horz" pos="2741" userDrawn="1">
          <p15:clr>
            <a:srgbClr val="A4A3A4"/>
          </p15:clr>
        </p15:guide>
        <p15:guide id="13" orient="horz" pos="1674" userDrawn="1">
          <p15:clr>
            <a:srgbClr val="A4A3A4"/>
          </p15:clr>
        </p15:guide>
        <p15:guide id="14" pos="3883" userDrawn="1">
          <p15:clr>
            <a:srgbClr val="A4A3A4"/>
          </p15:clr>
        </p15:guide>
        <p15:guide id="15" pos="45" userDrawn="1">
          <p15:clr>
            <a:srgbClr val="A4A3A4"/>
          </p15:clr>
        </p15:guide>
        <p15:guide id="16" pos="433">
          <p15:clr>
            <a:srgbClr val="A4A3A4"/>
          </p15:clr>
        </p15:guide>
      </p15:sldGuideLst>
    </p:ext>
    <p:ext uri="{2D200454-40CA-4A62-9FC3-DE9A4176ACB9}">
      <p15:notesGuideLst xmlns:p15="http://schemas.microsoft.com/office/powerpoint/2012/main" xmlns="">
        <p15:guide id="1" orient="horz" pos="3024" userDrawn="1">
          <p15:clr>
            <a:srgbClr val="A4A3A4"/>
          </p15:clr>
        </p15:guide>
        <p15:guide id="2" pos="2304" userDrawn="1">
          <p15:clr>
            <a:srgbClr val="A4A3A4"/>
          </p15:clr>
        </p15:guide>
        <p15:guide id="3" orient="horz" pos="2757" userDrawn="1">
          <p15:clr>
            <a:srgbClr val="A4A3A4"/>
          </p15:clr>
        </p15:guide>
        <p15:guide id="4" pos="229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enjamin Wald" initials="" lastIdx="7" clrIdx="6"/>
  <p:cmAuthor id="1" name="Anna Sacchetti" initials="AS" lastIdx="1" clrIdx="0">
    <p:extLst/>
  </p:cmAuthor>
  <p:cmAuthor id="8" name="Frank" initials="F" lastIdx="3" clrIdx="7"/>
  <p:cmAuthor id="2" name="Megan Sacchetti" initials="MS" lastIdx="19" clrIdx="1">
    <p:extLst/>
  </p:cmAuthor>
  <p:cmAuthor id="3" name="Abbey Jones" initials="AJ" lastIdx="3" clrIdx="2"/>
  <p:cmAuthor id="4" name="Colleen Polk" initials="" lastIdx="0" clrIdx="3"/>
  <p:cmAuthor id="5" name="cmiley" initials="c" lastIdx="29" clrIdx="4"/>
  <p:cmAuthor id="6" name="Jody Zschiedrich" initials="JZ" lastIdx="4" clrIdx="5"/>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FF"/>
    <a:srgbClr val="69676A"/>
    <a:srgbClr val="716C74"/>
    <a:srgbClr val="72737B"/>
    <a:srgbClr val="696A6D"/>
    <a:srgbClr val="666666"/>
    <a:srgbClr val="676570"/>
    <a:srgbClr val="646470"/>
    <a:srgbClr val="900C3D"/>
    <a:srgbClr val="950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05" autoAdjust="0"/>
    <p:restoredTop sz="95066" autoAdjust="0"/>
  </p:normalViewPr>
  <p:slideViewPr>
    <p:cSldViewPr snapToGrid="0">
      <p:cViewPr>
        <p:scale>
          <a:sx n="86" d="100"/>
          <a:sy n="86" d="100"/>
        </p:scale>
        <p:origin x="-78" y="-582"/>
      </p:cViewPr>
      <p:guideLst>
        <p:guide orient="horz" pos="619"/>
        <p:guide orient="horz" pos="2207"/>
        <p:guide orient="horz" pos="3566"/>
        <p:guide orient="horz" pos="2747"/>
        <p:guide orient="horz" pos="1444"/>
        <p:guide orient="horz" pos="3801"/>
        <p:guide orient="horz" pos="1563"/>
        <p:guide orient="horz" pos="2741"/>
        <p:guide orient="horz" pos="1674"/>
        <p:guide pos="273"/>
        <p:guide pos="683"/>
        <p:guide pos="3837"/>
        <p:guide pos="104"/>
        <p:guide pos="3883"/>
        <p:guide pos="45"/>
        <p:guide pos="433"/>
      </p:guideLst>
    </p:cSldViewPr>
  </p:slideViewPr>
  <p:outlineViewPr>
    <p:cViewPr>
      <p:scale>
        <a:sx n="33" d="100"/>
        <a:sy n="33" d="100"/>
      </p:scale>
      <p:origin x="0" y="-1956"/>
    </p:cViewPr>
  </p:outlineViewPr>
  <p:notesTextViewPr>
    <p:cViewPr>
      <p:scale>
        <a:sx n="3" d="2"/>
        <a:sy n="3" d="2"/>
      </p:scale>
      <p:origin x="0" y="0"/>
    </p:cViewPr>
  </p:notesTextViewPr>
  <p:sorterViewPr>
    <p:cViewPr varScale="1">
      <p:scale>
        <a:sx n="1" d="1"/>
        <a:sy n="1" d="1"/>
      </p:scale>
      <p:origin x="0" y="-18384"/>
    </p:cViewPr>
  </p:sorterViewPr>
  <p:notesViewPr>
    <p:cSldViewPr snapToGrid="0">
      <p:cViewPr>
        <p:scale>
          <a:sx n="120" d="100"/>
          <a:sy n="120" d="100"/>
        </p:scale>
        <p:origin x="1206" y="-3600"/>
      </p:cViewPr>
      <p:guideLst>
        <p:guide orient="horz" pos="3024"/>
        <p:guide orient="horz" pos="2757"/>
        <p:guide pos="2304"/>
        <p:guide pos="229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autoTitleDeleted val="0"/>
    <c:view3D>
      <c:rotX val="3"/>
      <c:rotY val="36"/>
      <c:rAngAx val="0"/>
      <c:perspective val="30"/>
    </c:view3D>
    <c:floor>
      <c:thickness val="0"/>
      <c:spPr>
        <a:solidFill>
          <a:srgbClr val="C8003B"/>
        </a:solidFill>
        <a:ln w="22225">
          <a:solidFill>
            <a:srgbClr val="950F2B"/>
          </a:solidFill>
        </a:ln>
      </c:spPr>
    </c:floor>
    <c:sideWall>
      <c:thickness val="0"/>
      <c:spPr>
        <a:solidFill>
          <a:srgbClr val="C8003B">
            <a:alpha val="50000"/>
          </a:srgbClr>
        </a:solidFill>
        <a:ln w="6350">
          <a:solidFill>
            <a:sysClr val="window" lastClr="FFFFFF"/>
          </a:solidFill>
        </a:ln>
      </c:spPr>
    </c:sideWall>
    <c:backWall>
      <c:thickness val="0"/>
      <c:spPr>
        <a:solidFill>
          <a:srgbClr val="C8003B"/>
        </a:solidFill>
        <a:ln w="19050">
          <a:noFill/>
        </a:ln>
      </c:spPr>
    </c:backWall>
    <c:plotArea>
      <c:layout>
        <c:manualLayout>
          <c:layoutTarget val="inner"/>
          <c:xMode val="edge"/>
          <c:yMode val="edge"/>
          <c:x val="8.3589143004456204E-2"/>
          <c:y val="4.8516191907643502E-2"/>
          <c:w val="0.91641085699554403"/>
          <c:h val="0.88559177338566397"/>
        </c:manualLayout>
      </c:layout>
      <c:bar3DChart>
        <c:barDir val="col"/>
        <c:grouping val="stacked"/>
        <c:varyColors val="0"/>
        <c:ser>
          <c:idx val="0"/>
          <c:order val="0"/>
          <c:tx>
            <c:strRef>
              <c:f>Sheet1!$B$1</c:f>
              <c:strCache>
                <c:ptCount val="1"/>
                <c:pt idx="0">
                  <c:v>Series 1</c:v>
                </c:pt>
              </c:strCache>
            </c:strRef>
          </c:tx>
          <c:spPr>
            <a:solidFill>
              <a:sysClr val="window" lastClr="FFFFFF">
                <a:lumMod val="75000"/>
              </a:sysClr>
            </a:solidFill>
            <a:ln>
              <a:solidFill>
                <a:sysClr val="window" lastClr="FFFFFF">
                  <a:lumMod val="75000"/>
                </a:sysClr>
              </a:solidFill>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ysClr val="window" lastClr="FFFFFF">
                <a:lumMod val="85000"/>
              </a:sys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ysClr val="window" lastClr="FFFFFF"/>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35871360"/>
        <c:axId val="35873152"/>
        <c:axId val="0"/>
      </c:bar3DChart>
      <c:catAx>
        <c:axId val="35871360"/>
        <c:scaling>
          <c:orientation val="minMax"/>
        </c:scaling>
        <c:delete val="0"/>
        <c:axPos val="b"/>
        <c:numFmt formatCode="General" sourceLinked="0"/>
        <c:majorTickMark val="none"/>
        <c:minorTickMark val="none"/>
        <c:tickLblPos val="nextTo"/>
        <c:spPr>
          <a:ln w="25400">
            <a:solidFill>
              <a:sysClr val="window" lastClr="FFFFFF"/>
            </a:solidFill>
          </a:ln>
        </c:spPr>
        <c:txPr>
          <a:bodyPr/>
          <a:lstStyle/>
          <a:p>
            <a:pPr>
              <a:defRPr sz="1200" cap="all">
                <a:solidFill>
                  <a:schemeClr val="bg1"/>
                </a:solidFill>
                <a:latin typeface="Century Gothic"/>
              </a:defRPr>
            </a:pPr>
            <a:endParaRPr lang="en-US"/>
          </a:p>
        </c:txPr>
        <c:crossAx val="35873152"/>
        <c:crosses val="autoZero"/>
        <c:auto val="1"/>
        <c:lblAlgn val="ctr"/>
        <c:lblOffset val="100"/>
        <c:noMultiLvlLbl val="0"/>
      </c:catAx>
      <c:valAx>
        <c:axId val="35873152"/>
        <c:scaling>
          <c:orientation val="minMax"/>
        </c:scaling>
        <c:delete val="0"/>
        <c:axPos val="l"/>
        <c:majorGridlines>
          <c:spPr>
            <a:ln>
              <a:solidFill>
                <a:srgbClr val="950F2B"/>
              </a:solidFill>
            </a:ln>
          </c:spPr>
        </c:majorGridlines>
        <c:numFmt formatCode="General" sourceLinked="1"/>
        <c:majorTickMark val="out"/>
        <c:minorTickMark val="none"/>
        <c:tickLblPos val="nextTo"/>
        <c:spPr>
          <a:noFill/>
          <a:ln w="19050">
            <a:solidFill>
              <a:sysClr val="window" lastClr="FFFFFF"/>
            </a:solidFill>
          </a:ln>
        </c:spPr>
        <c:txPr>
          <a:bodyPr/>
          <a:lstStyle/>
          <a:p>
            <a:pPr>
              <a:defRPr sz="1200">
                <a:solidFill>
                  <a:schemeClr val="bg1"/>
                </a:solidFill>
                <a:latin typeface="Century Gothic"/>
              </a:defRPr>
            </a:pPr>
            <a:endParaRPr lang="en-US"/>
          </a:p>
        </c:txPr>
        <c:crossAx val="3587136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layout/>
      <c:overlay val="0"/>
    </c:title>
    <c:autoTitleDeleted val="0"/>
    <c:view3D>
      <c:rotX val="-4"/>
      <c:rotY val="40"/>
      <c:depthPercent val="100"/>
      <c:rAngAx val="0"/>
      <c:perspective val="20"/>
    </c:view3D>
    <c:floor>
      <c:thickness val="0"/>
    </c:floor>
    <c:sideWall>
      <c:thickness val="0"/>
    </c:sideWall>
    <c:backWall>
      <c:thickness val="0"/>
    </c:backWall>
    <c:plotArea>
      <c:layout/>
      <c:bar3DChart>
        <c:barDir val="col"/>
        <c:grouping val="stacked"/>
        <c:varyColors val="0"/>
        <c:ser>
          <c:idx val="0"/>
          <c:order val="0"/>
          <c:tx>
            <c:strRef>
              <c:f>Sheet1!$A$2</c:f>
              <c:strCache>
                <c:ptCount val="1"/>
              </c:strCache>
            </c:strRef>
          </c:tx>
          <c:spPr>
            <a:solidFill>
              <a:srgbClr val="C8003B"/>
            </a:solidFill>
          </c:spPr>
          <c:invertIfNegative val="0"/>
          <c:dLbls>
            <c:dLbl>
              <c:idx val="0"/>
              <c:layout>
                <c:manualLayout>
                  <c:x val="1.36011680583172E-2"/>
                  <c:y val="-5.957023853041810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8134890744423E-2"/>
                  <c:y val="-9.883282946540590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36011680583172E-2"/>
                  <c:y val="-0.136624158985151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868095441564201E-2"/>
                  <c:y val="-0.16228280703896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868095441564301E-2"/>
                  <c:y val="-0.2127573089760909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8863235299719E-2"/>
                  <c:y val="-0.3241723152790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1"/>
                <c:pt idx="0">
                  <c:v>  </c:v>
                </c:pt>
              </c:strCache>
            </c:strRef>
          </c:cat>
          <c:val>
            <c:numRef>
              <c:f>Sheet1!$B$2:$G$2</c:f>
              <c:numCache>
                <c:formatCode>General</c:formatCode>
                <c:ptCount val="6"/>
                <c:pt idx="0">
                  <c:v>4.7</c:v>
                </c:pt>
                <c:pt idx="1">
                  <c:v>8.3000000000000007</c:v>
                </c:pt>
                <c:pt idx="2">
                  <c:v>13.2</c:v>
                </c:pt>
                <c:pt idx="3">
                  <c:v>19.899999999999999</c:v>
                </c:pt>
                <c:pt idx="4">
                  <c:v>26.2</c:v>
                </c:pt>
                <c:pt idx="5">
                  <c:v>40.9</c:v>
                </c:pt>
              </c:numCache>
            </c:numRef>
          </c:val>
        </c:ser>
        <c:dLbls>
          <c:showLegendKey val="0"/>
          <c:showVal val="1"/>
          <c:showCatName val="0"/>
          <c:showSerName val="0"/>
          <c:showPercent val="0"/>
          <c:showBubbleSize val="0"/>
        </c:dLbls>
        <c:gapWidth val="150"/>
        <c:shape val="box"/>
        <c:axId val="64185472"/>
        <c:axId val="64532864"/>
        <c:axId val="0"/>
      </c:bar3DChart>
      <c:catAx>
        <c:axId val="64185472"/>
        <c:scaling>
          <c:orientation val="minMax"/>
        </c:scaling>
        <c:delete val="0"/>
        <c:axPos val="b"/>
        <c:title>
          <c:tx>
            <c:rich>
              <a:bodyPr/>
              <a:lstStyle/>
              <a:p>
                <a:pPr>
                  <a:defRPr sz="1050">
                    <a:solidFill>
                      <a:schemeClr val="bg1">
                        <a:lumMod val="50000"/>
                      </a:schemeClr>
                    </a:solidFill>
                  </a:defRPr>
                </a:pPr>
                <a:r>
                  <a:rPr lang="en-US" sz="1050" b="0" i="0" dirty="0" smtClean="0">
                    <a:solidFill>
                      <a:srgbClr val="000000"/>
                    </a:solidFill>
                    <a:latin typeface="Century Gothic"/>
                    <a:cs typeface="Century Gothic"/>
                  </a:rPr>
                  <a:t>NUMBER OF RISK FACTORS</a:t>
                </a:r>
                <a:endParaRPr lang="en-US" sz="1050" b="0" i="0" baseline="30000" dirty="0">
                  <a:solidFill>
                    <a:srgbClr val="000000"/>
                  </a:solidFill>
                  <a:latin typeface="Century Gothic"/>
                  <a:cs typeface="Century Gothic"/>
                </a:endParaRPr>
              </a:p>
            </c:rich>
          </c:tx>
          <c:layout>
            <c:manualLayout>
              <c:xMode val="edge"/>
              <c:yMode val="edge"/>
              <c:x val="0.38378779071574298"/>
              <c:y val="0.89386065430492201"/>
            </c:manualLayout>
          </c:layout>
          <c:overlay val="0"/>
        </c:title>
        <c:numFmt formatCode="General" sourceLinked="1"/>
        <c:majorTickMark val="none"/>
        <c:minorTickMark val="none"/>
        <c:tickLblPos val="low"/>
        <c:txPr>
          <a:bodyPr anchor="ctr" anchorCtr="0"/>
          <a:lstStyle/>
          <a:p>
            <a:pPr>
              <a:defRPr sz="1200" cap="all">
                <a:latin typeface="Century Gothic"/>
              </a:defRPr>
            </a:pPr>
            <a:endParaRPr lang="en-US"/>
          </a:p>
        </c:txPr>
        <c:crossAx val="64532864"/>
        <c:crosses val="autoZero"/>
        <c:auto val="1"/>
        <c:lblAlgn val="ctr"/>
        <c:lblOffset val="100"/>
        <c:noMultiLvlLbl val="0"/>
      </c:catAx>
      <c:valAx>
        <c:axId val="64532864"/>
        <c:scaling>
          <c:orientation val="minMax"/>
        </c:scaling>
        <c:delete val="0"/>
        <c:axPos val="l"/>
        <c:majorGridlines/>
        <c:title>
          <c:tx>
            <c:rich>
              <a:bodyPr rot="-5400000" vert="horz"/>
              <a:lstStyle/>
              <a:p>
                <a:pPr algn="ctr">
                  <a:defRPr lang="en-US" sz="1050" b="0" i="0" dirty="0">
                    <a:solidFill>
                      <a:srgbClr val="7F7F7F"/>
                    </a:solidFill>
                    <a:latin typeface="Century Gothic"/>
                    <a:cs typeface="Century Gothic"/>
                  </a:defRPr>
                </a:pPr>
                <a:r>
                  <a:rPr lang="en-US" sz="1050" b="0" i="0" dirty="0" smtClean="0">
                    <a:solidFill>
                      <a:schemeClr val="tx1"/>
                    </a:solidFill>
                    <a:latin typeface="Century Gothic"/>
                    <a:cs typeface="Century Gothic"/>
                  </a:rPr>
                  <a:t>RATE OF COMPOSITE ENDPOINT </a:t>
                </a:r>
                <a:br>
                  <a:rPr lang="en-US" sz="1050" b="0" i="0" dirty="0" smtClean="0">
                    <a:solidFill>
                      <a:schemeClr val="tx1"/>
                    </a:solidFill>
                    <a:latin typeface="Century Gothic"/>
                    <a:cs typeface="Century Gothic"/>
                  </a:rPr>
                </a:br>
                <a:r>
                  <a:rPr lang="en-US" sz="1050" b="0" i="0" dirty="0" smtClean="0">
                    <a:solidFill>
                      <a:schemeClr val="tx1"/>
                    </a:solidFill>
                    <a:latin typeface="Century Gothic"/>
                    <a:cs typeface="Century Gothic"/>
                  </a:rPr>
                  <a:t>(DAYS</a:t>
                </a:r>
                <a:r>
                  <a:rPr lang="en-US" sz="1050" b="0" i="0" baseline="0" dirty="0" smtClean="0">
                    <a:solidFill>
                      <a:schemeClr val="tx1"/>
                    </a:solidFill>
                    <a:latin typeface="Century Gothic"/>
                    <a:cs typeface="Century Gothic"/>
                  </a:rPr>
                  <a:t> 1-14)</a:t>
                </a:r>
                <a:r>
                  <a:rPr lang="en-US" sz="1050" b="0" i="0" dirty="0" smtClean="0">
                    <a:solidFill>
                      <a:schemeClr val="tx1"/>
                    </a:solidFill>
                    <a:latin typeface="Century Gothic"/>
                    <a:cs typeface="Century Gothic"/>
                  </a:rPr>
                  <a:t>, %</a:t>
                </a:r>
                <a:endParaRPr lang="en-US" sz="1050" b="0" i="0" dirty="0">
                  <a:solidFill>
                    <a:schemeClr val="tx1"/>
                  </a:solidFill>
                  <a:latin typeface="Century Gothic"/>
                  <a:cs typeface="Century Gothic"/>
                </a:endParaRPr>
              </a:p>
            </c:rich>
          </c:tx>
          <c:layout>
            <c:manualLayout>
              <c:xMode val="edge"/>
              <c:yMode val="edge"/>
              <c:x val="0.101979165893871"/>
              <c:y val="0.29015069748686501"/>
            </c:manualLayout>
          </c:layout>
          <c:overlay val="0"/>
        </c:title>
        <c:numFmt formatCode="General" sourceLinked="1"/>
        <c:majorTickMark val="out"/>
        <c:minorTickMark val="none"/>
        <c:tickLblPos val="nextTo"/>
        <c:txPr>
          <a:bodyPr/>
          <a:lstStyle/>
          <a:p>
            <a:pPr>
              <a:defRPr sz="1200">
                <a:latin typeface="Century Gothic"/>
              </a:defRPr>
            </a:pPr>
            <a:endParaRPr lang="en-US"/>
          </a:p>
        </c:txPr>
        <c:crossAx val="6418547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layout/>
      <c:overlay val="0"/>
    </c:title>
    <c:autoTitleDeleted val="0"/>
    <c:view3D>
      <c:rotX val="-4"/>
      <c:rotY val="40"/>
      <c:depthPercent val="100"/>
      <c:rAngAx val="0"/>
      <c:perspective val="20"/>
    </c:view3D>
    <c:floor>
      <c:thickness val="0"/>
    </c:floor>
    <c:sideWall>
      <c:thickness val="0"/>
    </c:sideWall>
    <c:backWall>
      <c:thickness val="0"/>
    </c:backWall>
    <c:plotArea>
      <c:layout/>
      <c:bar3DChart>
        <c:barDir val="col"/>
        <c:grouping val="stacked"/>
        <c:varyColors val="0"/>
        <c:ser>
          <c:idx val="0"/>
          <c:order val="0"/>
          <c:tx>
            <c:strRef>
              <c:f>Sheet1!$A$2</c:f>
              <c:strCache>
                <c:ptCount val="1"/>
              </c:strCache>
            </c:strRef>
          </c:tx>
          <c:spPr>
            <a:solidFill>
              <a:srgbClr val="C8003B"/>
            </a:solidFill>
          </c:spPr>
          <c:invertIfNegative val="0"/>
          <c:dLbls>
            <c:dLbl>
              <c:idx val="0"/>
              <c:layout>
                <c:manualLayout>
                  <c:x val="1.36011680583172E-2"/>
                  <c:y val="-5.957023853041810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8134890744423E-2"/>
                  <c:y val="-9.883282946540590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36011680583172E-2"/>
                  <c:y val="-0.136624158985151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868095441564201E-2"/>
                  <c:y val="-0.16228280703896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868095441564301E-2"/>
                  <c:y val="-0.2127573089760909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8863235299719E-2"/>
                  <c:y val="-0.3241723152790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1"/>
                <c:pt idx="0">
                  <c:v>  </c:v>
                </c:pt>
              </c:strCache>
            </c:strRef>
          </c:cat>
          <c:val>
            <c:numRef>
              <c:f>Sheet1!$B$2:$G$2</c:f>
              <c:numCache>
                <c:formatCode>General</c:formatCode>
                <c:ptCount val="6"/>
                <c:pt idx="0">
                  <c:v>4.7</c:v>
                </c:pt>
                <c:pt idx="1">
                  <c:v>8.3000000000000007</c:v>
                </c:pt>
                <c:pt idx="2">
                  <c:v>13.2</c:v>
                </c:pt>
                <c:pt idx="3">
                  <c:v>19.899999999999999</c:v>
                </c:pt>
                <c:pt idx="4">
                  <c:v>26.2</c:v>
                </c:pt>
                <c:pt idx="5">
                  <c:v>40.9</c:v>
                </c:pt>
              </c:numCache>
            </c:numRef>
          </c:val>
        </c:ser>
        <c:dLbls>
          <c:showLegendKey val="0"/>
          <c:showVal val="1"/>
          <c:showCatName val="0"/>
          <c:showSerName val="0"/>
          <c:showPercent val="0"/>
          <c:showBubbleSize val="0"/>
        </c:dLbls>
        <c:gapWidth val="150"/>
        <c:shape val="box"/>
        <c:axId val="35529856"/>
        <c:axId val="70869376"/>
        <c:axId val="0"/>
      </c:bar3DChart>
      <c:catAx>
        <c:axId val="35529856"/>
        <c:scaling>
          <c:orientation val="minMax"/>
        </c:scaling>
        <c:delete val="0"/>
        <c:axPos val="b"/>
        <c:title>
          <c:tx>
            <c:rich>
              <a:bodyPr/>
              <a:lstStyle/>
              <a:p>
                <a:pPr>
                  <a:defRPr sz="1050">
                    <a:solidFill>
                      <a:schemeClr val="bg1">
                        <a:lumMod val="50000"/>
                      </a:schemeClr>
                    </a:solidFill>
                  </a:defRPr>
                </a:pPr>
                <a:r>
                  <a:rPr lang="en-US" sz="1050" b="0" i="0" dirty="0" smtClean="0">
                    <a:solidFill>
                      <a:srgbClr val="000000"/>
                    </a:solidFill>
                    <a:latin typeface="Century Gothic"/>
                    <a:cs typeface="Century Gothic"/>
                  </a:rPr>
                  <a:t>NUMBER OF RISK FACTORS</a:t>
                </a:r>
                <a:endParaRPr lang="en-US" sz="1050" b="0" i="0" baseline="30000" dirty="0">
                  <a:solidFill>
                    <a:srgbClr val="000000"/>
                  </a:solidFill>
                  <a:latin typeface="Century Gothic"/>
                  <a:cs typeface="Century Gothic"/>
                </a:endParaRPr>
              </a:p>
            </c:rich>
          </c:tx>
          <c:layout>
            <c:manualLayout>
              <c:xMode val="edge"/>
              <c:yMode val="edge"/>
              <c:x val="0.38378779071574298"/>
              <c:y val="0.89386065430492201"/>
            </c:manualLayout>
          </c:layout>
          <c:overlay val="0"/>
        </c:title>
        <c:numFmt formatCode="General" sourceLinked="1"/>
        <c:majorTickMark val="none"/>
        <c:minorTickMark val="none"/>
        <c:tickLblPos val="low"/>
        <c:txPr>
          <a:bodyPr anchor="ctr" anchorCtr="0"/>
          <a:lstStyle/>
          <a:p>
            <a:pPr>
              <a:defRPr sz="1200" cap="all">
                <a:latin typeface="Century Gothic"/>
              </a:defRPr>
            </a:pPr>
            <a:endParaRPr lang="en-US"/>
          </a:p>
        </c:txPr>
        <c:crossAx val="70869376"/>
        <c:crosses val="autoZero"/>
        <c:auto val="1"/>
        <c:lblAlgn val="ctr"/>
        <c:lblOffset val="100"/>
        <c:noMultiLvlLbl val="0"/>
      </c:catAx>
      <c:valAx>
        <c:axId val="70869376"/>
        <c:scaling>
          <c:orientation val="minMax"/>
        </c:scaling>
        <c:delete val="0"/>
        <c:axPos val="l"/>
        <c:majorGridlines/>
        <c:title>
          <c:tx>
            <c:rich>
              <a:bodyPr rot="-5400000" vert="horz"/>
              <a:lstStyle/>
              <a:p>
                <a:pPr algn="ctr">
                  <a:defRPr lang="en-US" sz="1050" b="0" i="0" dirty="0">
                    <a:solidFill>
                      <a:srgbClr val="7F7F7F"/>
                    </a:solidFill>
                    <a:latin typeface="Century Gothic"/>
                    <a:cs typeface="Century Gothic"/>
                  </a:defRPr>
                </a:pPr>
                <a:r>
                  <a:rPr lang="en-US" sz="1050" b="0" i="0" dirty="0" smtClean="0">
                    <a:solidFill>
                      <a:schemeClr val="tx1"/>
                    </a:solidFill>
                    <a:latin typeface="Century Gothic"/>
                    <a:cs typeface="Century Gothic"/>
                  </a:rPr>
                  <a:t>RATE OF COMPOSITE ENDPOINT </a:t>
                </a:r>
                <a:br>
                  <a:rPr lang="en-US" sz="1050" b="0" i="0" dirty="0" smtClean="0">
                    <a:solidFill>
                      <a:schemeClr val="tx1"/>
                    </a:solidFill>
                    <a:latin typeface="Century Gothic"/>
                    <a:cs typeface="Century Gothic"/>
                  </a:rPr>
                </a:br>
                <a:r>
                  <a:rPr lang="en-US" sz="1050" b="0" i="0" dirty="0" smtClean="0">
                    <a:solidFill>
                      <a:schemeClr val="tx1"/>
                    </a:solidFill>
                    <a:latin typeface="Century Gothic"/>
                    <a:cs typeface="Century Gothic"/>
                  </a:rPr>
                  <a:t>(DAYS</a:t>
                </a:r>
                <a:r>
                  <a:rPr lang="en-US" sz="1050" b="0" i="0" baseline="0" dirty="0" smtClean="0">
                    <a:solidFill>
                      <a:schemeClr val="tx1"/>
                    </a:solidFill>
                    <a:latin typeface="Century Gothic"/>
                    <a:cs typeface="Century Gothic"/>
                  </a:rPr>
                  <a:t> 1-14)</a:t>
                </a:r>
                <a:r>
                  <a:rPr lang="en-US" sz="1050" b="0" i="0" dirty="0" smtClean="0">
                    <a:solidFill>
                      <a:schemeClr val="tx1"/>
                    </a:solidFill>
                    <a:latin typeface="Century Gothic"/>
                    <a:cs typeface="Century Gothic"/>
                  </a:rPr>
                  <a:t>, %</a:t>
                </a:r>
                <a:endParaRPr lang="en-US" sz="1050" b="0" i="0" dirty="0">
                  <a:solidFill>
                    <a:schemeClr val="tx1"/>
                  </a:solidFill>
                  <a:latin typeface="Century Gothic"/>
                  <a:cs typeface="Century Gothic"/>
                </a:endParaRPr>
              </a:p>
            </c:rich>
          </c:tx>
          <c:layout>
            <c:manualLayout>
              <c:xMode val="edge"/>
              <c:yMode val="edge"/>
              <c:x val="0.101979165893871"/>
              <c:y val="0.29015069748686501"/>
            </c:manualLayout>
          </c:layout>
          <c:overlay val="0"/>
        </c:title>
        <c:numFmt formatCode="General" sourceLinked="1"/>
        <c:majorTickMark val="out"/>
        <c:minorTickMark val="none"/>
        <c:tickLblPos val="nextTo"/>
        <c:txPr>
          <a:bodyPr/>
          <a:lstStyle/>
          <a:p>
            <a:pPr>
              <a:defRPr sz="1200">
                <a:latin typeface="Century Gothic"/>
              </a:defRPr>
            </a:pPr>
            <a:endParaRPr lang="en-US"/>
          </a:p>
        </c:txPr>
        <c:crossAx val="3552985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autoTitleDeleted val="1"/>
    <c:view3D>
      <c:rotX val="1"/>
      <c:rotY val="22"/>
      <c:rAngAx val="0"/>
      <c:perspective val="70"/>
    </c:view3D>
    <c:floor>
      <c:thickness val="0"/>
    </c:floor>
    <c:sideWall>
      <c:thickness val="0"/>
    </c:sideWall>
    <c:backWall>
      <c:thickness val="0"/>
    </c:backWall>
    <c:plotArea>
      <c:layout/>
      <c:area3DChart>
        <c:grouping val="standard"/>
        <c:varyColors val="0"/>
        <c:ser>
          <c:idx val="0"/>
          <c:order val="0"/>
          <c:tx>
            <c:strRef>
              <c:f>Sheet1!$B$1</c:f>
              <c:strCache>
                <c:ptCount val="1"/>
                <c:pt idx="0">
                  <c:v>Series 1</c:v>
                </c:pt>
              </c:strCache>
            </c:strRef>
          </c:tx>
          <c:spPr>
            <a:noFill/>
            <a:ln>
              <a:noFill/>
            </a:ln>
          </c:spPr>
          <c:dLbls>
            <c:dLbl>
              <c:idx val="0"/>
              <c:layout>
                <c:manualLayout>
                  <c:x val="4.4891446020337601E-2"/>
                  <c:y val="-5.567601055503809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6410838864658401E-2"/>
                  <c:y val="-8.4923493207979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0699946317778297E-2"/>
                  <c:y val="-0.148320660680882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2.7441611240638399E-2"/>
                  <c:y val="-0.274983460955665"/>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400" b="0" i="0">
                    <a:solidFill>
                      <a:srgbClr val="7F7F7F"/>
                    </a:solidFill>
                    <a:latin typeface="Century Gothic"/>
                    <a:cs typeface="Century Gothic"/>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ASPECT</c:v>
                </c:pt>
                <c:pt idx="1">
                  <c:v>ADAPT</c:v>
                </c:pt>
                <c:pt idx="2">
                  <c:v>APACE</c:v>
                </c:pt>
              </c:strCache>
            </c:strRef>
          </c:cat>
          <c:val>
            <c:numRef>
              <c:f>Sheet1!$B$2:$B$4</c:f>
              <c:numCache>
                <c:formatCode>General</c:formatCode>
                <c:ptCount val="3"/>
                <c:pt idx="0">
                  <c:v>9.8000000000000007</c:v>
                </c:pt>
                <c:pt idx="1">
                  <c:v>20</c:v>
                </c:pt>
                <c:pt idx="2">
                  <c:v>41.5</c:v>
                </c:pt>
              </c:numCache>
            </c:numRef>
          </c:val>
        </c:ser>
        <c:dLbls>
          <c:showLegendKey val="0"/>
          <c:showVal val="1"/>
          <c:showCatName val="0"/>
          <c:showSerName val="0"/>
          <c:showPercent val="0"/>
          <c:showBubbleSize val="0"/>
        </c:dLbls>
        <c:axId val="35798400"/>
        <c:axId val="35842304"/>
        <c:axId val="70853952"/>
      </c:area3DChart>
      <c:catAx>
        <c:axId val="35798400"/>
        <c:scaling>
          <c:orientation val="minMax"/>
        </c:scaling>
        <c:delete val="0"/>
        <c:axPos val="b"/>
        <c:majorGridlines/>
        <c:numFmt formatCode="General" sourceLinked="0"/>
        <c:majorTickMark val="out"/>
        <c:minorTickMark val="none"/>
        <c:tickLblPos val="nextTo"/>
        <c:txPr>
          <a:bodyPr/>
          <a:lstStyle/>
          <a:p>
            <a:pPr>
              <a:defRPr sz="1200" cap="all">
                <a:latin typeface="Century Gothic"/>
              </a:defRPr>
            </a:pPr>
            <a:endParaRPr lang="en-US"/>
          </a:p>
        </c:txPr>
        <c:crossAx val="35842304"/>
        <c:crosses val="autoZero"/>
        <c:auto val="1"/>
        <c:lblAlgn val="ctr"/>
        <c:lblOffset val="100"/>
        <c:noMultiLvlLbl val="0"/>
      </c:catAx>
      <c:valAx>
        <c:axId val="35842304"/>
        <c:scaling>
          <c:orientation val="minMax"/>
        </c:scaling>
        <c:delete val="0"/>
        <c:axPos val="l"/>
        <c:majorGridlines/>
        <c:numFmt formatCode="General" sourceLinked="1"/>
        <c:majorTickMark val="out"/>
        <c:minorTickMark val="none"/>
        <c:tickLblPos val="nextTo"/>
        <c:txPr>
          <a:bodyPr/>
          <a:lstStyle/>
          <a:p>
            <a:pPr>
              <a:defRPr sz="1200">
                <a:latin typeface="Century Gothic"/>
              </a:defRPr>
            </a:pPr>
            <a:endParaRPr lang="en-US"/>
          </a:p>
        </c:txPr>
        <c:crossAx val="35798400"/>
        <c:crosses val="autoZero"/>
        <c:crossBetween val="midCat"/>
      </c:valAx>
      <c:serAx>
        <c:axId val="70853952"/>
        <c:scaling>
          <c:orientation val="minMax"/>
        </c:scaling>
        <c:delete val="1"/>
        <c:axPos val="b"/>
        <c:majorTickMark val="out"/>
        <c:minorTickMark val="none"/>
        <c:tickLblPos val="nextTo"/>
        <c:crossAx val="35842304"/>
        <c:crosses val="autoZero"/>
      </c:serAx>
    </c:plotArea>
    <c:plotVisOnly val="1"/>
    <c:dispBlanksAs val="gap"/>
    <c:showDLblsOverMax val="0"/>
  </c:chart>
  <c:txPr>
    <a:bodyPr/>
    <a:lstStyle/>
    <a:p>
      <a:pPr>
        <a:defRPr sz="1800"/>
      </a:pPr>
      <a:endParaRPr lang="en-US"/>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autoTitleDeleted val="1"/>
    <c:view3D>
      <c:rotX val="-4"/>
      <c:rotY val="17"/>
      <c:rAngAx val="0"/>
      <c:perspective val="30"/>
    </c:view3D>
    <c:floor>
      <c:thickness val="0"/>
      <c:spPr>
        <a:noFill/>
        <a:ln w="9525">
          <a:noFill/>
        </a:ln>
      </c:spPr>
    </c:floor>
    <c:sideWall>
      <c:thickness val="0"/>
      <c:spPr>
        <a:ln>
          <a:noFill/>
        </a:ln>
      </c:spPr>
    </c:sideWall>
    <c:backWall>
      <c:thickness val="0"/>
      <c:spPr>
        <a:ln>
          <a:noFill/>
        </a:ln>
      </c:spPr>
    </c:backWall>
    <c:plotArea>
      <c:layout/>
      <c:bar3DChart>
        <c:barDir val="col"/>
        <c:grouping val="stacked"/>
        <c:varyColors val="0"/>
        <c:ser>
          <c:idx val="0"/>
          <c:order val="0"/>
          <c:tx>
            <c:strRef>
              <c:f>Sheet1!$A$2</c:f>
              <c:strCache>
                <c:ptCount val="1"/>
                <c:pt idx="0">
                  <c:v>Death</c:v>
                </c:pt>
              </c:strCache>
            </c:strRef>
          </c:tx>
          <c:spPr>
            <a:solidFill>
              <a:srgbClr val="C8003B"/>
            </a:solidFill>
            <a:effectLst/>
          </c:spPr>
          <c:invertIfNegative val="0"/>
          <c:cat>
            <c:strRef>
              <c:f>Sheet1!$B$1:$E$1</c:f>
              <c:strCache>
                <c:ptCount val="4"/>
                <c:pt idx="0">
                  <c:v>  </c:v>
                </c:pt>
                <c:pt idx="1">
                  <c:v>  </c:v>
                </c:pt>
                <c:pt idx="2">
                  <c:v>  </c:v>
                </c:pt>
                <c:pt idx="3">
                  <c:v>  </c:v>
                </c:pt>
              </c:strCache>
            </c:strRef>
          </c:cat>
          <c:val>
            <c:numRef>
              <c:f>Sheet1!$B$2:$E$2</c:f>
              <c:numCache>
                <c:formatCode>General</c:formatCode>
                <c:ptCount val="4"/>
                <c:pt idx="0">
                  <c:v>2.8</c:v>
                </c:pt>
                <c:pt idx="1">
                  <c:v>4.2</c:v>
                </c:pt>
                <c:pt idx="2">
                  <c:v>6.3</c:v>
                </c:pt>
                <c:pt idx="3">
                  <c:v>9.3000000000000007</c:v>
                </c:pt>
              </c:numCache>
            </c:numRef>
          </c:val>
        </c:ser>
        <c:dLbls>
          <c:showLegendKey val="0"/>
          <c:showVal val="0"/>
          <c:showCatName val="0"/>
          <c:showSerName val="0"/>
          <c:showPercent val="0"/>
          <c:showBubbleSize val="0"/>
        </c:dLbls>
        <c:gapWidth val="150"/>
        <c:shape val="box"/>
        <c:axId val="75879552"/>
        <c:axId val="75881088"/>
        <c:axId val="0"/>
      </c:bar3DChart>
      <c:catAx>
        <c:axId val="75879552"/>
        <c:scaling>
          <c:orientation val="minMax"/>
        </c:scaling>
        <c:delete val="1"/>
        <c:axPos val="b"/>
        <c:numFmt formatCode="General" sourceLinked="0"/>
        <c:majorTickMark val="out"/>
        <c:minorTickMark val="none"/>
        <c:tickLblPos val="nextTo"/>
        <c:crossAx val="75881088"/>
        <c:crosses val="autoZero"/>
        <c:auto val="1"/>
        <c:lblAlgn val="ctr"/>
        <c:lblOffset val="100"/>
        <c:noMultiLvlLbl val="0"/>
      </c:catAx>
      <c:valAx>
        <c:axId val="75881088"/>
        <c:scaling>
          <c:orientation val="minMax"/>
        </c:scaling>
        <c:delete val="0"/>
        <c:axPos val="l"/>
        <c:majorGridlines/>
        <c:title>
          <c:tx>
            <c:rich>
              <a:bodyPr rot="-5400000" vert="horz"/>
              <a:lstStyle/>
              <a:p>
                <a:pPr>
                  <a:defRPr lang="en-US" sz="1200" b="0" i="0" dirty="0">
                    <a:solidFill>
                      <a:schemeClr val="bg1">
                        <a:lumMod val="50000"/>
                      </a:schemeClr>
                    </a:solidFill>
                    <a:latin typeface="Century Gothic"/>
                    <a:cs typeface="Century Gothic"/>
                  </a:defRPr>
                </a:pPr>
                <a:r>
                  <a:rPr lang="en-US" sz="1200" b="0" i="0" dirty="0" smtClean="0">
                    <a:solidFill>
                      <a:schemeClr val="tx1"/>
                    </a:solidFill>
                    <a:latin typeface="Century Gothic"/>
                    <a:cs typeface="Century Gothic"/>
                  </a:rPr>
                  <a:t>MORTALITY ODDS RATIO (95% CI)</a:t>
                </a:r>
                <a:endParaRPr lang="en-US" sz="1200" b="0" i="0" dirty="0">
                  <a:solidFill>
                    <a:schemeClr val="tx1"/>
                  </a:solidFill>
                  <a:latin typeface="Century Gothic"/>
                  <a:cs typeface="Century Gothic"/>
                </a:endParaRPr>
              </a:p>
            </c:rich>
          </c:tx>
          <c:overlay val="0"/>
        </c:title>
        <c:numFmt formatCode="General" sourceLinked="1"/>
        <c:majorTickMark val="none"/>
        <c:minorTickMark val="none"/>
        <c:tickLblPos val="nextTo"/>
        <c:txPr>
          <a:bodyPr/>
          <a:lstStyle/>
          <a:p>
            <a:pPr>
              <a:defRPr sz="1200">
                <a:latin typeface="Century Gothic"/>
              </a:defRPr>
            </a:pPr>
            <a:endParaRPr lang="en-US"/>
          </a:p>
        </c:txPr>
        <c:crossAx val="7587955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17"/>
      <c:hPercent val="42"/>
      <c:rotY val="44"/>
      <c:depthPercent val="100"/>
      <c:rAngAx val="1"/>
    </c:view3D>
    <c:floor>
      <c:thickness val="0"/>
    </c:floor>
    <c:sideWall>
      <c:thickness val="0"/>
    </c:sideWall>
    <c:backWall>
      <c:thickness val="0"/>
    </c:backWall>
    <c:plotArea>
      <c:layout>
        <c:manualLayout>
          <c:layoutTarget val="inner"/>
          <c:xMode val="edge"/>
          <c:yMode val="edge"/>
          <c:x val="0.108602637422944"/>
          <c:y val="0.13485030495120301"/>
          <c:w val="0.819620253164557"/>
          <c:h val="0.57432432432432401"/>
        </c:manualLayout>
      </c:layout>
      <c:bar3DChart>
        <c:barDir val="col"/>
        <c:grouping val="standard"/>
        <c:varyColors val="0"/>
        <c:ser>
          <c:idx val="0"/>
          <c:order val="0"/>
          <c:tx>
            <c:strRef>
              <c:f>Sheet1!$A$2</c:f>
              <c:strCache>
                <c:ptCount val="1"/>
                <c:pt idx="0">
                  <c:v> </c:v>
                </c:pt>
              </c:strCache>
            </c:strRef>
          </c:tx>
          <c:spPr>
            <a:solidFill>
              <a:schemeClr val="bg1"/>
            </a:solidFill>
            <a:ln>
              <a:solidFill>
                <a:schemeClr val="tx1">
                  <a:lumMod val="75000"/>
                  <a:lumOff val="25000"/>
                </a:schemeClr>
              </a:solidFill>
            </a:ln>
          </c:spPr>
          <c:invertIfNegative val="0"/>
          <c:cat>
            <c:strRef>
              <c:f>Sheet1!$B$1:$F$1</c:f>
              <c:strCache>
                <c:ptCount val="5"/>
                <c:pt idx="0">
                  <c:v> </c:v>
                </c:pt>
                <c:pt idx="1">
                  <c:v> </c:v>
                </c:pt>
                <c:pt idx="2">
                  <c:v> </c:v>
                </c:pt>
                <c:pt idx="3">
                  <c:v> </c:v>
                </c:pt>
                <c:pt idx="4">
                  <c:v> </c:v>
                </c:pt>
              </c:strCache>
            </c:strRef>
          </c:cat>
          <c:val>
            <c:numRef>
              <c:f>Sheet1!$B$2:$F$2</c:f>
              <c:numCache>
                <c:formatCode>General</c:formatCode>
                <c:ptCount val="5"/>
                <c:pt idx="0">
                  <c:v>15</c:v>
                </c:pt>
                <c:pt idx="1">
                  <c:v>7.2</c:v>
                </c:pt>
                <c:pt idx="2">
                  <c:v>3.8</c:v>
                </c:pt>
                <c:pt idx="3">
                  <c:v>4.5999999999999996</c:v>
                </c:pt>
                <c:pt idx="4">
                  <c:v>1.1000000000000001</c:v>
                </c:pt>
              </c:numCache>
            </c:numRef>
          </c:val>
        </c:ser>
        <c:ser>
          <c:idx val="1"/>
          <c:order val="1"/>
          <c:tx>
            <c:strRef>
              <c:f>Sheet1!$A$3</c:f>
              <c:strCache>
                <c:ptCount val="1"/>
                <c:pt idx="0">
                  <c:v> </c:v>
                </c:pt>
              </c:strCache>
            </c:strRef>
          </c:tx>
          <c:spPr>
            <a:solidFill>
              <a:schemeClr val="bg1">
                <a:lumMod val="50000"/>
              </a:schemeClr>
            </a:solidFill>
            <a:ln>
              <a:solidFill>
                <a:srgbClr val="404040"/>
              </a:solidFill>
            </a:ln>
          </c:spPr>
          <c:invertIfNegative val="0"/>
          <c:cat>
            <c:strRef>
              <c:f>Sheet1!$B$1:$F$1</c:f>
              <c:strCache>
                <c:ptCount val="5"/>
                <c:pt idx="0">
                  <c:v> </c:v>
                </c:pt>
                <c:pt idx="1">
                  <c:v> </c:v>
                </c:pt>
                <c:pt idx="2">
                  <c:v> </c:v>
                </c:pt>
                <c:pt idx="3">
                  <c:v> </c:v>
                </c:pt>
                <c:pt idx="4">
                  <c:v> </c:v>
                </c:pt>
              </c:strCache>
            </c:strRef>
          </c:cat>
          <c:val>
            <c:numRef>
              <c:f>Sheet1!$B$3:$F$3</c:f>
              <c:numCache>
                <c:formatCode>General</c:formatCode>
                <c:ptCount val="5"/>
                <c:pt idx="0">
                  <c:v>17.8</c:v>
                </c:pt>
                <c:pt idx="1">
                  <c:v>8.3000000000000007</c:v>
                </c:pt>
                <c:pt idx="2">
                  <c:v>11.7</c:v>
                </c:pt>
                <c:pt idx="3">
                  <c:v>6.8</c:v>
                </c:pt>
                <c:pt idx="4">
                  <c:v>1.2</c:v>
                </c:pt>
              </c:numCache>
            </c:numRef>
          </c:val>
        </c:ser>
        <c:ser>
          <c:idx val="2"/>
          <c:order val="2"/>
          <c:tx>
            <c:strRef>
              <c:f>Sheet1!$A$4</c:f>
              <c:strCache>
                <c:ptCount val="1"/>
                <c:pt idx="0">
                  <c:v> </c:v>
                </c:pt>
              </c:strCache>
            </c:strRef>
          </c:tx>
          <c:spPr>
            <a:solidFill>
              <a:srgbClr val="716C74"/>
            </a:solidFill>
            <a:ln>
              <a:noFill/>
            </a:ln>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Sheet1!$B$1:$F$1</c:f>
              <c:strCache>
                <c:ptCount val="5"/>
                <c:pt idx="0">
                  <c:v> </c:v>
                </c:pt>
                <c:pt idx="1">
                  <c:v> </c:v>
                </c:pt>
                <c:pt idx="2">
                  <c:v> </c:v>
                </c:pt>
                <c:pt idx="3">
                  <c:v> </c:v>
                </c:pt>
                <c:pt idx="4">
                  <c:v> </c:v>
                </c:pt>
              </c:strCache>
            </c:strRef>
          </c:cat>
          <c:val>
            <c:numRef>
              <c:f>Sheet1!$B$4:$F$4</c:f>
              <c:numCache>
                <c:formatCode>General</c:formatCode>
                <c:ptCount val="5"/>
                <c:pt idx="0">
                  <c:v>12.9</c:v>
                </c:pt>
                <c:pt idx="1">
                  <c:v>9.1</c:v>
                </c:pt>
                <c:pt idx="2">
                  <c:v>6.1</c:v>
                </c:pt>
                <c:pt idx="3">
                  <c:v>2.6</c:v>
                </c:pt>
                <c:pt idx="4">
                  <c:v>0</c:v>
                </c:pt>
              </c:numCache>
            </c:numRef>
          </c:val>
        </c:ser>
        <c:ser>
          <c:idx val="3"/>
          <c:order val="3"/>
          <c:tx>
            <c:strRef>
              <c:f>Sheet1!$A$5</c:f>
              <c:strCache>
                <c:ptCount val="1"/>
                <c:pt idx="0">
                  <c:v> </c:v>
                </c:pt>
              </c:strCache>
            </c:strRef>
          </c:tx>
          <c:spPr>
            <a:solidFill>
              <a:schemeClr val="bg1">
                <a:lumMod val="85000"/>
              </a:schemeClr>
            </a:solidFill>
            <a:ln>
              <a:solidFill>
                <a:schemeClr val="tx1">
                  <a:lumMod val="65000"/>
                  <a:lumOff val="35000"/>
                </a:schemeClr>
              </a:solidFill>
            </a:ln>
          </c:spPr>
          <c:invertIfNegative val="0"/>
          <c:cat>
            <c:strRef>
              <c:f>Sheet1!$B$1:$F$1</c:f>
              <c:strCache>
                <c:ptCount val="5"/>
                <c:pt idx="0">
                  <c:v> </c:v>
                </c:pt>
                <c:pt idx="1">
                  <c:v> </c:v>
                </c:pt>
                <c:pt idx="2">
                  <c:v> </c:v>
                </c:pt>
                <c:pt idx="3">
                  <c:v> </c:v>
                </c:pt>
                <c:pt idx="4">
                  <c:v> </c:v>
                </c:pt>
              </c:strCache>
            </c:strRef>
          </c:cat>
          <c:val>
            <c:numRef>
              <c:f>Sheet1!$B$5:$F$5</c:f>
              <c:numCache>
                <c:formatCode>General</c:formatCode>
                <c:ptCount val="5"/>
                <c:pt idx="0">
                  <c:v>17.2</c:v>
                </c:pt>
                <c:pt idx="1">
                  <c:v>9.6</c:v>
                </c:pt>
                <c:pt idx="2">
                  <c:v>6</c:v>
                </c:pt>
                <c:pt idx="3">
                  <c:v>4.9000000000000004</c:v>
                </c:pt>
                <c:pt idx="4">
                  <c:v>0</c:v>
                </c:pt>
              </c:numCache>
            </c:numRef>
          </c:val>
        </c:ser>
        <c:ser>
          <c:idx val="4"/>
          <c:order val="4"/>
          <c:tx>
            <c:strRef>
              <c:f>Sheet1!$A$6</c:f>
              <c:strCache>
                <c:ptCount val="1"/>
                <c:pt idx="0">
                  <c:v> </c:v>
                </c:pt>
              </c:strCache>
            </c:strRef>
          </c:tx>
          <c:spPr>
            <a:solidFill>
              <a:srgbClr val="69676A"/>
            </a:solidFill>
            <a:ln>
              <a:solidFill>
                <a:schemeClr val="tx1">
                  <a:lumMod val="50000"/>
                  <a:lumOff val="50000"/>
                </a:schemeClr>
              </a:solidFill>
            </a:ln>
          </c:spPr>
          <c:invertIfNegative val="0"/>
          <c:cat>
            <c:strRef>
              <c:f>Sheet1!$B$1:$F$1</c:f>
              <c:strCache>
                <c:ptCount val="5"/>
                <c:pt idx="0">
                  <c:v> </c:v>
                </c:pt>
                <c:pt idx="1">
                  <c:v> </c:v>
                </c:pt>
                <c:pt idx="2">
                  <c:v> </c:v>
                </c:pt>
                <c:pt idx="3">
                  <c:v> </c:v>
                </c:pt>
                <c:pt idx="4">
                  <c:v> </c:v>
                </c:pt>
              </c:strCache>
            </c:strRef>
          </c:cat>
          <c:val>
            <c:numRef>
              <c:f>Sheet1!$B$6:$F$6</c:f>
              <c:numCache>
                <c:formatCode>General</c:formatCode>
                <c:ptCount val="5"/>
                <c:pt idx="0">
                  <c:v>19</c:v>
                </c:pt>
                <c:pt idx="1">
                  <c:v>14.4</c:v>
                </c:pt>
                <c:pt idx="2">
                  <c:v>8.7000000000000011</c:v>
                </c:pt>
                <c:pt idx="3">
                  <c:v>3.9</c:v>
                </c:pt>
                <c:pt idx="4">
                  <c:v>1.9</c:v>
                </c:pt>
              </c:numCache>
            </c:numRef>
          </c:val>
        </c:ser>
        <c:dLbls>
          <c:showLegendKey val="0"/>
          <c:showVal val="0"/>
          <c:showCatName val="0"/>
          <c:showSerName val="0"/>
          <c:showPercent val="0"/>
          <c:showBubbleSize val="0"/>
        </c:dLbls>
        <c:gapWidth val="150"/>
        <c:gapDepth val="0"/>
        <c:shape val="box"/>
        <c:axId val="82130432"/>
        <c:axId val="82131968"/>
        <c:axId val="82133888"/>
      </c:bar3DChart>
      <c:catAx>
        <c:axId val="82130432"/>
        <c:scaling>
          <c:orientation val="minMax"/>
        </c:scaling>
        <c:delete val="0"/>
        <c:axPos val="b"/>
        <c:numFmt formatCode="General" sourceLinked="1"/>
        <c:majorTickMark val="out"/>
        <c:minorTickMark val="none"/>
        <c:tickLblPos val="low"/>
        <c:txPr>
          <a:bodyPr rot="0" vert="horz"/>
          <a:lstStyle/>
          <a:p>
            <a:pPr>
              <a:defRPr sz="1200">
                <a:solidFill>
                  <a:schemeClr val="tx1"/>
                </a:solidFill>
              </a:defRPr>
            </a:pPr>
            <a:endParaRPr lang="en-US"/>
          </a:p>
        </c:txPr>
        <c:crossAx val="82131968"/>
        <c:crosses val="autoZero"/>
        <c:auto val="1"/>
        <c:lblAlgn val="ctr"/>
        <c:lblOffset val="100"/>
        <c:tickLblSkip val="1"/>
        <c:tickMarkSkip val="1"/>
        <c:noMultiLvlLbl val="0"/>
      </c:catAx>
      <c:valAx>
        <c:axId val="82131968"/>
        <c:scaling>
          <c:orientation val="minMax"/>
        </c:scaling>
        <c:delete val="0"/>
        <c:axPos val="l"/>
        <c:majorGridlines/>
        <c:title>
          <c:tx>
            <c:rich>
              <a:bodyPr/>
              <a:lstStyle/>
              <a:p>
                <a:pPr>
                  <a:defRPr b="0" i="0" cap="all">
                    <a:solidFill>
                      <a:schemeClr val="bg1">
                        <a:lumMod val="50000"/>
                      </a:schemeClr>
                    </a:solidFill>
                    <a:latin typeface="Century Gothic"/>
                    <a:cs typeface="Century Gothic"/>
                  </a:defRPr>
                </a:pPr>
                <a:r>
                  <a:rPr lang="en-US" sz="1200" b="0" i="0" dirty="0" smtClean="0">
                    <a:solidFill>
                      <a:schemeClr val="tx1"/>
                    </a:solidFill>
                    <a:effectLst/>
                    <a:latin typeface="Century Gothic"/>
                    <a:cs typeface="Century Gothic"/>
                  </a:rPr>
                  <a:t>Mortality, %</a:t>
                </a:r>
                <a:endParaRPr lang="en-US" sz="1200" b="0" i="0" dirty="0">
                  <a:solidFill>
                    <a:schemeClr val="tx1"/>
                  </a:solidFill>
                  <a:effectLst/>
                  <a:latin typeface="Century Gothic"/>
                  <a:cs typeface="Century Gothic"/>
                </a:endParaRPr>
              </a:p>
            </c:rich>
          </c:tx>
          <c:layout>
            <c:manualLayout>
              <c:xMode val="edge"/>
              <c:yMode val="edge"/>
              <c:x val="4.1378524970551799E-2"/>
              <c:y val="0.43243942308817301"/>
            </c:manualLayout>
          </c:layout>
          <c:overlay val="0"/>
        </c:title>
        <c:numFmt formatCode="General" sourceLinked="1"/>
        <c:majorTickMark val="out"/>
        <c:minorTickMark val="none"/>
        <c:tickLblPos val="nextTo"/>
        <c:txPr>
          <a:bodyPr rot="0" vert="horz"/>
          <a:lstStyle/>
          <a:p>
            <a:pPr>
              <a:defRPr sz="1200"/>
            </a:pPr>
            <a:endParaRPr lang="en-US"/>
          </a:p>
        </c:txPr>
        <c:crossAx val="82130432"/>
        <c:crosses val="autoZero"/>
        <c:crossBetween val="between"/>
      </c:valAx>
      <c:serAx>
        <c:axId val="82133888"/>
        <c:scaling>
          <c:orientation val="minMax"/>
        </c:scaling>
        <c:delete val="0"/>
        <c:axPos val="b"/>
        <c:numFmt formatCode="General" sourceLinked="1"/>
        <c:majorTickMark val="out"/>
        <c:minorTickMark val="none"/>
        <c:tickLblPos val="low"/>
        <c:txPr>
          <a:bodyPr rot="2280000" vert="horz"/>
          <a:lstStyle/>
          <a:p>
            <a:pPr>
              <a:defRPr sz="1200">
                <a:solidFill>
                  <a:schemeClr val="tx1"/>
                </a:solidFill>
              </a:defRPr>
            </a:pPr>
            <a:endParaRPr lang="en-US"/>
          </a:p>
        </c:txPr>
        <c:crossAx val="82131968"/>
        <c:crosses val="autoZero"/>
        <c:tickMarkSkip val="1"/>
      </c:ser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overlay val="0"/>
    </c:title>
    <c:autoTitleDeleted val="0"/>
    <c:view3D>
      <c:rotX val="-4"/>
      <c:rotY val="40"/>
      <c:depthPercent val="100"/>
      <c:rAngAx val="0"/>
      <c:perspective val="20"/>
    </c:view3D>
    <c:floor>
      <c:thickness val="0"/>
    </c:floor>
    <c:sideWall>
      <c:thickness val="0"/>
    </c:sideWall>
    <c:backWall>
      <c:thickness val="0"/>
    </c:backWall>
    <c:plotArea>
      <c:layout/>
      <c:bar3DChart>
        <c:barDir val="col"/>
        <c:grouping val="stacked"/>
        <c:varyColors val="0"/>
        <c:ser>
          <c:idx val="0"/>
          <c:order val="0"/>
          <c:tx>
            <c:strRef>
              <c:f>Sheet1!$A$2</c:f>
              <c:strCache>
                <c:ptCount val="1"/>
              </c:strCache>
            </c:strRef>
          </c:tx>
          <c:spPr>
            <a:solidFill>
              <a:srgbClr val="C8003B"/>
            </a:solidFill>
          </c:spPr>
          <c:invertIfNegative val="0"/>
          <c:dLbls>
            <c:dLbl>
              <c:idx val="0"/>
              <c:layout>
                <c:manualLayout>
                  <c:x val="1.36011680583172E-2"/>
                  <c:y val="-5.957023853041810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8134890744423E-2"/>
                  <c:y val="-9.883282946540590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36011680583172E-2"/>
                  <c:y val="-0.136624158985151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868095441564201E-2"/>
                  <c:y val="-0.16228280703896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868095441564301E-2"/>
                  <c:y val="-0.2127573089760909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8863235299719E-2"/>
                  <c:y val="-0.3241723152790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1"/>
                <c:pt idx="0">
                  <c:v>  </c:v>
                </c:pt>
              </c:strCache>
            </c:strRef>
          </c:cat>
          <c:val>
            <c:numRef>
              <c:f>Sheet1!$B$2:$G$2</c:f>
              <c:numCache>
                <c:formatCode>General</c:formatCode>
                <c:ptCount val="6"/>
                <c:pt idx="0">
                  <c:v>4.7</c:v>
                </c:pt>
                <c:pt idx="1">
                  <c:v>8.3000000000000007</c:v>
                </c:pt>
                <c:pt idx="2">
                  <c:v>13.2</c:v>
                </c:pt>
                <c:pt idx="3">
                  <c:v>19.899999999999999</c:v>
                </c:pt>
                <c:pt idx="4">
                  <c:v>26.2</c:v>
                </c:pt>
                <c:pt idx="5">
                  <c:v>40.9</c:v>
                </c:pt>
              </c:numCache>
            </c:numRef>
          </c:val>
        </c:ser>
        <c:dLbls>
          <c:showLegendKey val="0"/>
          <c:showVal val="1"/>
          <c:showCatName val="0"/>
          <c:showSerName val="0"/>
          <c:showPercent val="0"/>
          <c:showBubbleSize val="0"/>
        </c:dLbls>
        <c:gapWidth val="150"/>
        <c:shape val="box"/>
        <c:axId val="87453696"/>
        <c:axId val="87456768"/>
        <c:axId val="0"/>
      </c:bar3DChart>
      <c:catAx>
        <c:axId val="87453696"/>
        <c:scaling>
          <c:orientation val="minMax"/>
        </c:scaling>
        <c:delete val="0"/>
        <c:axPos val="b"/>
        <c:title>
          <c:tx>
            <c:rich>
              <a:bodyPr/>
              <a:lstStyle/>
              <a:p>
                <a:pPr>
                  <a:defRPr sz="1050">
                    <a:solidFill>
                      <a:schemeClr val="bg1">
                        <a:lumMod val="50000"/>
                      </a:schemeClr>
                    </a:solidFill>
                  </a:defRPr>
                </a:pPr>
                <a:r>
                  <a:rPr lang="en-US" sz="1050" b="0" i="0" dirty="0" smtClean="0">
                    <a:solidFill>
                      <a:srgbClr val="000000"/>
                    </a:solidFill>
                    <a:latin typeface="Century Gothic"/>
                    <a:cs typeface="Century Gothic"/>
                  </a:rPr>
                  <a:t>NUMBER OF RISK FACTORS</a:t>
                </a:r>
                <a:endParaRPr lang="en-US" sz="1050" b="0" i="0" baseline="30000" dirty="0">
                  <a:solidFill>
                    <a:srgbClr val="000000"/>
                  </a:solidFill>
                  <a:latin typeface="Century Gothic"/>
                  <a:cs typeface="Century Gothic"/>
                </a:endParaRPr>
              </a:p>
            </c:rich>
          </c:tx>
          <c:layout>
            <c:manualLayout>
              <c:xMode val="edge"/>
              <c:yMode val="edge"/>
              <c:x val="0.38378779071574298"/>
              <c:y val="0.89386065430492201"/>
            </c:manualLayout>
          </c:layout>
          <c:overlay val="0"/>
        </c:title>
        <c:numFmt formatCode="General" sourceLinked="1"/>
        <c:majorTickMark val="none"/>
        <c:minorTickMark val="none"/>
        <c:tickLblPos val="low"/>
        <c:txPr>
          <a:bodyPr anchor="ctr" anchorCtr="0"/>
          <a:lstStyle/>
          <a:p>
            <a:pPr>
              <a:defRPr sz="1200" cap="all">
                <a:latin typeface="Century Gothic"/>
              </a:defRPr>
            </a:pPr>
            <a:endParaRPr lang="en-US"/>
          </a:p>
        </c:txPr>
        <c:crossAx val="87456768"/>
        <c:crosses val="autoZero"/>
        <c:auto val="1"/>
        <c:lblAlgn val="ctr"/>
        <c:lblOffset val="100"/>
        <c:noMultiLvlLbl val="0"/>
      </c:catAx>
      <c:valAx>
        <c:axId val="87456768"/>
        <c:scaling>
          <c:orientation val="minMax"/>
        </c:scaling>
        <c:delete val="0"/>
        <c:axPos val="l"/>
        <c:majorGridlines/>
        <c:title>
          <c:tx>
            <c:rich>
              <a:bodyPr rot="-5400000" vert="horz"/>
              <a:lstStyle/>
              <a:p>
                <a:pPr algn="ctr">
                  <a:defRPr lang="en-US" sz="1050" b="0" i="0" dirty="0">
                    <a:solidFill>
                      <a:srgbClr val="7F7F7F"/>
                    </a:solidFill>
                    <a:latin typeface="Century Gothic"/>
                    <a:cs typeface="Century Gothic"/>
                  </a:defRPr>
                </a:pPr>
                <a:r>
                  <a:rPr lang="en-US" sz="1050" b="0" i="0" dirty="0" smtClean="0">
                    <a:solidFill>
                      <a:schemeClr val="tx1"/>
                    </a:solidFill>
                    <a:latin typeface="Century Gothic"/>
                    <a:cs typeface="Century Gothic"/>
                  </a:rPr>
                  <a:t>RATE OF COMPOSITE ENDPOINT </a:t>
                </a:r>
                <a:br>
                  <a:rPr lang="en-US" sz="1050" b="0" i="0" dirty="0" smtClean="0">
                    <a:solidFill>
                      <a:schemeClr val="tx1"/>
                    </a:solidFill>
                    <a:latin typeface="Century Gothic"/>
                    <a:cs typeface="Century Gothic"/>
                  </a:rPr>
                </a:br>
                <a:r>
                  <a:rPr lang="en-US" sz="1050" b="0" i="0" dirty="0" smtClean="0">
                    <a:solidFill>
                      <a:schemeClr val="tx1"/>
                    </a:solidFill>
                    <a:latin typeface="Century Gothic"/>
                    <a:cs typeface="Century Gothic"/>
                  </a:rPr>
                  <a:t>(DAYS</a:t>
                </a:r>
                <a:r>
                  <a:rPr lang="en-US" sz="1050" b="0" i="0" baseline="0" dirty="0" smtClean="0">
                    <a:solidFill>
                      <a:schemeClr val="tx1"/>
                    </a:solidFill>
                    <a:latin typeface="Century Gothic"/>
                    <a:cs typeface="Century Gothic"/>
                  </a:rPr>
                  <a:t> 1-14)</a:t>
                </a:r>
                <a:r>
                  <a:rPr lang="en-US" sz="1050" b="0" i="0" dirty="0" smtClean="0">
                    <a:solidFill>
                      <a:schemeClr val="tx1"/>
                    </a:solidFill>
                    <a:latin typeface="Century Gothic"/>
                    <a:cs typeface="Century Gothic"/>
                  </a:rPr>
                  <a:t>, %</a:t>
                </a:r>
                <a:endParaRPr lang="en-US" sz="1050" b="0" i="0" dirty="0">
                  <a:solidFill>
                    <a:schemeClr val="tx1"/>
                  </a:solidFill>
                  <a:latin typeface="Century Gothic"/>
                  <a:cs typeface="Century Gothic"/>
                </a:endParaRPr>
              </a:p>
            </c:rich>
          </c:tx>
          <c:layout>
            <c:manualLayout>
              <c:xMode val="edge"/>
              <c:yMode val="edge"/>
              <c:x val="0.101979165893871"/>
              <c:y val="0.29015069748686501"/>
            </c:manualLayout>
          </c:layout>
          <c:overlay val="0"/>
        </c:title>
        <c:numFmt formatCode="General" sourceLinked="1"/>
        <c:majorTickMark val="out"/>
        <c:minorTickMark val="none"/>
        <c:tickLblPos val="nextTo"/>
        <c:txPr>
          <a:bodyPr/>
          <a:lstStyle/>
          <a:p>
            <a:pPr>
              <a:defRPr sz="1200">
                <a:latin typeface="Century Gothic"/>
              </a:defRPr>
            </a:pPr>
            <a:endParaRPr lang="en-US"/>
          </a:p>
        </c:txPr>
        <c:crossAx val="874536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overlay val="0"/>
    </c:title>
    <c:autoTitleDeleted val="0"/>
    <c:view3D>
      <c:rotX val="-4"/>
      <c:rotY val="40"/>
      <c:depthPercent val="100"/>
      <c:rAngAx val="0"/>
      <c:perspective val="20"/>
    </c:view3D>
    <c:floor>
      <c:thickness val="0"/>
    </c:floor>
    <c:sideWall>
      <c:thickness val="0"/>
    </c:sideWall>
    <c:backWall>
      <c:thickness val="0"/>
    </c:backWall>
    <c:plotArea>
      <c:layout/>
      <c:bar3DChart>
        <c:barDir val="col"/>
        <c:grouping val="stacked"/>
        <c:varyColors val="0"/>
        <c:ser>
          <c:idx val="0"/>
          <c:order val="0"/>
          <c:tx>
            <c:strRef>
              <c:f>Sheet1!$A$2</c:f>
              <c:strCache>
                <c:ptCount val="1"/>
              </c:strCache>
            </c:strRef>
          </c:tx>
          <c:spPr>
            <a:solidFill>
              <a:srgbClr val="C8003B"/>
            </a:solidFill>
          </c:spPr>
          <c:invertIfNegative val="0"/>
          <c:dLbls>
            <c:dLbl>
              <c:idx val="0"/>
              <c:layout>
                <c:manualLayout>
                  <c:x val="1.36011680583172E-2"/>
                  <c:y val="-5.957023853041810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8134890744423E-2"/>
                  <c:y val="-9.883282946540590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36011680583172E-2"/>
                  <c:y val="-0.136624158985151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868095441564201E-2"/>
                  <c:y val="-0.16228280703896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868095441564301E-2"/>
                  <c:y val="-0.2127573089760909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8863235299719E-2"/>
                  <c:y val="-0.324172315279046"/>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1"/>
                <c:pt idx="0">
                  <c:v>  </c:v>
                </c:pt>
              </c:strCache>
            </c:strRef>
          </c:cat>
          <c:val>
            <c:numRef>
              <c:f>Sheet1!$B$2:$G$2</c:f>
              <c:numCache>
                <c:formatCode>General</c:formatCode>
                <c:ptCount val="6"/>
                <c:pt idx="0">
                  <c:v>4.7</c:v>
                </c:pt>
                <c:pt idx="1">
                  <c:v>8.3000000000000007</c:v>
                </c:pt>
                <c:pt idx="2">
                  <c:v>13.2</c:v>
                </c:pt>
                <c:pt idx="3">
                  <c:v>19.899999999999999</c:v>
                </c:pt>
                <c:pt idx="4">
                  <c:v>26.2</c:v>
                </c:pt>
                <c:pt idx="5">
                  <c:v>40.9</c:v>
                </c:pt>
              </c:numCache>
            </c:numRef>
          </c:val>
        </c:ser>
        <c:dLbls>
          <c:showLegendKey val="0"/>
          <c:showVal val="1"/>
          <c:showCatName val="0"/>
          <c:showSerName val="0"/>
          <c:showPercent val="0"/>
          <c:showBubbleSize val="0"/>
        </c:dLbls>
        <c:gapWidth val="150"/>
        <c:shape val="box"/>
        <c:axId val="83024512"/>
        <c:axId val="87652224"/>
        <c:axId val="0"/>
      </c:bar3DChart>
      <c:catAx>
        <c:axId val="83024512"/>
        <c:scaling>
          <c:orientation val="minMax"/>
        </c:scaling>
        <c:delete val="0"/>
        <c:axPos val="b"/>
        <c:title>
          <c:tx>
            <c:rich>
              <a:bodyPr/>
              <a:lstStyle/>
              <a:p>
                <a:pPr>
                  <a:defRPr sz="1050">
                    <a:solidFill>
                      <a:schemeClr val="bg1">
                        <a:lumMod val="50000"/>
                      </a:schemeClr>
                    </a:solidFill>
                  </a:defRPr>
                </a:pPr>
                <a:r>
                  <a:rPr lang="en-US" sz="1050" b="0" i="0" dirty="0" smtClean="0">
                    <a:solidFill>
                      <a:srgbClr val="000000"/>
                    </a:solidFill>
                    <a:latin typeface="Century Gothic"/>
                    <a:cs typeface="Century Gothic"/>
                  </a:rPr>
                  <a:t>NUMBER OF RISK FACTORS</a:t>
                </a:r>
                <a:endParaRPr lang="en-US" sz="1050" b="0" i="0" baseline="30000" dirty="0">
                  <a:solidFill>
                    <a:srgbClr val="000000"/>
                  </a:solidFill>
                  <a:latin typeface="Century Gothic"/>
                  <a:cs typeface="Century Gothic"/>
                </a:endParaRPr>
              </a:p>
            </c:rich>
          </c:tx>
          <c:layout>
            <c:manualLayout>
              <c:xMode val="edge"/>
              <c:yMode val="edge"/>
              <c:x val="0.38378779071574298"/>
              <c:y val="0.89386065430492201"/>
            </c:manualLayout>
          </c:layout>
          <c:overlay val="0"/>
        </c:title>
        <c:numFmt formatCode="General" sourceLinked="1"/>
        <c:majorTickMark val="none"/>
        <c:minorTickMark val="none"/>
        <c:tickLblPos val="low"/>
        <c:txPr>
          <a:bodyPr anchor="ctr" anchorCtr="0"/>
          <a:lstStyle/>
          <a:p>
            <a:pPr>
              <a:defRPr sz="1200" cap="all">
                <a:latin typeface="Century Gothic"/>
              </a:defRPr>
            </a:pPr>
            <a:endParaRPr lang="en-US"/>
          </a:p>
        </c:txPr>
        <c:crossAx val="87652224"/>
        <c:crosses val="autoZero"/>
        <c:auto val="1"/>
        <c:lblAlgn val="ctr"/>
        <c:lblOffset val="100"/>
        <c:noMultiLvlLbl val="0"/>
      </c:catAx>
      <c:valAx>
        <c:axId val="87652224"/>
        <c:scaling>
          <c:orientation val="minMax"/>
        </c:scaling>
        <c:delete val="0"/>
        <c:axPos val="l"/>
        <c:majorGridlines/>
        <c:title>
          <c:tx>
            <c:rich>
              <a:bodyPr rot="-5400000" vert="horz"/>
              <a:lstStyle/>
              <a:p>
                <a:pPr algn="ctr">
                  <a:defRPr lang="en-US" sz="1050" b="0" i="0" dirty="0">
                    <a:solidFill>
                      <a:srgbClr val="7F7F7F"/>
                    </a:solidFill>
                    <a:latin typeface="Century Gothic"/>
                    <a:cs typeface="Century Gothic"/>
                  </a:defRPr>
                </a:pPr>
                <a:r>
                  <a:rPr lang="en-US" sz="1050" b="0" i="0" dirty="0" smtClean="0">
                    <a:solidFill>
                      <a:schemeClr val="tx1"/>
                    </a:solidFill>
                    <a:latin typeface="Century Gothic"/>
                    <a:cs typeface="Century Gothic"/>
                  </a:rPr>
                  <a:t>RATE OF COMPOSITE ENDPOINT </a:t>
                </a:r>
                <a:br>
                  <a:rPr lang="en-US" sz="1050" b="0" i="0" dirty="0" smtClean="0">
                    <a:solidFill>
                      <a:schemeClr val="tx1"/>
                    </a:solidFill>
                    <a:latin typeface="Century Gothic"/>
                    <a:cs typeface="Century Gothic"/>
                  </a:rPr>
                </a:br>
                <a:r>
                  <a:rPr lang="en-US" sz="1050" b="0" i="0" dirty="0" smtClean="0">
                    <a:solidFill>
                      <a:schemeClr val="tx1"/>
                    </a:solidFill>
                    <a:latin typeface="Century Gothic"/>
                    <a:cs typeface="Century Gothic"/>
                  </a:rPr>
                  <a:t>(DAYS</a:t>
                </a:r>
                <a:r>
                  <a:rPr lang="en-US" sz="1050" b="0" i="0" baseline="0" dirty="0" smtClean="0">
                    <a:solidFill>
                      <a:schemeClr val="tx1"/>
                    </a:solidFill>
                    <a:latin typeface="Century Gothic"/>
                    <a:cs typeface="Century Gothic"/>
                  </a:rPr>
                  <a:t> 1-14)</a:t>
                </a:r>
                <a:r>
                  <a:rPr lang="en-US" sz="1050" b="0" i="0" dirty="0" smtClean="0">
                    <a:solidFill>
                      <a:schemeClr val="tx1"/>
                    </a:solidFill>
                    <a:latin typeface="Century Gothic"/>
                    <a:cs typeface="Century Gothic"/>
                  </a:rPr>
                  <a:t>, %</a:t>
                </a:r>
                <a:endParaRPr lang="en-US" sz="1050" b="0" i="0" dirty="0">
                  <a:solidFill>
                    <a:schemeClr val="tx1"/>
                  </a:solidFill>
                  <a:latin typeface="Century Gothic"/>
                  <a:cs typeface="Century Gothic"/>
                </a:endParaRPr>
              </a:p>
            </c:rich>
          </c:tx>
          <c:layout>
            <c:manualLayout>
              <c:xMode val="edge"/>
              <c:yMode val="edge"/>
              <c:x val="0.101979165893871"/>
              <c:y val="0.29015069748686501"/>
            </c:manualLayout>
          </c:layout>
          <c:overlay val="0"/>
        </c:title>
        <c:numFmt formatCode="General" sourceLinked="1"/>
        <c:majorTickMark val="out"/>
        <c:minorTickMark val="none"/>
        <c:tickLblPos val="nextTo"/>
        <c:txPr>
          <a:bodyPr/>
          <a:lstStyle/>
          <a:p>
            <a:pPr>
              <a:defRPr sz="1200">
                <a:latin typeface="Century Gothic"/>
              </a:defRPr>
            </a:pPr>
            <a:endParaRPr lang="en-US"/>
          </a:p>
        </c:txPr>
        <c:crossAx val="8302451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0.086</cdr:x>
      <cdr:y>0.63446</cdr:y>
    </cdr:from>
    <cdr:to>
      <cdr:x>0.13129</cdr:x>
      <cdr:y>0.67664</cdr:y>
    </cdr:to>
    <cdr:sp macro="" textlink="">
      <cdr:nvSpPr>
        <cdr:cNvPr id="2" name="TextBox 1"/>
        <cdr:cNvSpPr txBox="1"/>
      </cdr:nvSpPr>
      <cdr:spPr>
        <a:xfrm xmlns:a="http://schemas.openxmlformats.org/drawingml/2006/main">
          <a:off x="756384" y="4123048"/>
          <a:ext cx="398395" cy="27409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0" i="0" baseline="30000" dirty="0" smtClean="0">
              <a:latin typeface="Century Gothic"/>
              <a:cs typeface="Century Gothic"/>
            </a:rPr>
            <a:t>1,a</a:t>
          </a:r>
          <a:endParaRPr lang="en-US" sz="1100" b="0" i="0" baseline="30000" dirty="0">
            <a:latin typeface="Century Gothic"/>
            <a:cs typeface="Century Gothic"/>
          </a:endParaRPr>
        </a:p>
      </cdr:txBody>
    </cdr:sp>
  </cdr:relSizeAnchor>
  <cdr:relSizeAnchor xmlns:cdr="http://schemas.openxmlformats.org/drawingml/2006/chartDrawing">
    <cdr:from>
      <cdr:x>0.44709</cdr:x>
      <cdr:y>0.65977</cdr:y>
    </cdr:from>
    <cdr:to>
      <cdr:x>0.49696</cdr:x>
      <cdr:y>0.70054</cdr:y>
    </cdr:to>
    <cdr:sp macro="" textlink="">
      <cdr:nvSpPr>
        <cdr:cNvPr id="3" name="TextBox 2"/>
        <cdr:cNvSpPr txBox="1"/>
      </cdr:nvSpPr>
      <cdr:spPr>
        <a:xfrm xmlns:a="http://schemas.openxmlformats.org/drawingml/2006/main">
          <a:off x="3932473" y="4287504"/>
          <a:ext cx="438584" cy="26495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baseline="30000" dirty="0" smtClean="0">
              <a:latin typeface="Century Gothic"/>
              <a:cs typeface="Century Gothic"/>
            </a:rPr>
            <a:t>2,a</a:t>
          </a:r>
          <a:endParaRPr lang="en-US" sz="1100" b="0" i="0" baseline="30000" dirty="0">
            <a:latin typeface="Century Gothic"/>
            <a:cs typeface="Century Gothic"/>
          </a:endParaRPr>
        </a:p>
      </cdr:txBody>
    </cdr:sp>
  </cdr:relSizeAnchor>
  <cdr:relSizeAnchor xmlns:cdr="http://schemas.openxmlformats.org/drawingml/2006/chartDrawing">
    <cdr:from>
      <cdr:x>0.95571</cdr:x>
      <cdr:y>0.69492</cdr:y>
    </cdr:from>
    <cdr:to>
      <cdr:x>1</cdr:x>
      <cdr:y>0.74975</cdr:y>
    </cdr:to>
    <cdr:sp macro="" textlink="">
      <cdr:nvSpPr>
        <cdr:cNvPr id="4" name="TextBox 3"/>
        <cdr:cNvSpPr txBox="1"/>
      </cdr:nvSpPr>
      <cdr:spPr>
        <a:xfrm xmlns:a="http://schemas.openxmlformats.org/drawingml/2006/main">
          <a:off x="8427948" y="4515914"/>
          <a:ext cx="390613" cy="3563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baseline="30000" dirty="0" smtClean="0">
              <a:latin typeface="Century Gothic"/>
              <a:cs typeface="Century Gothic"/>
            </a:rPr>
            <a:t>3,b</a:t>
          </a:r>
          <a:endParaRPr lang="en-US" sz="1100" b="0" i="0" baseline="30000" dirty="0">
            <a:latin typeface="Century Gothic"/>
            <a:cs typeface="Century Gothic"/>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389"/>
          </a:xfrm>
          <a:prstGeom prst="rect">
            <a:avLst/>
          </a:prstGeom>
        </p:spPr>
        <p:txBody>
          <a:bodyPr vert="horz" lIns="95065" tIns="47533" rIns="95065" bIns="47533"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p:cNvSpPr>
            <a:spLocks noGrp="1"/>
          </p:cNvSpPr>
          <p:nvPr>
            <p:ph type="dt" sz="quarter" idx="1"/>
          </p:nvPr>
        </p:nvSpPr>
        <p:spPr>
          <a:xfrm>
            <a:off x="4143587" y="1"/>
            <a:ext cx="3169920" cy="480389"/>
          </a:xfrm>
          <a:prstGeom prst="rect">
            <a:avLst/>
          </a:prstGeom>
        </p:spPr>
        <p:txBody>
          <a:bodyPr vert="horz" wrap="square" lIns="95065" tIns="47533" rIns="95065" bIns="47533" numCol="1" anchor="t" anchorCtr="0" compatLnSpc="1">
            <a:prstTxWarp prst="textNoShape">
              <a:avLst/>
            </a:prstTxWarp>
          </a:bodyPr>
          <a:lstStyle>
            <a:lvl1pPr algn="r">
              <a:defRPr sz="1200"/>
            </a:lvl1pPr>
          </a:lstStyle>
          <a:p>
            <a:fld id="{8483D905-EB42-4A3E-BD84-C4E6E19E7AC1}" type="datetimeFigureOut">
              <a:rPr lang="en-US" altLang="en-US"/>
              <a:pPr/>
              <a:t>10/13/2015</a:t>
            </a:fld>
            <a:endParaRPr lang="en-US" altLang="en-US" dirty="0"/>
          </a:p>
        </p:txBody>
      </p:sp>
      <p:sp>
        <p:nvSpPr>
          <p:cNvPr id="4" name="Footer Placeholder 3"/>
          <p:cNvSpPr>
            <a:spLocks noGrp="1"/>
          </p:cNvSpPr>
          <p:nvPr>
            <p:ph type="ftr" sz="quarter" idx="2"/>
          </p:nvPr>
        </p:nvSpPr>
        <p:spPr>
          <a:xfrm>
            <a:off x="0" y="9119173"/>
            <a:ext cx="3169920" cy="480389"/>
          </a:xfrm>
          <a:prstGeom prst="rect">
            <a:avLst/>
          </a:prstGeom>
        </p:spPr>
        <p:txBody>
          <a:bodyPr vert="horz" lIns="95065" tIns="47533" rIns="95065" bIns="47533" rtlCol="0" anchor="b"/>
          <a:lstStyle>
            <a:lvl1pPr algn="l" fontAlgn="auto">
              <a:spcBef>
                <a:spcPts val="0"/>
              </a:spcBef>
              <a:spcAft>
                <a:spcPts val="0"/>
              </a:spcAft>
              <a:defRPr sz="1200">
                <a:latin typeface="+mn-lt"/>
                <a:ea typeface="+mn-ea"/>
              </a:defRPr>
            </a:lvl1pPr>
          </a:lstStyle>
          <a:p>
            <a:pPr>
              <a:defRPr/>
            </a:pPr>
            <a:r>
              <a:rPr lang="en-US" dirty="0" smtClean="0"/>
              <a:t>012-0400-PM     5/15</a:t>
            </a:r>
            <a:endParaRPr lang="en-US" dirty="0"/>
          </a:p>
        </p:txBody>
      </p:sp>
      <p:sp>
        <p:nvSpPr>
          <p:cNvPr id="5" name="Slide Number Placeholder 4"/>
          <p:cNvSpPr>
            <a:spLocks noGrp="1"/>
          </p:cNvSpPr>
          <p:nvPr>
            <p:ph type="sldNum" sz="quarter" idx="3"/>
          </p:nvPr>
        </p:nvSpPr>
        <p:spPr>
          <a:xfrm>
            <a:off x="4143587" y="9119173"/>
            <a:ext cx="3169920" cy="480389"/>
          </a:xfrm>
          <a:prstGeom prst="rect">
            <a:avLst/>
          </a:prstGeom>
        </p:spPr>
        <p:txBody>
          <a:bodyPr vert="horz" wrap="square" lIns="95065" tIns="47533" rIns="95065" bIns="47533" numCol="1" anchor="b" anchorCtr="0" compatLnSpc="1">
            <a:prstTxWarp prst="textNoShape">
              <a:avLst/>
            </a:prstTxWarp>
          </a:bodyPr>
          <a:lstStyle>
            <a:lvl1pPr algn="r">
              <a:defRPr sz="1200"/>
            </a:lvl1pPr>
          </a:lstStyle>
          <a:p>
            <a:fld id="{7734D7A5-6CA3-4281-A507-1BEB17829C96}" type="slidenum">
              <a:rPr lang="en-US" altLang="en-US"/>
              <a:pPr/>
              <a:t>‹#›</a:t>
            </a:fld>
            <a:endParaRPr lang="en-US" altLang="en-US" dirty="0"/>
          </a:p>
        </p:txBody>
      </p:sp>
    </p:spTree>
    <p:extLst>
      <p:ext uri="{BB962C8B-B14F-4D97-AF65-F5344CB8AC3E}">
        <p14:creationId xmlns:p14="http://schemas.microsoft.com/office/powerpoint/2010/main" val="96345430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389"/>
          </a:xfrm>
          <a:prstGeom prst="rect">
            <a:avLst/>
          </a:prstGeom>
        </p:spPr>
        <p:txBody>
          <a:bodyPr vert="horz" lIns="95065" tIns="47533" rIns="95065" bIns="47533"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p:cNvSpPr>
            <a:spLocks noGrp="1"/>
          </p:cNvSpPr>
          <p:nvPr>
            <p:ph type="dt" idx="1"/>
          </p:nvPr>
        </p:nvSpPr>
        <p:spPr>
          <a:xfrm>
            <a:off x="4143587" y="1"/>
            <a:ext cx="3169920" cy="480389"/>
          </a:xfrm>
          <a:prstGeom prst="rect">
            <a:avLst/>
          </a:prstGeom>
        </p:spPr>
        <p:txBody>
          <a:bodyPr vert="horz" wrap="square" lIns="95065" tIns="47533" rIns="95065" bIns="47533" numCol="1" anchor="t" anchorCtr="0" compatLnSpc="1">
            <a:prstTxWarp prst="textNoShape">
              <a:avLst/>
            </a:prstTxWarp>
          </a:bodyPr>
          <a:lstStyle>
            <a:lvl1pPr algn="r">
              <a:defRPr sz="1200"/>
            </a:lvl1pPr>
          </a:lstStyle>
          <a:p>
            <a:fld id="{91A7141F-770F-4E63-A5C7-C870769A46E1}" type="datetimeFigureOut">
              <a:rPr lang="en-US" altLang="en-US"/>
              <a:pPr/>
              <a:t>10/13/2015</a:t>
            </a:fld>
            <a:endParaRPr lang="en-US" altLang="en-US" dirty="0"/>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5065" tIns="47533" rIns="95065" bIns="47533" rtlCol="0" anchor="ctr"/>
          <a:lstStyle/>
          <a:p>
            <a:pPr lvl="0"/>
            <a:endParaRPr lang="en-US" noProof="0" dirty="0"/>
          </a:p>
        </p:txBody>
      </p:sp>
      <p:sp>
        <p:nvSpPr>
          <p:cNvPr id="5" name="Notes Placeholder 4"/>
          <p:cNvSpPr>
            <a:spLocks noGrp="1"/>
          </p:cNvSpPr>
          <p:nvPr>
            <p:ph type="body" sz="quarter" idx="3"/>
          </p:nvPr>
        </p:nvSpPr>
        <p:spPr>
          <a:xfrm>
            <a:off x="731520" y="4561226"/>
            <a:ext cx="5852160" cy="4320212"/>
          </a:xfrm>
          <a:prstGeom prst="rect">
            <a:avLst/>
          </a:prstGeom>
        </p:spPr>
        <p:txBody>
          <a:bodyPr vert="horz" lIns="95065" tIns="47533" rIns="95065" bIns="47533"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29925" y="9120813"/>
            <a:ext cx="3169920" cy="480389"/>
          </a:xfrm>
          <a:prstGeom prst="rect">
            <a:avLst/>
          </a:prstGeom>
        </p:spPr>
        <p:txBody>
          <a:bodyPr vert="horz" lIns="95065" tIns="47533" rIns="95065" bIns="47533" rtlCol="0" anchor="b"/>
          <a:lstStyle>
            <a:lvl1pPr algn="l" fontAlgn="auto">
              <a:spcBef>
                <a:spcPts val="0"/>
              </a:spcBef>
              <a:spcAft>
                <a:spcPts val="0"/>
              </a:spcAft>
              <a:defRPr sz="1200">
                <a:solidFill>
                  <a:schemeClr val="tx1"/>
                </a:solidFill>
                <a:latin typeface="+mn-lt"/>
                <a:ea typeface="+mn-ea"/>
              </a:defRPr>
            </a:lvl1pPr>
          </a:lstStyle>
          <a:p>
            <a:pPr>
              <a:defRPr/>
            </a:pPr>
            <a:r>
              <a:rPr lang="en-US" dirty="0" smtClean="0"/>
              <a:t>012-0400-PM     5/15</a:t>
            </a:r>
            <a:endParaRPr lang="en-US" dirty="0"/>
          </a:p>
        </p:txBody>
      </p:sp>
      <p:sp>
        <p:nvSpPr>
          <p:cNvPr id="7" name="Slide Number Placeholder 6"/>
          <p:cNvSpPr>
            <a:spLocks noGrp="1"/>
          </p:cNvSpPr>
          <p:nvPr>
            <p:ph type="sldNum" sz="quarter" idx="5"/>
          </p:nvPr>
        </p:nvSpPr>
        <p:spPr>
          <a:xfrm>
            <a:off x="4143587" y="9119173"/>
            <a:ext cx="3169920" cy="480389"/>
          </a:xfrm>
          <a:prstGeom prst="rect">
            <a:avLst/>
          </a:prstGeom>
        </p:spPr>
        <p:txBody>
          <a:bodyPr vert="horz" wrap="square" lIns="95065" tIns="47533" rIns="95065" bIns="47533" numCol="1" anchor="b" anchorCtr="0" compatLnSpc="1">
            <a:prstTxWarp prst="textNoShape">
              <a:avLst/>
            </a:prstTxWarp>
          </a:bodyPr>
          <a:lstStyle>
            <a:lvl1pPr algn="r">
              <a:defRPr sz="1200"/>
            </a:lvl1pPr>
          </a:lstStyle>
          <a:p>
            <a:fld id="{5712720D-50EC-47AE-99B8-D6AE4EF6E47B}" type="slidenum">
              <a:rPr lang="en-US" altLang="en-US"/>
              <a:pPr/>
              <a:t>‹#›</a:t>
            </a:fld>
            <a:endParaRPr lang="en-US" altLang="en-US" dirty="0"/>
          </a:p>
        </p:txBody>
      </p:sp>
    </p:spTree>
    <p:extLst>
      <p:ext uri="{BB962C8B-B14F-4D97-AF65-F5344CB8AC3E}">
        <p14:creationId xmlns:p14="http://schemas.microsoft.com/office/powerpoint/2010/main" val="1757393542"/>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Century Gothic"/>
        <a:ea typeface="MS PGothic" pitchFamily="34" charset="-128"/>
        <a:cs typeface="Century Gothic"/>
      </a:defRPr>
    </a:lvl1pPr>
    <a:lvl2pPr marL="457200" algn="l" rtl="0" fontAlgn="base">
      <a:spcBef>
        <a:spcPct val="30000"/>
      </a:spcBef>
      <a:spcAft>
        <a:spcPct val="0"/>
      </a:spcAft>
      <a:defRPr sz="1200" kern="1200">
        <a:solidFill>
          <a:schemeClr val="tx1"/>
        </a:solidFill>
        <a:latin typeface="Century Gothic"/>
        <a:ea typeface="MS PGothic" pitchFamily="34" charset="-128"/>
        <a:cs typeface="Century Gothic"/>
      </a:defRPr>
    </a:lvl2pPr>
    <a:lvl3pPr marL="914400" algn="l" rtl="0" fontAlgn="base">
      <a:spcBef>
        <a:spcPct val="30000"/>
      </a:spcBef>
      <a:spcAft>
        <a:spcPct val="0"/>
      </a:spcAft>
      <a:defRPr sz="1200" kern="1200">
        <a:solidFill>
          <a:schemeClr val="tx1"/>
        </a:solidFill>
        <a:latin typeface="Century Gothic"/>
        <a:ea typeface="MS PGothic" pitchFamily="34" charset="-128"/>
        <a:cs typeface="Century Gothic"/>
      </a:defRPr>
    </a:lvl3pPr>
    <a:lvl4pPr marL="1371600" algn="l" rtl="0" fontAlgn="base">
      <a:spcBef>
        <a:spcPct val="30000"/>
      </a:spcBef>
      <a:spcAft>
        <a:spcPct val="0"/>
      </a:spcAft>
      <a:defRPr sz="1200" kern="1200">
        <a:solidFill>
          <a:schemeClr val="tx1"/>
        </a:solidFill>
        <a:latin typeface="Century Gothic"/>
        <a:ea typeface="MS PGothic" pitchFamily="34" charset="-128"/>
        <a:cs typeface="Century Gothic"/>
      </a:defRPr>
    </a:lvl4pPr>
    <a:lvl5pPr marL="1828800" algn="l" rtl="0" fontAlgn="base">
      <a:spcBef>
        <a:spcPct val="30000"/>
      </a:spcBef>
      <a:spcAft>
        <a:spcPct val="0"/>
      </a:spcAft>
      <a:defRPr sz="1200" kern="1200">
        <a:solidFill>
          <a:schemeClr val="tx1"/>
        </a:solidFill>
        <a:latin typeface="Century Gothic"/>
        <a:ea typeface="MS PGothic" pitchFamily="34" charset="-128"/>
        <a:cs typeface="Century Gothic"/>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28090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She’s Rushed Back to the </a:t>
            </a:r>
            <a:r>
              <a:rPr lang="en-US" b="1" baseline="0" dirty="0" smtClean="0"/>
              <a:t>Hospital</a:t>
            </a:r>
          </a:p>
          <a:p>
            <a:pPr marL="178248" indent="-178248">
              <a:buFont typeface="Arial"/>
              <a:buChar char="•"/>
            </a:pPr>
            <a:r>
              <a:rPr lang="en-US" dirty="0" smtClean="0">
                <a:cs typeface="ＭＳ Ｐゴシック" charset="0"/>
              </a:rPr>
              <a:t>Prehospital ECG transmitted</a:t>
            </a:r>
          </a:p>
          <a:p>
            <a:pPr marL="178248" indent="-178248">
              <a:buFont typeface="Arial"/>
              <a:buChar char="•"/>
            </a:pPr>
            <a:r>
              <a:rPr lang="en-US" dirty="0" smtClean="0">
                <a:cs typeface="ＭＳ Ｐゴシック" charset="0"/>
              </a:rPr>
              <a:t>She’s taken straight to the cath lab</a:t>
            </a:r>
          </a:p>
          <a:p>
            <a:pPr marL="178248" indent="-178248">
              <a:buFont typeface="Arial"/>
              <a:buChar char="•"/>
            </a:pPr>
            <a:r>
              <a:rPr lang="en-US" dirty="0" smtClean="0">
                <a:cs typeface="ＭＳ Ｐゴシック" charset="0"/>
              </a:rPr>
              <a:t>Door-to-balloon time: 27 minutes</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10</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5250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0" dirty="0" smtClean="0"/>
              <a:t>But it’s too little too late</a:t>
            </a:r>
          </a:p>
          <a:p>
            <a:r>
              <a:rPr lang="en-US" b="0" dirty="0" smtClean="0"/>
              <a:t>Jane does not survive </a:t>
            </a:r>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11</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525002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a:xfrm>
            <a:off x="731519" y="4561226"/>
            <a:ext cx="6241196" cy="4320212"/>
          </a:xfrm>
        </p:spPr>
        <p:txBody>
          <a:bodyPr/>
          <a:lstStyle/>
          <a:p>
            <a:pPr>
              <a:spcBef>
                <a:spcPts val="0"/>
              </a:spcBef>
              <a:spcAft>
                <a:spcPts val="0"/>
              </a:spcAft>
            </a:pPr>
            <a:r>
              <a:rPr lang="en-US" b="1" dirty="0" smtClean="0">
                <a:solidFill>
                  <a:schemeClr val="tx1"/>
                </a:solidFill>
              </a:rPr>
              <a:t>We Can Do More</a:t>
            </a:r>
          </a:p>
          <a:p>
            <a:pPr marL="237663" indent="-237663" defTabSz="475327" fontAlgn="auto">
              <a:spcBef>
                <a:spcPts val="0"/>
              </a:spcBef>
              <a:spcAft>
                <a:spcPts val="0"/>
              </a:spcAft>
              <a:buFont typeface="Arial"/>
              <a:buChar char="•"/>
              <a:defRPr/>
            </a:pPr>
            <a:r>
              <a:rPr lang="en-US" dirty="0">
                <a:ea typeface="+mn-ea"/>
              </a:rPr>
              <a:t>Jane received relatively standard evaluation </a:t>
            </a:r>
          </a:p>
          <a:p>
            <a:pPr marL="237663" indent="-237663" defTabSz="475327" fontAlgn="auto">
              <a:spcBef>
                <a:spcPts val="0"/>
              </a:spcBef>
              <a:spcAft>
                <a:spcPts val="0"/>
              </a:spcAft>
              <a:buFont typeface="Arial"/>
              <a:buChar char="•"/>
              <a:defRPr/>
            </a:pPr>
            <a:r>
              <a:rPr lang="en-US" dirty="0">
                <a:ea typeface="+mn-ea"/>
              </a:rPr>
              <a:t>But we missed Jane’s ACS because: </a:t>
            </a:r>
          </a:p>
          <a:p>
            <a:pPr marL="772406" lvl="1" indent="-297080" defTabSz="475327" fontAlgn="auto">
              <a:spcBef>
                <a:spcPts val="0"/>
              </a:spcBef>
              <a:spcAft>
                <a:spcPts val="0"/>
              </a:spcAft>
              <a:buFont typeface="Arial"/>
              <a:buChar char="–"/>
              <a:defRPr/>
            </a:pPr>
            <a:r>
              <a:rPr lang="en-US" dirty="0">
                <a:ea typeface="+mn-ea"/>
              </a:rPr>
              <a:t>She didn’t report chest pain </a:t>
            </a:r>
          </a:p>
          <a:p>
            <a:pPr marL="772406" lvl="1" indent="-297080" defTabSz="475327" fontAlgn="auto">
              <a:spcBef>
                <a:spcPts val="0"/>
              </a:spcBef>
              <a:spcAft>
                <a:spcPts val="0"/>
              </a:spcAft>
              <a:buFont typeface="Arial"/>
              <a:buChar char="–"/>
              <a:defRPr/>
            </a:pPr>
            <a:r>
              <a:rPr lang="en-US" dirty="0">
                <a:ea typeface="+mn-ea"/>
              </a:rPr>
              <a:t>Her ECG was normal</a:t>
            </a:r>
          </a:p>
          <a:p>
            <a:pPr marL="237663" indent="-237663" defTabSz="475327" fontAlgn="auto">
              <a:spcBef>
                <a:spcPts val="0"/>
              </a:spcBef>
              <a:spcAft>
                <a:spcPts val="0"/>
              </a:spcAft>
              <a:buFont typeface="Arial"/>
              <a:buChar char="•"/>
              <a:defRPr/>
            </a:pPr>
            <a:r>
              <a:rPr lang="en-US" dirty="0">
                <a:ea typeface="+mn-ea"/>
              </a:rPr>
              <a:t>How should we work up patients who present to the ED with possible ACS?</a:t>
            </a:r>
          </a:p>
          <a:p>
            <a:pPr>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12</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1880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Let’s take a look at…</a:t>
            </a:r>
          </a:p>
          <a:p>
            <a:pPr marL="178248" indent="-178248">
              <a:buFont typeface="Arial"/>
              <a:buChar char="•"/>
            </a:pPr>
            <a:r>
              <a:rPr lang="en-US" dirty="0" smtClean="0">
                <a:cs typeface="ＭＳ Ｐゴシック" charset="0"/>
              </a:rPr>
              <a:t>Chest pain and ECG</a:t>
            </a:r>
          </a:p>
          <a:p>
            <a:pPr marL="178248" indent="-178248">
              <a:buFont typeface="Arial"/>
              <a:buChar char="•"/>
            </a:pPr>
            <a:r>
              <a:rPr lang="en-US" dirty="0" smtClean="0">
                <a:cs typeface="ＭＳ Ｐゴシック" charset="0"/>
              </a:rPr>
              <a:t>Risk stratification tools in the ED</a:t>
            </a:r>
          </a:p>
          <a:p>
            <a:pPr marL="178248" indent="-178248">
              <a:buFont typeface="Arial"/>
              <a:buChar char="•"/>
            </a:pPr>
            <a:r>
              <a:rPr lang="en-US" dirty="0" smtClean="0">
                <a:cs typeface="ＭＳ Ｐゴシック" charset="0"/>
              </a:rPr>
              <a:t>Biomarker testing in the ED</a:t>
            </a:r>
          </a:p>
          <a:p>
            <a:pPr marL="178248" indent="-178248">
              <a:buFont typeface="Arial"/>
              <a:buChar char="•"/>
            </a:pPr>
            <a:r>
              <a:rPr lang="en-US" dirty="0" smtClean="0">
                <a:cs typeface="ＭＳ Ｐゴシック" charset="0"/>
              </a:rPr>
              <a:t>Myocardial perfusion imaging (MPI) and the ED</a:t>
            </a:r>
          </a:p>
          <a:p>
            <a:pPr marL="178248" indent="-178248">
              <a:buFont typeface="Arial"/>
              <a:buChar char="•"/>
            </a:pPr>
            <a:r>
              <a:rPr lang="en-US" dirty="0" smtClean="0">
                <a:cs typeface="ＭＳ Ｐゴシック" charset="0"/>
              </a:rPr>
              <a:t>MPI case studies</a:t>
            </a:r>
            <a:endParaRPr lang="en-US" dirty="0">
              <a:cs typeface="ＭＳ Ｐゴシック" charset="0"/>
            </a:endParaRPr>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13</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51075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50653">
              <a:defRPr/>
            </a:pPr>
            <a:r>
              <a:rPr lang="en-US" b="1" dirty="0"/>
              <a:t>Audience Response</a:t>
            </a:r>
            <a:endParaRPr lang="en-US" dirty="0" smtClean="0">
              <a:effectLst/>
            </a:endParaRPr>
          </a:p>
          <a:p>
            <a:r>
              <a:rPr lang="en-US" dirty="0" smtClean="0"/>
              <a:t>What is your current role at your facility? Choose all that apply.</a:t>
            </a:r>
          </a:p>
          <a:p>
            <a:pPr marL="237663" indent="-237663">
              <a:spcBef>
                <a:spcPts val="623"/>
              </a:spcBef>
              <a:buAutoNum type="arabicPeriod"/>
            </a:pPr>
            <a:r>
              <a:rPr lang="en-US" dirty="0"/>
              <a:t>Nurse Manager/Director</a:t>
            </a:r>
          </a:p>
          <a:p>
            <a:pPr marL="237663" indent="-237663">
              <a:spcBef>
                <a:spcPts val="623"/>
              </a:spcBef>
              <a:buAutoNum type="arabicPeriod"/>
            </a:pPr>
            <a:r>
              <a:rPr lang="en-US" dirty="0"/>
              <a:t>Medical Director</a:t>
            </a:r>
          </a:p>
          <a:p>
            <a:pPr marL="237663" indent="-237663">
              <a:spcBef>
                <a:spcPts val="623"/>
              </a:spcBef>
              <a:buAutoNum type="arabicPeriod"/>
            </a:pPr>
            <a:r>
              <a:rPr lang="en-US" dirty="0"/>
              <a:t>Emergency Physician</a:t>
            </a:r>
          </a:p>
          <a:p>
            <a:pPr marL="237663" indent="-237663">
              <a:spcBef>
                <a:spcPts val="623"/>
              </a:spcBef>
              <a:buAutoNum type="arabicPeriod"/>
            </a:pPr>
            <a:r>
              <a:rPr lang="en-US" dirty="0"/>
              <a:t>High-level Administrator</a:t>
            </a:r>
          </a:p>
          <a:p>
            <a:pPr marL="237663" indent="-237663">
              <a:spcBef>
                <a:spcPts val="623"/>
              </a:spcBef>
              <a:buAutoNum type="arabicPeriod"/>
            </a:pPr>
            <a:r>
              <a:rPr lang="en-US" dirty="0"/>
              <a:t>Cardiologist</a:t>
            </a:r>
          </a:p>
          <a:p>
            <a:pPr marL="237663" indent="-237663">
              <a:spcBef>
                <a:spcPts val="623"/>
              </a:spcBef>
              <a:buAutoNum type="arabicPeriod"/>
            </a:pPr>
            <a:r>
              <a:rPr lang="en-US" dirty="0"/>
              <a:t>Hospitalist</a:t>
            </a:r>
          </a:p>
          <a:p>
            <a:pPr marL="237663" indent="-237663">
              <a:spcBef>
                <a:spcPts val="623"/>
              </a:spcBef>
              <a:buAutoNum type="arabicPeriod"/>
            </a:pPr>
            <a:r>
              <a:rPr lang="en-US" dirty="0"/>
              <a:t>Cardiovascular Coordinator/Service Line Administrator</a:t>
            </a:r>
          </a:p>
          <a:p>
            <a:pPr marL="237663" indent="-237663">
              <a:spcBef>
                <a:spcPts val="623"/>
              </a:spcBef>
              <a:buAutoNum type="arabicPeriod"/>
            </a:pPr>
            <a:r>
              <a:rPr lang="en-US" dirty="0"/>
              <a:t>Physician’s Assistant</a:t>
            </a:r>
          </a:p>
          <a:p>
            <a:pPr marL="237663" indent="-237663">
              <a:spcBef>
                <a:spcPts val="623"/>
              </a:spcBef>
              <a:buAutoNum type="arabicPeriod"/>
            </a:pPr>
            <a:r>
              <a:rPr lang="en-US" dirty="0"/>
              <a:t>Nurse Practitioner</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14</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780123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15</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60121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AHA Statement</a:t>
            </a:r>
            <a:r>
              <a:rPr lang="en-US" b="1" baseline="0" dirty="0" smtClean="0"/>
              <a:t> on Chest Pain Testing</a:t>
            </a:r>
          </a:p>
          <a:p>
            <a:pPr marL="237663" indent="-237663">
              <a:buFont typeface="Arial" panose="020B0604020202020204" pitchFamily="34" charset="0"/>
              <a:buChar char="•"/>
            </a:pPr>
            <a:r>
              <a:rPr lang="en-US" baseline="0" dirty="0" smtClean="0"/>
              <a:t>Here’s the flowchart from the AHA statement on testing low-risk patients who come into your facility with chest pain</a:t>
            </a:r>
          </a:p>
          <a:p>
            <a:endParaRPr lang="en-US" dirty="0" smtClean="0"/>
          </a:p>
          <a:p>
            <a:r>
              <a:rPr lang="en-US" b="1" dirty="0" smtClean="0"/>
              <a:t>Reference</a:t>
            </a:r>
          </a:p>
          <a:p>
            <a:pPr marL="237663" indent="-237663" defTabSz="950653">
              <a:buFont typeface="+mj-lt"/>
              <a:buAutoNum type="arabicPeriod"/>
              <a:defRPr/>
            </a:pPr>
            <a:r>
              <a:rPr lang="en-US" dirty="0"/>
              <a:t>Amsterdam EA, et al. Circulation 2010;122:1756-1776.  </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16</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09789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24041A11-3578-804C-BCA4-074E58F77CF1}" type="slidenum">
              <a:rPr lang="en-US">
                <a:solidFill>
                  <a:prstClr val="black"/>
                </a:solidFill>
                <a:latin typeface="Century Gothic"/>
              </a:rPr>
              <a:pPr/>
              <a:t>17</a:t>
            </a:fld>
            <a:endParaRPr lang="en-US" dirty="0">
              <a:solidFill>
                <a:prstClr val="black"/>
              </a:solidFill>
              <a:latin typeface="Century Gothic"/>
            </a:endParaRPr>
          </a:p>
        </p:txBody>
      </p:sp>
      <p:sp>
        <p:nvSpPr>
          <p:cNvPr id="129027" name="Rectangle 2"/>
          <p:cNvSpPr>
            <a:spLocks noGrp="1" noRot="1" noChangeAspect="1" noChangeArrowheads="1" noTextEdit="1"/>
          </p:cNvSpPr>
          <p:nvPr>
            <p:ph type="sldImg"/>
          </p:nvPr>
        </p:nvSpPr>
        <p:spPr bwMode="auto">
          <a:xfrm>
            <a:off x="36513" y="508000"/>
            <a:ext cx="7205662" cy="40544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9028" name="Rectangle 3"/>
          <p:cNvSpPr>
            <a:spLocks noGrp="1" noChangeArrowheads="1"/>
          </p:cNvSpPr>
          <p:nvPr>
            <p:ph type="body" idx="1"/>
          </p:nvPr>
        </p:nvSpPr>
        <p:spPr bwMode="auto">
          <a:xfrm>
            <a:off x="711200" y="4800601"/>
            <a:ext cx="5718388" cy="4603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900" b="1" dirty="0"/>
              <a:t>TIMI Risk Score: 2-Week MACE</a:t>
            </a:r>
          </a:p>
          <a:p>
            <a:pPr marL="178248" indent="-178248">
              <a:lnSpc>
                <a:spcPct val="90000"/>
              </a:lnSpc>
              <a:spcBef>
                <a:spcPct val="0"/>
              </a:spcBef>
              <a:buFont typeface="Arial"/>
              <a:buChar char="•"/>
            </a:pPr>
            <a:r>
              <a:rPr lang="en-US" sz="900" dirty="0"/>
              <a:t>The TIMI Risk Score is a comprehensive risk-stratification tool for evaluating patients with UA/NSTEMI</a:t>
            </a:r>
            <a:r>
              <a:rPr lang="en-US" sz="900" baseline="30000" dirty="0"/>
              <a:t>1</a:t>
            </a:r>
          </a:p>
          <a:p>
            <a:pPr marL="178248" indent="-178248">
              <a:lnSpc>
                <a:spcPct val="90000"/>
              </a:lnSpc>
              <a:spcBef>
                <a:spcPct val="0"/>
              </a:spcBef>
              <a:buFont typeface="Arial"/>
              <a:buChar char="•"/>
            </a:pPr>
            <a:r>
              <a:rPr lang="en-US" sz="900" dirty="0"/>
              <a:t>The TIMI Risk Score was developed using the combined patient databases of the Thrombolysis in Myocardial Infarction (TIMI) IIB Trial and the Efficacy and Safety of Subcutaneous Enoxaparin in Unstable Angina and Non-Q-Wave MI (ESSENCE) trials (N=7081), both of which compared enoxaparin and UFH</a:t>
            </a:r>
            <a:r>
              <a:rPr lang="en-US" sz="900" baseline="30000" dirty="0"/>
              <a:t>1</a:t>
            </a:r>
          </a:p>
          <a:p>
            <a:pPr marL="178248" indent="-178248">
              <a:lnSpc>
                <a:spcPct val="90000"/>
              </a:lnSpc>
              <a:spcBef>
                <a:spcPct val="0"/>
              </a:spcBef>
              <a:buFont typeface="Arial"/>
              <a:buChar char="•"/>
            </a:pPr>
            <a:r>
              <a:rPr lang="en-US" sz="900" dirty="0"/>
              <a:t>Antman and colleagues used a multivariate analysis of the patient databases to identify baseline characteristics that are predictive of all-cause mortality, MI, or urgent revascularization</a:t>
            </a:r>
            <a:r>
              <a:rPr lang="en-US" sz="900" baseline="30000" dirty="0"/>
              <a:t>1</a:t>
            </a:r>
          </a:p>
          <a:p>
            <a:pPr marL="178248" indent="-178248">
              <a:lnSpc>
                <a:spcPct val="90000"/>
              </a:lnSpc>
              <a:spcBef>
                <a:spcPct val="0"/>
              </a:spcBef>
              <a:buFont typeface="Arial"/>
              <a:buChar char="•"/>
            </a:pPr>
            <a:r>
              <a:rPr lang="en-US" sz="900" dirty="0"/>
              <a:t>Primary endpoint: all-cause mortality, MI, or urgent revascularization occurred by 14 days in 16.7% of patients in the test cohort</a:t>
            </a:r>
            <a:r>
              <a:rPr lang="en-US" sz="900" baseline="30000" dirty="0"/>
              <a:t>1</a:t>
            </a:r>
          </a:p>
          <a:p>
            <a:pPr marL="178248" indent="-178248">
              <a:lnSpc>
                <a:spcPct val="90000"/>
              </a:lnSpc>
              <a:spcBef>
                <a:spcPct val="0"/>
              </a:spcBef>
              <a:buFont typeface="Arial"/>
              <a:buChar char="•"/>
            </a:pPr>
            <a:r>
              <a:rPr lang="en-US" sz="900" dirty="0"/>
              <a:t>They identified 7 predictive characteristics that had statistical significance</a:t>
            </a:r>
            <a:r>
              <a:rPr lang="en-US" sz="900" baseline="30000" dirty="0"/>
              <a:t>1</a:t>
            </a:r>
            <a:r>
              <a:rPr lang="en-US" sz="900" dirty="0"/>
              <a:t>:</a:t>
            </a:r>
          </a:p>
          <a:p>
            <a:pPr marL="653575" lvl="1" indent="-178248">
              <a:lnSpc>
                <a:spcPct val="90000"/>
              </a:lnSpc>
              <a:spcBef>
                <a:spcPct val="0"/>
              </a:spcBef>
              <a:buFont typeface="Century Gothic" panose="020B0502020202020204" pitchFamily="34" charset="0"/>
              <a:buChar char="–"/>
            </a:pPr>
            <a:r>
              <a:rPr lang="en-US" sz="900" dirty="0"/>
              <a:t>Age </a:t>
            </a:r>
            <a:r>
              <a:rPr lang="en-US" sz="900" dirty="0">
                <a:sym typeface="Symbol" charset="0"/>
              </a:rPr>
              <a:t></a:t>
            </a:r>
            <a:r>
              <a:rPr lang="en-US" sz="900" dirty="0"/>
              <a:t>65 years</a:t>
            </a:r>
          </a:p>
          <a:p>
            <a:pPr marL="653575" lvl="1" indent="-178248">
              <a:lnSpc>
                <a:spcPct val="90000"/>
              </a:lnSpc>
              <a:spcBef>
                <a:spcPct val="0"/>
              </a:spcBef>
              <a:buFont typeface="Century Gothic" panose="020B0502020202020204" pitchFamily="34" charset="0"/>
              <a:buChar char="–"/>
            </a:pPr>
            <a:r>
              <a:rPr lang="en-US" sz="900" dirty="0">
                <a:sym typeface="Symbol" charset="0"/>
              </a:rPr>
              <a:t>3 risk factors (family history of </a:t>
            </a:r>
            <a:r>
              <a:rPr lang="en-US" sz="900" dirty="0" smtClean="0">
                <a:sym typeface="Symbol" charset="0"/>
              </a:rPr>
              <a:t>CAD</a:t>
            </a:r>
            <a:r>
              <a:rPr lang="en-US" sz="900" dirty="0">
                <a:sym typeface="Symbol" charset="0"/>
              </a:rPr>
              <a:t>, hypertension, hypercholesterolemia, diabetes, or being a current smoker) for </a:t>
            </a:r>
            <a:r>
              <a:rPr lang="en-US" sz="900" dirty="0" smtClean="0">
                <a:sym typeface="Symbol" charset="0"/>
              </a:rPr>
              <a:t>CAD</a:t>
            </a:r>
            <a:endParaRPr lang="en-US" sz="900" dirty="0">
              <a:sym typeface="Symbol" charset="0"/>
            </a:endParaRPr>
          </a:p>
          <a:p>
            <a:pPr marL="653575" lvl="1" indent="-178248">
              <a:lnSpc>
                <a:spcPct val="90000"/>
              </a:lnSpc>
              <a:spcBef>
                <a:spcPct val="0"/>
              </a:spcBef>
              <a:buFont typeface="Century Gothic" panose="020B0502020202020204" pitchFamily="34" charset="0"/>
              <a:buChar char="–"/>
            </a:pPr>
            <a:r>
              <a:rPr lang="en-US" sz="900" dirty="0">
                <a:sym typeface="Symbol" charset="0"/>
              </a:rPr>
              <a:t>Significant coronary stenosis (eg, prior coronary stenosis ≥50%)</a:t>
            </a:r>
          </a:p>
          <a:p>
            <a:pPr marL="653575" lvl="1" indent="-178248">
              <a:lnSpc>
                <a:spcPct val="90000"/>
              </a:lnSpc>
              <a:spcBef>
                <a:spcPct val="0"/>
              </a:spcBef>
              <a:buFont typeface="Century Gothic" panose="020B0502020202020204" pitchFamily="34" charset="0"/>
              <a:buChar char="–"/>
            </a:pPr>
            <a:r>
              <a:rPr lang="en-US" sz="900" dirty="0">
                <a:sym typeface="Symbol" charset="0"/>
              </a:rPr>
              <a:t>ST-segment deviation on ECG</a:t>
            </a:r>
          </a:p>
          <a:p>
            <a:pPr marL="653575" lvl="1" indent="-178248">
              <a:lnSpc>
                <a:spcPct val="90000"/>
              </a:lnSpc>
              <a:spcBef>
                <a:spcPct val="0"/>
              </a:spcBef>
              <a:buFont typeface="Century Gothic" panose="020B0502020202020204" pitchFamily="34" charset="0"/>
              <a:buChar char="–"/>
            </a:pPr>
            <a:r>
              <a:rPr lang="en-US" sz="900" dirty="0">
                <a:sym typeface="Symbol" charset="0"/>
              </a:rPr>
              <a:t>Severe </a:t>
            </a:r>
            <a:r>
              <a:rPr lang="en-US" sz="900" dirty="0" smtClean="0">
                <a:sym typeface="Symbol" charset="0"/>
              </a:rPr>
              <a:t>angina </a:t>
            </a:r>
            <a:r>
              <a:rPr lang="en-US" sz="900" dirty="0">
                <a:sym typeface="Symbol" charset="0"/>
              </a:rPr>
              <a:t>symptoms (eg, 2 </a:t>
            </a:r>
            <a:r>
              <a:rPr lang="en-US" sz="900" dirty="0" smtClean="0">
                <a:sym typeface="Symbol" charset="0"/>
              </a:rPr>
              <a:t>angina </a:t>
            </a:r>
            <a:r>
              <a:rPr lang="en-US" sz="900" dirty="0">
                <a:sym typeface="Symbol" charset="0"/>
              </a:rPr>
              <a:t>events within the previous 24 hours)</a:t>
            </a:r>
          </a:p>
          <a:p>
            <a:pPr marL="653575" lvl="1" indent="-178248">
              <a:lnSpc>
                <a:spcPct val="90000"/>
              </a:lnSpc>
              <a:spcBef>
                <a:spcPct val="0"/>
              </a:spcBef>
              <a:buFont typeface="Century Gothic" panose="020B0502020202020204" pitchFamily="34" charset="0"/>
              <a:buChar char="–"/>
            </a:pPr>
            <a:r>
              <a:rPr lang="en-US" sz="900" dirty="0">
                <a:sym typeface="Symbol" charset="0"/>
              </a:rPr>
              <a:t>Use of aspirin (ASA) within the past 7 days</a:t>
            </a:r>
          </a:p>
          <a:p>
            <a:pPr marL="653575" lvl="1" indent="-178248">
              <a:lnSpc>
                <a:spcPct val="90000"/>
              </a:lnSpc>
              <a:spcBef>
                <a:spcPct val="0"/>
              </a:spcBef>
              <a:buFont typeface="Century Gothic" panose="020B0502020202020204" pitchFamily="34" charset="0"/>
              <a:buChar char="–"/>
            </a:pPr>
            <a:r>
              <a:rPr lang="en-US" sz="900" dirty="0">
                <a:sym typeface="Symbol" charset="0"/>
              </a:rPr>
              <a:t>Elevated serum cardiac markers CK-MB or troponin</a:t>
            </a:r>
            <a:endParaRPr lang="en-US" sz="900" dirty="0"/>
          </a:p>
          <a:p>
            <a:pPr marL="178248" indent="-178248">
              <a:lnSpc>
                <a:spcPct val="90000"/>
              </a:lnSpc>
              <a:spcBef>
                <a:spcPct val="0"/>
              </a:spcBef>
              <a:buFont typeface="Arial"/>
              <a:buChar char="•"/>
            </a:pPr>
            <a:r>
              <a:rPr lang="en-US" sz="900" dirty="0"/>
              <a:t>Each predictive characteristic is assigned 1 point, and the total represents a given patient’s TIMI Risk Score</a:t>
            </a:r>
            <a:r>
              <a:rPr lang="en-US" sz="900" baseline="30000" dirty="0"/>
              <a:t>1</a:t>
            </a:r>
          </a:p>
          <a:p>
            <a:pPr marL="178248" indent="-178248">
              <a:lnSpc>
                <a:spcPct val="90000"/>
              </a:lnSpc>
              <a:spcBef>
                <a:spcPct val="0"/>
              </a:spcBef>
              <a:buFont typeface="Arial"/>
              <a:buChar char="•"/>
            </a:pPr>
            <a:r>
              <a:rPr lang="en-US" sz="900" dirty="0"/>
              <a:t>Event rates increase with each 1-point increase in score </a:t>
            </a:r>
            <a:r>
              <a:rPr lang="en-US" sz="900" dirty="0" smtClean="0"/>
              <a:t>(</a:t>
            </a:r>
            <a:r>
              <a:rPr lang="en-US" sz="900" i="1" dirty="0" smtClean="0"/>
              <a:t>P</a:t>
            </a:r>
            <a:r>
              <a:rPr lang="en-US" sz="900" dirty="0" smtClean="0"/>
              <a:t>&lt;0.001 </a:t>
            </a:r>
            <a:r>
              <a:rPr lang="en-US" sz="900" dirty="0"/>
              <a:t>by </a:t>
            </a:r>
            <a:r>
              <a:rPr lang="en-US" sz="900" dirty="0" smtClean="0"/>
              <a:t>chi-square </a:t>
            </a:r>
            <a:r>
              <a:rPr lang="en-US" sz="900" dirty="0"/>
              <a:t>test for trend)</a:t>
            </a:r>
            <a:r>
              <a:rPr lang="en-US" sz="900" baseline="30000" dirty="0"/>
              <a:t>1</a:t>
            </a:r>
          </a:p>
          <a:p>
            <a:pPr marL="178248" indent="-178248">
              <a:lnSpc>
                <a:spcPct val="90000"/>
              </a:lnSpc>
              <a:spcBef>
                <a:spcPct val="0"/>
              </a:spcBef>
              <a:buFont typeface="Arial"/>
              <a:buChar char="•"/>
            </a:pPr>
            <a:r>
              <a:rPr lang="en-US" sz="900" dirty="0"/>
              <a:t>The TIMI risk score has been used frequently in patients already enrolled in ACS trials; it was also recently validated in an "all-comers" non-trial-based ED chest pain population (N=3929), </a:t>
            </a:r>
            <a:r>
              <a:rPr lang="en-US" sz="900" dirty="0" smtClean="0"/>
              <a:t>where </a:t>
            </a:r>
            <a:r>
              <a:rPr lang="en-US" sz="900" dirty="0"/>
              <a:t>it was found to have similar performance characteristics to that seen in clinical trials and registries</a:t>
            </a:r>
            <a:r>
              <a:rPr lang="en-US" sz="900" baseline="30000" dirty="0"/>
              <a:t>2</a:t>
            </a:r>
          </a:p>
          <a:p>
            <a:pPr marL="653575" lvl="1" indent="-178248">
              <a:lnSpc>
                <a:spcPct val="90000"/>
              </a:lnSpc>
              <a:spcBef>
                <a:spcPct val="0"/>
              </a:spcBef>
              <a:buFont typeface="Century Gothic" panose="020B0502020202020204" pitchFamily="34" charset="0"/>
              <a:buChar char="–"/>
            </a:pPr>
            <a:r>
              <a:rPr lang="en-US" sz="900" dirty="0"/>
              <a:t>The TIMI risk score successfully </a:t>
            </a:r>
            <a:r>
              <a:rPr lang="en-US" sz="900" dirty="0" smtClean="0"/>
              <a:t>risk</a:t>
            </a:r>
            <a:r>
              <a:rPr lang="en-US" sz="900" baseline="0" dirty="0" smtClean="0"/>
              <a:t> </a:t>
            </a:r>
            <a:r>
              <a:rPr lang="en-US" sz="900" dirty="0" smtClean="0"/>
              <a:t>stratified </a:t>
            </a:r>
            <a:r>
              <a:rPr lang="en-US" sz="900" dirty="0"/>
              <a:t>this unselected cohort of chest pain patients with respect to 30-day adverse outcome, with a range from 2.1% risk with a score of 0, to 100% risk with a score of </a:t>
            </a:r>
            <a:r>
              <a:rPr lang="en-US" sz="900" dirty="0" smtClean="0"/>
              <a:t>7</a:t>
            </a:r>
            <a:endParaRPr lang="en-US" sz="900" dirty="0"/>
          </a:p>
          <a:p>
            <a:pPr marL="653575" lvl="1" indent="-178248">
              <a:lnSpc>
                <a:spcPct val="90000"/>
              </a:lnSpc>
              <a:spcBef>
                <a:spcPct val="0"/>
              </a:spcBef>
              <a:buFont typeface="Century Gothic" panose="020B0502020202020204" pitchFamily="34" charset="0"/>
              <a:buChar char="–"/>
            </a:pPr>
            <a:r>
              <a:rPr lang="en-US" sz="900" dirty="0"/>
              <a:t>It is therefore potentially a useful tool for risk stratification of ED patients with ACS</a:t>
            </a:r>
          </a:p>
          <a:p>
            <a:pPr marL="0" lvl="1">
              <a:lnSpc>
                <a:spcPct val="90000"/>
              </a:lnSpc>
              <a:spcBef>
                <a:spcPct val="0"/>
              </a:spcBef>
            </a:pPr>
            <a:endParaRPr lang="en-US" sz="900" b="1" dirty="0"/>
          </a:p>
          <a:p>
            <a:pPr marL="0" lvl="1">
              <a:lnSpc>
                <a:spcPct val="90000"/>
              </a:lnSpc>
              <a:spcBef>
                <a:spcPct val="0"/>
              </a:spcBef>
            </a:pPr>
            <a:r>
              <a:rPr lang="en-US" sz="900" b="1" dirty="0" smtClean="0"/>
              <a:t>References</a:t>
            </a:r>
            <a:endParaRPr lang="en-US" sz="900" b="1" dirty="0"/>
          </a:p>
          <a:p>
            <a:pPr marL="237663" indent="-237663">
              <a:lnSpc>
                <a:spcPct val="90000"/>
              </a:lnSpc>
              <a:buFont typeface="+mj-lt"/>
              <a:buAutoNum type="arabicPeriod"/>
            </a:pPr>
            <a:r>
              <a:rPr lang="en-US" sz="900" dirty="0"/>
              <a:t>Antman EM, Cohen M, Bernink PJ, et al. JAMA 2000;284:835-842.</a:t>
            </a:r>
          </a:p>
          <a:p>
            <a:pPr marL="237663" indent="-237663">
              <a:lnSpc>
                <a:spcPct val="90000"/>
              </a:lnSpc>
              <a:buFont typeface="+mj-lt"/>
              <a:buAutoNum type="arabicPeriod"/>
            </a:pPr>
            <a:r>
              <a:rPr lang="en-US" sz="900" dirty="0"/>
              <a:t>Pollack CV Jr, Sites FD, Shofer FS, et al. Acad Emerg Med 2006;13:13-18.</a:t>
            </a:r>
          </a:p>
          <a:p>
            <a:pPr marL="475327" lvl="1">
              <a:spcBef>
                <a:spcPct val="0"/>
              </a:spcBef>
            </a:pPr>
            <a:endParaRPr lang="en-US" sz="900" dirty="0"/>
          </a:p>
        </p:txBody>
      </p:sp>
      <p:sp>
        <p:nvSpPr>
          <p:cNvPr id="3" name="Footer Placeholder 2"/>
          <p:cNvSpPr>
            <a:spLocks noGrp="1"/>
          </p:cNvSpPr>
          <p:nvPr>
            <p:ph type="ftr" sz="quarter" idx="10"/>
          </p:nvPr>
        </p:nvSpPr>
        <p:spPr/>
        <p:txBody>
          <a:bodyPr/>
          <a:lstStyle/>
          <a:p>
            <a:pPr>
              <a:defRPr/>
            </a:pPr>
            <a:r>
              <a:rPr lang="en-US" dirty="0" smtClean="0">
                <a:solidFill>
                  <a:prstClr val="black"/>
                </a:solidFill>
              </a:rPr>
              <a:t>012-0400-PM     5/15</a:t>
            </a:r>
            <a:endParaRPr lang="en-US" dirty="0">
              <a:solidFill>
                <a:prstClr val="black"/>
              </a:solidFill>
            </a:endParaRPr>
          </a:p>
        </p:txBody>
      </p:sp>
    </p:spTree>
    <p:extLst>
      <p:ext uri="{BB962C8B-B14F-4D97-AF65-F5344CB8AC3E}">
        <p14:creationId xmlns:p14="http://schemas.microsoft.com/office/powerpoint/2010/main" val="369425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ECG:</a:t>
            </a:r>
            <a:r>
              <a:rPr lang="en-US" b="1" baseline="0" dirty="0" smtClean="0"/>
              <a:t> Standard Protocol</a:t>
            </a:r>
            <a:endParaRPr lang="en-US" b="1" dirty="0" smtClean="0"/>
          </a:p>
          <a:p>
            <a:pPr marL="178248" indent="-178248" defTabSz="950653">
              <a:buFont typeface="Arial"/>
              <a:buChar char="•"/>
              <a:defRPr/>
            </a:pPr>
            <a:r>
              <a:rPr lang="en-US" dirty="0" smtClean="0">
                <a:solidFill>
                  <a:srgbClr val="000000"/>
                </a:solidFill>
              </a:rPr>
              <a:t>AHA/ACC guidelines: ECG within 10 minutes of arrival at ED</a:t>
            </a:r>
            <a:r>
              <a:rPr lang="en-US" baseline="30000" dirty="0" smtClean="0">
                <a:solidFill>
                  <a:srgbClr val="000000"/>
                </a:solidFill>
              </a:rPr>
              <a:t>1</a:t>
            </a:r>
          </a:p>
          <a:p>
            <a:pPr marL="178248" indent="-178248" defTabSz="950653">
              <a:buFont typeface="Arial"/>
              <a:buChar char="•"/>
              <a:defRPr/>
            </a:pPr>
            <a:r>
              <a:rPr lang="en-US" baseline="0" dirty="0" smtClean="0">
                <a:solidFill>
                  <a:srgbClr val="000000"/>
                </a:solidFill>
              </a:rPr>
              <a:t>Easy</a:t>
            </a:r>
          </a:p>
          <a:p>
            <a:endParaRPr lang="en-US" dirty="0" smtClean="0"/>
          </a:p>
          <a:p>
            <a:r>
              <a:rPr lang="en-US" b="1" dirty="0" smtClean="0"/>
              <a:t>Reference</a:t>
            </a:r>
          </a:p>
          <a:p>
            <a:pPr marL="237663" indent="-237663" defTabSz="950653">
              <a:buFont typeface="+mj-lt"/>
              <a:buAutoNum type="arabicPeriod"/>
              <a:defRPr/>
            </a:pPr>
            <a:r>
              <a:rPr lang="en-US" dirty="0" smtClean="0"/>
              <a:t>Amsterdam EA, et al. J Am Coll Cardiol 2014;64:e139-e228.  </a:t>
            </a:r>
          </a:p>
          <a:p>
            <a:endParaRPr lang="en-US" dirty="0" smtClean="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18</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50296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EE18144B-8B31-0E41-AEAA-37C2A9379488}" type="slidenum">
              <a:rPr lang="en-US">
                <a:solidFill>
                  <a:srgbClr val="000000"/>
                </a:solidFill>
                <a:latin typeface="Century Gothic"/>
                <a:cs typeface="ＭＳ Ｐゴシック" charset="0"/>
              </a:rPr>
              <a:pPr/>
              <a:t>19</a:t>
            </a:fld>
            <a:endParaRPr lang="en-US" dirty="0">
              <a:solidFill>
                <a:srgbClr val="000000"/>
              </a:solidFill>
              <a:latin typeface="Century Gothic"/>
              <a:cs typeface="ＭＳ Ｐゴシック" charset="0"/>
            </a:endParaRPr>
          </a:p>
        </p:txBody>
      </p:sp>
      <p:sp>
        <p:nvSpPr>
          <p:cNvPr id="125955" name="Rectangle 2"/>
          <p:cNvSpPr>
            <a:spLocks noGrp="1" noRot="1" noChangeAspect="1" noChangeArrowheads="1" noTextEdi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950653">
              <a:defRPr/>
            </a:pPr>
            <a:r>
              <a:rPr lang="en-US" b="1" dirty="0" smtClean="0">
                <a:latin typeface="Century Gothic" panose="020B0502020202020204" pitchFamily="34" charset="0"/>
                <a:cs typeface="Arial"/>
              </a:rPr>
              <a:t>How Accurate Is 12-Lead ECG?</a:t>
            </a:r>
          </a:p>
          <a:p>
            <a:pPr marL="178248" indent="-178248">
              <a:buFont typeface="Arial"/>
              <a:buChar char="•"/>
            </a:pPr>
            <a:r>
              <a:rPr lang="en-US" dirty="0">
                <a:latin typeface="Century Gothic" panose="020B0502020202020204" pitchFamily="34" charset="0"/>
                <a:cs typeface="Arial"/>
              </a:rPr>
              <a:t>In a </a:t>
            </a:r>
            <a:r>
              <a:rPr lang="en-US" dirty="0" smtClean="0">
                <a:latin typeface="Century Gothic" panose="020B0502020202020204" pitchFamily="34" charset="0"/>
                <a:cs typeface="Arial"/>
              </a:rPr>
              <a:t>retrospective study </a:t>
            </a:r>
            <a:r>
              <a:rPr lang="en-US" dirty="0">
                <a:latin typeface="Century Gothic" panose="020B0502020202020204" pitchFamily="34" charset="0"/>
                <a:cs typeface="Arial"/>
              </a:rPr>
              <a:t>of 168</a:t>
            </a:r>
            <a:r>
              <a:rPr lang="en-US" dirty="0" smtClean="0">
                <a:latin typeface="Century Gothic" panose="020B0502020202020204" pitchFamily="34" charset="0"/>
                <a:cs typeface="Arial"/>
              </a:rPr>
              <a:t>4 patients (majority male Caucasian)</a:t>
            </a:r>
            <a:r>
              <a:rPr lang="en-US" baseline="30000" dirty="0" smtClean="0">
                <a:latin typeface="Century Gothic" panose="020B0502020202020204" pitchFamily="34" charset="0"/>
                <a:cs typeface="Arial"/>
              </a:rPr>
              <a:t>1</a:t>
            </a:r>
            <a:r>
              <a:rPr lang="en-US" dirty="0" smtClean="0">
                <a:latin typeface="Century Gothic" panose="020B0502020202020204" pitchFamily="34" charset="0"/>
                <a:cs typeface="Arial"/>
              </a:rPr>
              <a:t>:</a:t>
            </a:r>
          </a:p>
          <a:p>
            <a:pPr marL="653575" lvl="1" indent="-178248">
              <a:buFont typeface="Arial" panose="020B0604020202020204" pitchFamily="34" charset="0"/>
              <a:buChar char="–"/>
            </a:pPr>
            <a:r>
              <a:rPr lang="en-US" dirty="0" smtClean="0">
                <a:latin typeface="Century Gothic" panose="020B0502020202020204" pitchFamily="34" charset="0"/>
                <a:cs typeface="Arial"/>
              </a:rPr>
              <a:t>12% had a high-risk ECG abnormality</a:t>
            </a:r>
            <a:r>
              <a:rPr lang="en-US" baseline="30000" dirty="0" smtClean="0">
                <a:latin typeface="Century Gothic" panose="020B0502020202020204" pitchFamily="34" charset="0"/>
                <a:cs typeface="Arial"/>
              </a:rPr>
              <a:t>a</a:t>
            </a:r>
            <a:r>
              <a:rPr lang="en-US" dirty="0" smtClean="0">
                <a:latin typeface="Century Gothic" panose="020B0502020202020204" pitchFamily="34" charset="0"/>
                <a:cs typeface="Arial"/>
              </a:rPr>
              <a:t> that was missed in the ED (range across hospitals: 5.6%-15.1%)</a:t>
            </a:r>
          </a:p>
          <a:p>
            <a:pPr marL="475326" lvl="1"/>
            <a:endParaRPr lang="en-US" dirty="0" smtClean="0">
              <a:latin typeface="Century Gothic" panose="020B0502020202020204" pitchFamily="34" charset="0"/>
              <a:cs typeface="Arial"/>
            </a:endParaRPr>
          </a:p>
          <a:p>
            <a:pPr marL="18193">
              <a:spcBef>
                <a:spcPts val="0"/>
              </a:spcBef>
            </a:pPr>
            <a:r>
              <a:rPr lang="en-US" baseline="30000" dirty="0" smtClean="0">
                <a:latin typeface="Century Gothic" panose="020B0502020202020204" pitchFamily="34" charset="0"/>
                <a:cs typeface="Arial"/>
              </a:rPr>
              <a:t>a </a:t>
            </a:r>
            <a:r>
              <a:rPr lang="en-US" dirty="0" smtClean="0">
                <a:latin typeface="Century Gothic" panose="020B0502020202020204" pitchFamily="34" charset="0"/>
                <a:cs typeface="Arial"/>
              </a:rPr>
              <a:t>Based on the ACC/AHA guideline to define high-risk ECG findings: </a:t>
            </a:r>
          </a:p>
          <a:p>
            <a:pPr marL="111125" indent="-93663">
              <a:spcBef>
                <a:spcPts val="0"/>
              </a:spcBef>
            </a:pPr>
            <a:r>
              <a:rPr lang="en-US" dirty="0" smtClean="0">
                <a:latin typeface="Century Gothic" panose="020B0502020202020204" pitchFamily="34" charset="0"/>
                <a:cs typeface="Arial"/>
              </a:rPr>
              <a:t>	≥2 contiguous leads as indicative of possible or definite ischemia: </a:t>
            </a:r>
          </a:p>
          <a:p>
            <a:pPr marL="111125" indent="-93663">
              <a:spcBef>
                <a:spcPts val="0"/>
              </a:spcBef>
            </a:pPr>
            <a:r>
              <a:rPr lang="en-US" dirty="0" smtClean="0">
                <a:latin typeface="Century Gothic" panose="020B0502020202020204" pitchFamily="34" charset="0"/>
                <a:cs typeface="Arial"/>
              </a:rPr>
              <a:t>	ST segment elevation of at least 0.1 mV, ST-segment depression of at least 0.05 mV, or T-wave inversion of at least 0.2 mV</a:t>
            </a:r>
          </a:p>
          <a:p>
            <a:pPr marL="178248" indent="-178248">
              <a:buFont typeface="Arial"/>
              <a:buChar char="•"/>
            </a:pPr>
            <a:endParaRPr lang="en-US" dirty="0" smtClean="0">
              <a:latin typeface="Century Gothic" panose="020B0502020202020204" pitchFamily="34" charset="0"/>
              <a:cs typeface="Arial"/>
            </a:endParaRPr>
          </a:p>
          <a:p>
            <a:pPr defTabSz="950653">
              <a:defRPr/>
            </a:pPr>
            <a:r>
              <a:rPr lang="en-US" b="1" dirty="0" smtClean="0">
                <a:latin typeface="Century Gothic" panose="020B0502020202020204" pitchFamily="34" charset="0"/>
                <a:cs typeface="Arial"/>
              </a:rPr>
              <a:t>Reference</a:t>
            </a:r>
            <a:endParaRPr lang="en-US" dirty="0">
              <a:latin typeface="Century Gothic" panose="020B0502020202020204" pitchFamily="34" charset="0"/>
              <a:cs typeface="Arial"/>
            </a:endParaRPr>
          </a:p>
          <a:p>
            <a:pPr marL="237663" indent="-237663" defTabSz="950653">
              <a:buFont typeface="+mj-lt"/>
              <a:buAutoNum type="arabicPeriod"/>
              <a:defRPr/>
            </a:pPr>
            <a:r>
              <a:rPr lang="en-US" dirty="0">
                <a:latin typeface="Century Gothic" panose="020B0502020202020204" pitchFamily="34" charset="0"/>
                <a:cs typeface="Arial" panose="020B0604020202020204" pitchFamily="34" charset="0"/>
              </a:rPr>
              <a:t>Masoudi FA, et al. Circulation 2006;114:1565-1571. </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15737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2</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984061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20</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Risk</a:t>
            </a:r>
            <a:r>
              <a:rPr lang="en-US" b="1" baseline="0" dirty="0" smtClean="0">
                <a:ea typeface="ヒラギノ角ゴ Pro W3" charset="-128"/>
              </a:rPr>
              <a:t> Stratification Tools in the ED</a:t>
            </a:r>
          </a:p>
          <a:p>
            <a:pPr marL="178248" indent="-178248">
              <a:buFont typeface="Arial"/>
              <a:buChar char="•"/>
            </a:pPr>
            <a:r>
              <a:rPr lang="en-US" b="0" baseline="0" dirty="0" smtClean="0">
                <a:ea typeface="ヒラギノ角ゴ Pro W3" charset="-128"/>
              </a:rPr>
              <a:t>Let’s take a look at 3 risk stratification tools used in the ED</a:t>
            </a:r>
            <a:endParaRPr lang="en-US" b="0"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680257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Pretest Odds</a:t>
            </a:r>
            <a:r>
              <a:rPr lang="en-US" b="1" baseline="0" dirty="0" smtClean="0"/>
              <a:t> Are Critically Important</a:t>
            </a:r>
          </a:p>
          <a:p>
            <a:r>
              <a:rPr lang="en-US" baseline="0" dirty="0" smtClean="0"/>
              <a:t>Hypothetical Example</a:t>
            </a:r>
          </a:p>
          <a:p>
            <a:pPr marL="178248" indent="-178248" fontAlgn="auto">
              <a:spcAft>
                <a:spcPts val="0"/>
              </a:spcAft>
              <a:buFont typeface="Arial"/>
              <a:buChar char="•"/>
              <a:defRPr/>
            </a:pPr>
            <a:r>
              <a:rPr lang="en-US" dirty="0"/>
              <a:t>Test 95% specific, 95% sensitive</a:t>
            </a:r>
          </a:p>
          <a:p>
            <a:pPr marL="653575" lvl="1" indent="-178248" fontAlgn="auto">
              <a:spcAft>
                <a:spcPts val="0"/>
              </a:spcAft>
              <a:buFont typeface="Century Gothic" panose="020B0502020202020204" pitchFamily="34" charset="0"/>
              <a:buChar char="–"/>
              <a:defRPr/>
            </a:pPr>
            <a:r>
              <a:rPr lang="en-US" dirty="0"/>
              <a:t>When positive, wrong 5% of the time</a:t>
            </a:r>
          </a:p>
          <a:p>
            <a:pPr marL="653575" lvl="1" indent="-178248" fontAlgn="auto">
              <a:spcAft>
                <a:spcPts val="0"/>
              </a:spcAft>
              <a:buFont typeface="Century Gothic" panose="020B0502020202020204" pitchFamily="34" charset="0"/>
              <a:buChar char="–"/>
              <a:defRPr/>
            </a:pPr>
            <a:r>
              <a:rPr lang="en-US" dirty="0"/>
              <a:t>When negative, wrong 5% of the time</a:t>
            </a:r>
          </a:p>
          <a:p>
            <a:pPr marL="178248" indent="-178248" fontAlgn="auto">
              <a:spcAft>
                <a:spcPts val="0"/>
              </a:spcAft>
              <a:buFont typeface="Arial"/>
              <a:buChar char="•"/>
              <a:defRPr/>
            </a:pPr>
            <a:r>
              <a:rPr lang="en-US" dirty="0"/>
              <a:t>Population: 80% diseased</a:t>
            </a:r>
          </a:p>
          <a:p>
            <a:pPr marL="653575" lvl="1" indent="-178248" fontAlgn="auto">
              <a:spcAft>
                <a:spcPts val="0"/>
              </a:spcAft>
              <a:buFont typeface="Century Gothic" panose="020B0502020202020204" pitchFamily="34" charset="0"/>
              <a:buChar char="–"/>
              <a:defRPr/>
            </a:pPr>
            <a:r>
              <a:rPr lang="en-US" dirty="0"/>
              <a:t>20% disease free </a:t>
            </a:r>
          </a:p>
          <a:p>
            <a:pPr marL="653575" lvl="1" indent="-178248" fontAlgn="auto">
              <a:spcAft>
                <a:spcPts val="0"/>
              </a:spcAft>
              <a:buFont typeface="Century Gothic" panose="020B0502020202020204" pitchFamily="34" charset="0"/>
              <a:buChar char="–"/>
              <a:defRPr/>
            </a:pPr>
            <a:r>
              <a:rPr lang="en-US" dirty="0"/>
              <a:t>5% </a:t>
            </a:r>
            <a:r>
              <a:rPr lang="en-US" dirty="0" smtClean="0"/>
              <a:t>false positive </a:t>
            </a:r>
            <a:r>
              <a:rPr lang="en-US" dirty="0"/>
              <a:t>rate = 1 </a:t>
            </a:r>
            <a:r>
              <a:rPr lang="en-US" dirty="0" smtClean="0"/>
              <a:t>false positive</a:t>
            </a:r>
          </a:p>
          <a:p>
            <a:pPr marL="653575" lvl="1" indent="-178248" fontAlgn="auto">
              <a:spcAft>
                <a:spcPts val="0"/>
              </a:spcAft>
              <a:buFont typeface="Century Gothic" panose="020B0502020202020204" pitchFamily="34" charset="0"/>
              <a:buChar char="–"/>
              <a:defRPr/>
            </a:pPr>
            <a:r>
              <a:rPr lang="en-US" dirty="0" smtClean="0"/>
              <a:t>1 </a:t>
            </a:r>
            <a:r>
              <a:rPr lang="en-US" dirty="0"/>
              <a:t>in 100 </a:t>
            </a:r>
            <a:r>
              <a:rPr lang="en-US" dirty="0" smtClean="0"/>
              <a:t>diagnosed </a:t>
            </a:r>
            <a:r>
              <a:rPr lang="en-US" dirty="0"/>
              <a:t>with a disease they do not have</a:t>
            </a:r>
          </a:p>
          <a:p>
            <a:pPr marL="178248" indent="-178248" fontAlgn="auto">
              <a:spcAft>
                <a:spcPts val="0"/>
              </a:spcAft>
              <a:buFont typeface="Arial"/>
              <a:buChar char="•"/>
              <a:defRPr/>
            </a:pPr>
            <a:r>
              <a:rPr lang="en-US" dirty="0"/>
              <a:t>Population: 2% diseased</a:t>
            </a:r>
          </a:p>
          <a:p>
            <a:pPr marL="653575" lvl="1" indent="-178248" fontAlgn="auto">
              <a:spcAft>
                <a:spcPts val="0"/>
              </a:spcAft>
              <a:buFont typeface="Century Gothic" panose="020B0502020202020204" pitchFamily="34" charset="0"/>
              <a:buChar char="–"/>
              <a:defRPr/>
            </a:pPr>
            <a:r>
              <a:rPr lang="en-US" dirty="0"/>
              <a:t>98% disease free</a:t>
            </a:r>
          </a:p>
          <a:p>
            <a:pPr marL="653575" lvl="1" indent="-178248" fontAlgn="auto">
              <a:spcAft>
                <a:spcPts val="0"/>
              </a:spcAft>
              <a:buFont typeface="Century Gothic" panose="020B0502020202020204" pitchFamily="34" charset="0"/>
              <a:buChar char="–"/>
              <a:defRPr/>
            </a:pPr>
            <a:r>
              <a:rPr lang="en-US" dirty="0"/>
              <a:t>5% </a:t>
            </a:r>
            <a:r>
              <a:rPr lang="en-US" dirty="0" smtClean="0"/>
              <a:t>false positive </a:t>
            </a:r>
            <a:r>
              <a:rPr lang="en-US" dirty="0"/>
              <a:t>rate = 4.9 </a:t>
            </a:r>
            <a:r>
              <a:rPr lang="en-US" dirty="0" smtClean="0"/>
              <a:t>false positive</a:t>
            </a:r>
          </a:p>
          <a:p>
            <a:pPr marL="653575" lvl="1" indent="-178248" fontAlgn="auto">
              <a:spcAft>
                <a:spcPts val="0"/>
              </a:spcAft>
              <a:buFont typeface="Century Gothic" panose="020B0502020202020204" pitchFamily="34" charset="0"/>
              <a:buChar char="–"/>
              <a:defRPr/>
            </a:pPr>
            <a:r>
              <a:rPr lang="en-US" dirty="0" smtClean="0"/>
              <a:t>~</a:t>
            </a:r>
            <a:r>
              <a:rPr lang="en-US" dirty="0"/>
              <a:t>5 in 100 </a:t>
            </a:r>
            <a:r>
              <a:rPr lang="en-US" dirty="0" smtClean="0"/>
              <a:t>diagnosed </a:t>
            </a:r>
            <a:r>
              <a:rPr lang="en-US" dirty="0"/>
              <a:t>with a disease they do not have</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21</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24437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endParaRPr lang="en-US" dirty="0">
              <a:solidFill>
                <a:srgbClr val="000000"/>
              </a:solidFill>
              <a:latin typeface="Century Gothic"/>
            </a:endParaRPr>
          </a:p>
        </p:txBody>
      </p:sp>
      <p:sp>
        <p:nvSpPr>
          <p:cNvPr id="12697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endParaRPr lang="en-US" dirty="0">
              <a:solidFill>
                <a:srgbClr val="000000"/>
              </a:solidFill>
              <a:latin typeface="Century Gothic"/>
            </a:endParaRPr>
          </a:p>
        </p:txBody>
      </p:sp>
      <p:sp>
        <p:nvSpPr>
          <p:cNvPr id="1269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2973AB80-9D02-0A4A-9957-CAA568729B7F}" type="slidenum">
              <a:rPr lang="en-US">
                <a:solidFill>
                  <a:srgbClr val="000000"/>
                </a:solidFill>
                <a:latin typeface="Century Gothic"/>
              </a:rPr>
              <a:pPr/>
              <a:t>22</a:t>
            </a:fld>
            <a:endParaRPr lang="en-US" dirty="0">
              <a:solidFill>
                <a:srgbClr val="000000"/>
              </a:solidFill>
              <a:latin typeface="Century Gothic"/>
            </a:endParaRPr>
          </a:p>
        </p:txBody>
      </p:sp>
      <p:sp>
        <p:nvSpPr>
          <p:cNvPr id="126982" name="Rectangle 2"/>
          <p:cNvSpPr>
            <a:spLocks noGrp="1" noRot="1" noChangeAspect="1" noChangeArrowheads="1" noTextEdi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6983" name="Rectangle 3"/>
          <p:cNvSpPr>
            <a:spLocks noGrp="1" noChangeArrowheads="1"/>
          </p:cNvSpPr>
          <p:nvPr>
            <p:ph type="body" idx="1"/>
          </p:nvPr>
        </p:nvSpPr>
        <p:spPr bwMode="auto">
          <a:xfrm>
            <a:off x="731522" y="4560571"/>
            <a:ext cx="5853853" cy="43205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smtClean="0"/>
              <a:t>Early</a:t>
            </a:r>
            <a:r>
              <a:rPr lang="en-US" b="1" baseline="0" dirty="0" smtClean="0"/>
              <a:t> Risk Stratification of NSTE-ACS</a:t>
            </a:r>
          </a:p>
          <a:p>
            <a:pPr marL="178248" indent="-178248">
              <a:spcBef>
                <a:spcPct val="0"/>
              </a:spcBef>
              <a:buFont typeface="Arial"/>
              <a:buChar char="•"/>
            </a:pPr>
            <a:r>
              <a:rPr lang="en-US" dirty="0" smtClean="0"/>
              <a:t>These</a:t>
            </a:r>
            <a:r>
              <a:rPr lang="en-US" baseline="0" dirty="0" smtClean="0"/>
              <a:t> are the recommendations of the current AHA/ACC guidelines for the management of patients with non–ST-elevation ACS</a:t>
            </a:r>
            <a:endParaRPr lang="en-US" dirty="0"/>
          </a:p>
          <a:p>
            <a:pPr eaLnBrk="1" hangingPunct="1">
              <a:spcBef>
                <a:spcPct val="0"/>
              </a:spcBef>
            </a:pPr>
            <a:endParaRPr lang="en-US" dirty="0" smtClean="0"/>
          </a:p>
          <a:p>
            <a:pPr eaLnBrk="1" hangingPunct="1">
              <a:spcBef>
                <a:spcPct val="0"/>
              </a:spcBef>
            </a:pPr>
            <a:r>
              <a:rPr lang="en-US" b="1" dirty="0" smtClean="0"/>
              <a:t>Reference</a:t>
            </a:r>
          </a:p>
          <a:p>
            <a:pPr marL="0" indent="0" defTabSz="950653">
              <a:spcBef>
                <a:spcPct val="0"/>
              </a:spcBef>
              <a:buFont typeface="+mj-lt"/>
              <a:buNone/>
              <a:defRPr/>
            </a:pPr>
            <a:r>
              <a:rPr lang="en-US" dirty="0"/>
              <a:t>Amsterdam EA, et al. J Am Coll Cardiol 2014;64:e139-e228.  </a:t>
            </a:r>
          </a:p>
          <a:p>
            <a:pPr eaLnBrk="1" hangingPunct="1">
              <a:spcBef>
                <a:spcPct val="0"/>
              </a:spcBef>
            </a:pPr>
            <a:endParaRPr lang="en-US" dirty="0"/>
          </a:p>
          <a:p>
            <a:pPr eaLnBrk="1" hangingPunct="1">
              <a:spcBef>
                <a:spcPct val="0"/>
              </a:spcBef>
            </a:pPr>
            <a:endParaRPr lang="en-US" dirty="0"/>
          </a:p>
        </p:txBody>
      </p:sp>
      <p:sp>
        <p:nvSpPr>
          <p:cNvPr id="2" name="Footer Placeholder 1"/>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445396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8B985C00-C9F2-F24A-94D6-5E770E8E11C9}" type="slidenum">
              <a:rPr lang="en-US">
                <a:solidFill>
                  <a:srgbClr val="000000"/>
                </a:solidFill>
                <a:latin typeface="Century Gothic"/>
              </a:rPr>
              <a:pPr/>
              <a:t>23</a:t>
            </a:fld>
            <a:endParaRPr lang="en-US" dirty="0">
              <a:solidFill>
                <a:srgbClr val="000000"/>
              </a:solidFill>
              <a:latin typeface="Century Gothic"/>
            </a:endParaRPr>
          </a:p>
        </p:txBody>
      </p:sp>
      <p:sp>
        <p:nvSpPr>
          <p:cNvPr id="128004" name="Rectangle 3"/>
          <p:cNvSpPr>
            <a:spLocks noGrp="1" noRot="1" noChangeAspect="1" noChangeArrowheads="1" noTextEdit="1"/>
          </p:cNvSpPr>
          <p:nvPr>
            <p:ph type="sldImg"/>
          </p:nvPr>
        </p:nvSpPr>
        <p:spPr bwMode="auto">
          <a:xfrm>
            <a:off x="36513" y="508000"/>
            <a:ext cx="7205662" cy="40544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8005" name="Rectangle 4"/>
          <p:cNvSpPr>
            <a:spLocks noGrp="1" noChangeArrowheads="1"/>
          </p:cNvSpPr>
          <p:nvPr>
            <p:ph type="body" idx="1"/>
          </p:nvPr>
        </p:nvSpPr>
        <p:spPr bwMode="auto">
          <a:xfrm>
            <a:off x="533402" y="4673601"/>
            <a:ext cx="5935132" cy="38015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800" b="1" dirty="0"/>
              <a:t>GRACE: Risk Assessment for Mortality After ACS</a:t>
            </a:r>
            <a:r>
              <a:rPr lang="en-US" sz="800" b="1" baseline="30000" dirty="0"/>
              <a:t>1</a:t>
            </a:r>
          </a:p>
          <a:p>
            <a:pPr marL="178248" indent="-178248">
              <a:buFont typeface="Arial"/>
              <a:buChar char="•"/>
            </a:pPr>
            <a:r>
              <a:rPr lang="en-US" sz="800" dirty="0"/>
              <a:t>A number of multivariable prognostic models have been developed in populations of patients with ACS</a:t>
            </a:r>
          </a:p>
          <a:p>
            <a:pPr marL="178248" indent="-178248">
              <a:buFont typeface="Arial"/>
              <a:buChar char="•"/>
            </a:pPr>
            <a:r>
              <a:rPr lang="en-US" sz="800" dirty="0"/>
              <a:t>Most of these models have been derived from clinical trials, which tend to exclude high-risk patients and are not fully representative of the broad spectrum of patients with ACS encountered in general clinical practice</a:t>
            </a:r>
          </a:p>
          <a:p>
            <a:pPr marL="178248" indent="-178248">
              <a:buFont typeface="Arial"/>
              <a:buChar char="•"/>
            </a:pPr>
            <a:r>
              <a:rPr lang="en-US" sz="800" dirty="0"/>
              <a:t>The GRACE risk score was developed based on data from an analysis of 11,389 </a:t>
            </a:r>
            <a:r>
              <a:rPr lang="en-US" sz="800" dirty="0" smtClean="0"/>
              <a:t>patients </a:t>
            </a:r>
            <a:r>
              <a:rPr lang="en-US" sz="800" dirty="0"/>
              <a:t>(including 509 in-hospital deaths) in the Global Registry of Acute Coronary Events (GRACE) to provide a simplified model for the risk of in-hospital mortality from </a:t>
            </a:r>
            <a:r>
              <a:rPr lang="en-US" sz="800" dirty="0" smtClean="0"/>
              <a:t>ACS </a:t>
            </a:r>
            <a:r>
              <a:rPr lang="en-US" sz="800" dirty="0"/>
              <a:t>that could be used in clinical practice</a:t>
            </a:r>
            <a:r>
              <a:rPr lang="en-US" sz="800" baseline="30000" dirty="0"/>
              <a:t>1</a:t>
            </a:r>
          </a:p>
          <a:p>
            <a:pPr marL="628558" lvl="1" indent="-171425">
              <a:buFont typeface="Lucida Grande"/>
              <a:buChar char="—"/>
            </a:pPr>
            <a:r>
              <a:rPr lang="en-US" sz="800" dirty="0"/>
              <a:t>35.3% of patients presented with ST elevation; 15.2% received reperfusion therapy; 31.6% had positive cardiac marker findings at presentation; 1.5% had resuscitated cardiac arrest; and 1% presented in cardiogenic shock (Killip class IV)</a:t>
            </a:r>
          </a:p>
          <a:p>
            <a:pPr marL="171425" indent="-171425">
              <a:buFont typeface="Arial"/>
              <a:buChar char="•"/>
            </a:pPr>
            <a:r>
              <a:rPr lang="en-US" sz="800" dirty="0"/>
              <a:t>8 independent risk factors accounted for 89.9% of the prognostic information: age (OR 1.7 per 10 years), Killip class (OR 2.0 per class), systolic blood pressure (OR 1.4 per 20 mm Hg decrease), ST segment deviation (OR 2.4), cardiac arrest during presentation (OR 4.3), serum creatinine level (OR 1.2 per 1 mg/dL increase), positive initial cardiac enzymes (OR 1.6), and heart rate (OR 1.3 per 30 beat/min </a:t>
            </a:r>
            <a:r>
              <a:rPr lang="en-US" sz="800" dirty="0" smtClean="0"/>
              <a:t>increase)</a:t>
            </a:r>
            <a:r>
              <a:rPr lang="en-US" sz="800" baseline="30000" dirty="0" smtClean="0"/>
              <a:t>1</a:t>
            </a:r>
            <a:endParaRPr lang="en-US" sz="800" baseline="30000" dirty="0"/>
          </a:p>
          <a:p>
            <a:pPr marL="628558" lvl="1" indent="-171425">
              <a:buFont typeface="Lucida Grande"/>
              <a:buChar char="—"/>
            </a:pPr>
            <a:r>
              <a:rPr lang="en-US" sz="800" dirty="0"/>
              <a:t>The resulting simplified model, the GRACE risk score, was derived based on the most important variables that contained the most predictive information</a:t>
            </a:r>
            <a:r>
              <a:rPr lang="en-US" sz="800" baseline="30000" dirty="0"/>
              <a:t>1</a:t>
            </a:r>
          </a:p>
          <a:p>
            <a:pPr marL="171425" indent="-171425">
              <a:buFont typeface="Arial"/>
              <a:buChar char="•"/>
            </a:pPr>
            <a:r>
              <a:rPr lang="en-US" sz="800" dirty="0"/>
              <a:t>A subsequent study used GRACE criteria to predict a 6-month, all-cause mortality risk among 15,007 ACS patients with 6-month follow-up after discharge. A model was subsequently tested on a validation cohort of 7638 patients admitted from April 1, 2002, to December 31, </a:t>
            </a:r>
            <a:r>
              <a:rPr lang="en-US" sz="800" dirty="0" smtClean="0"/>
              <a:t>2003</a:t>
            </a:r>
            <a:r>
              <a:rPr lang="en-US" sz="800" baseline="30000" dirty="0" smtClean="0"/>
              <a:t>2</a:t>
            </a:r>
            <a:endParaRPr lang="en-US" sz="800" baseline="30000" dirty="0"/>
          </a:p>
          <a:p>
            <a:pPr marL="171425" indent="-171425">
              <a:lnSpc>
                <a:spcPct val="80000"/>
              </a:lnSpc>
              <a:buFont typeface="Arial"/>
              <a:buChar char="•"/>
            </a:pPr>
            <a:endParaRPr lang="en-US" sz="800" baseline="30000" dirty="0"/>
          </a:p>
          <a:p>
            <a:pPr>
              <a:lnSpc>
                <a:spcPct val="80000"/>
              </a:lnSpc>
            </a:pPr>
            <a:r>
              <a:rPr lang="en-US" sz="800" b="1" dirty="0" smtClean="0"/>
              <a:t>References </a:t>
            </a:r>
            <a:endParaRPr lang="en-US" sz="800" b="1" dirty="0"/>
          </a:p>
          <a:p>
            <a:pPr marL="237663" indent="-237663" defTabSz="950653">
              <a:lnSpc>
                <a:spcPct val="80000"/>
              </a:lnSpc>
              <a:buFont typeface="+mj-lt"/>
              <a:buAutoNum type="arabicPeriod"/>
              <a:defRPr/>
            </a:pPr>
            <a:r>
              <a:rPr lang="en-US" sz="800" dirty="0"/>
              <a:t>Granger CB, et al. Arch Intern Med 2003;163:2345-2353.</a:t>
            </a:r>
          </a:p>
          <a:p>
            <a:pPr marL="237663" indent="-237663" defTabSz="950653">
              <a:lnSpc>
                <a:spcPct val="80000"/>
              </a:lnSpc>
              <a:buFont typeface="+mj-lt"/>
              <a:buAutoNum type="arabicPeriod"/>
              <a:defRPr/>
            </a:pPr>
            <a:r>
              <a:rPr lang="da-DK" sz="800" dirty="0" err="1"/>
              <a:t>Eagle</a:t>
            </a:r>
            <a:r>
              <a:rPr lang="da-DK" sz="800" dirty="0"/>
              <a:t> KA, et al. JAMA 2004;291:2727-2733.</a:t>
            </a:r>
            <a:r>
              <a:rPr lang="en-US" sz="800" dirty="0"/>
              <a:t> </a:t>
            </a:r>
            <a:endParaRPr lang="fr-FR" sz="800"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300983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24041A11-3578-804C-BCA4-074E58F77CF1}" type="slidenum">
              <a:rPr lang="en-US">
                <a:latin typeface="Century Gothic"/>
              </a:rPr>
              <a:pPr/>
              <a:t>24</a:t>
            </a:fld>
            <a:endParaRPr lang="en-US" dirty="0">
              <a:latin typeface="Century Gothic"/>
            </a:endParaRPr>
          </a:p>
        </p:txBody>
      </p:sp>
      <p:sp>
        <p:nvSpPr>
          <p:cNvPr id="129027" name="Rectangle 2"/>
          <p:cNvSpPr>
            <a:spLocks noGrp="1" noRot="1" noChangeAspect="1" noChangeArrowheads="1" noTextEdit="1"/>
          </p:cNvSpPr>
          <p:nvPr>
            <p:ph type="sldImg"/>
          </p:nvPr>
        </p:nvSpPr>
        <p:spPr bwMode="auto">
          <a:xfrm>
            <a:off x="36513" y="508000"/>
            <a:ext cx="7205662" cy="40544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9028" name="Rectangle 3"/>
          <p:cNvSpPr>
            <a:spLocks noGrp="1" noChangeArrowheads="1"/>
          </p:cNvSpPr>
          <p:nvPr>
            <p:ph type="body" idx="1"/>
          </p:nvPr>
        </p:nvSpPr>
        <p:spPr bwMode="auto">
          <a:xfrm>
            <a:off x="711200" y="4800601"/>
            <a:ext cx="5718388" cy="4603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900" b="1" dirty="0"/>
              <a:t>TIMI Risk Score: 2-Week MACE</a:t>
            </a:r>
          </a:p>
          <a:p>
            <a:pPr marL="178248" indent="-178248">
              <a:lnSpc>
                <a:spcPct val="90000"/>
              </a:lnSpc>
              <a:spcBef>
                <a:spcPct val="0"/>
              </a:spcBef>
              <a:buFont typeface="Arial"/>
              <a:buChar char="•"/>
            </a:pPr>
            <a:r>
              <a:rPr lang="en-US" sz="900" dirty="0"/>
              <a:t>The TIMI Risk Score is a comprehensive risk-stratification tool for evaluating patients with UA/NSTEMI</a:t>
            </a:r>
            <a:r>
              <a:rPr lang="en-US" sz="900" baseline="30000" dirty="0"/>
              <a:t>1</a:t>
            </a:r>
          </a:p>
          <a:p>
            <a:pPr marL="178248" indent="-178248">
              <a:lnSpc>
                <a:spcPct val="90000"/>
              </a:lnSpc>
              <a:spcBef>
                <a:spcPct val="0"/>
              </a:spcBef>
              <a:buFont typeface="Arial"/>
              <a:buChar char="•"/>
            </a:pPr>
            <a:r>
              <a:rPr lang="en-US" sz="900" dirty="0"/>
              <a:t>The TIMI Risk Score was developed using the combined patient databases of the Thrombolysis in Myocardial Infarction (TIMI) IIB Trial and the Efficacy and Safety of Subcutaneous Enoxaparin in Unstable Angina and Non-Q-Wave MI (ESSENCE) trials (N=7081), both of which compared enoxaparin and UFH</a:t>
            </a:r>
            <a:r>
              <a:rPr lang="en-US" sz="900" baseline="30000" dirty="0"/>
              <a:t>1</a:t>
            </a:r>
          </a:p>
          <a:p>
            <a:pPr marL="178248" indent="-178248">
              <a:lnSpc>
                <a:spcPct val="90000"/>
              </a:lnSpc>
              <a:spcBef>
                <a:spcPct val="0"/>
              </a:spcBef>
              <a:buFont typeface="Arial"/>
              <a:buChar char="•"/>
            </a:pPr>
            <a:r>
              <a:rPr lang="en-US" sz="900" dirty="0"/>
              <a:t>Antman and colleagues used a multivariate analysis of the patient databases to identify baseline characteristics that are predictive of all-cause mortality, MI, or urgent revascularization</a:t>
            </a:r>
            <a:r>
              <a:rPr lang="en-US" sz="900" baseline="30000" dirty="0"/>
              <a:t>1</a:t>
            </a:r>
          </a:p>
          <a:p>
            <a:pPr marL="178248" indent="-178248">
              <a:lnSpc>
                <a:spcPct val="90000"/>
              </a:lnSpc>
              <a:spcBef>
                <a:spcPct val="0"/>
              </a:spcBef>
              <a:buFont typeface="Arial"/>
              <a:buChar char="•"/>
            </a:pPr>
            <a:r>
              <a:rPr lang="en-US" sz="900" dirty="0"/>
              <a:t>Primary endpoint: all-cause mortality, MI, or urgent revascularization occurred by 14 days in 16.7% of patients in the test cohort</a:t>
            </a:r>
            <a:r>
              <a:rPr lang="en-US" sz="900" baseline="30000" dirty="0"/>
              <a:t>1</a:t>
            </a:r>
          </a:p>
          <a:p>
            <a:pPr marL="178248" indent="-178248">
              <a:lnSpc>
                <a:spcPct val="90000"/>
              </a:lnSpc>
              <a:spcBef>
                <a:spcPct val="0"/>
              </a:spcBef>
              <a:buFont typeface="Arial"/>
              <a:buChar char="•"/>
            </a:pPr>
            <a:r>
              <a:rPr lang="en-US" sz="900" dirty="0"/>
              <a:t>They identified 7 predictive characteristics that had statistical significance</a:t>
            </a:r>
            <a:r>
              <a:rPr lang="en-US" sz="900" baseline="30000" dirty="0"/>
              <a:t>1</a:t>
            </a:r>
            <a:r>
              <a:rPr lang="en-US" sz="900" dirty="0"/>
              <a:t>:</a:t>
            </a:r>
          </a:p>
          <a:p>
            <a:pPr marL="653575" lvl="1" indent="-178248">
              <a:lnSpc>
                <a:spcPct val="90000"/>
              </a:lnSpc>
              <a:spcBef>
                <a:spcPct val="0"/>
              </a:spcBef>
              <a:buFont typeface="Century Gothic" panose="020B0502020202020204" pitchFamily="34" charset="0"/>
              <a:buChar char="–"/>
            </a:pPr>
            <a:r>
              <a:rPr lang="en-US" sz="900" dirty="0"/>
              <a:t>Age </a:t>
            </a:r>
            <a:r>
              <a:rPr lang="en-US" sz="900" dirty="0">
                <a:sym typeface="Symbol" charset="0"/>
              </a:rPr>
              <a:t></a:t>
            </a:r>
            <a:r>
              <a:rPr lang="en-US" sz="900" dirty="0"/>
              <a:t>65 years</a:t>
            </a:r>
          </a:p>
          <a:p>
            <a:pPr marL="653575" lvl="1" indent="-178248">
              <a:lnSpc>
                <a:spcPct val="90000"/>
              </a:lnSpc>
              <a:spcBef>
                <a:spcPct val="0"/>
              </a:spcBef>
              <a:buFont typeface="Century Gothic" panose="020B0502020202020204" pitchFamily="34" charset="0"/>
              <a:buChar char="–"/>
            </a:pPr>
            <a:r>
              <a:rPr lang="en-US" sz="900" dirty="0">
                <a:sym typeface="Symbol" charset="0"/>
              </a:rPr>
              <a:t>3 risk factors (family history of </a:t>
            </a:r>
            <a:r>
              <a:rPr lang="en-US" sz="900" dirty="0" smtClean="0">
                <a:sym typeface="Symbol" charset="0"/>
              </a:rPr>
              <a:t>CAD</a:t>
            </a:r>
            <a:r>
              <a:rPr lang="en-US" sz="900" dirty="0">
                <a:sym typeface="Symbol" charset="0"/>
              </a:rPr>
              <a:t>, hypertension, hypercholesterolemia, diabetes, or being a current smoker) for </a:t>
            </a:r>
            <a:r>
              <a:rPr lang="en-US" sz="900" dirty="0" smtClean="0">
                <a:sym typeface="Symbol" charset="0"/>
              </a:rPr>
              <a:t>CAD</a:t>
            </a:r>
            <a:endParaRPr lang="en-US" sz="900" dirty="0">
              <a:sym typeface="Symbol" charset="0"/>
            </a:endParaRPr>
          </a:p>
          <a:p>
            <a:pPr marL="653575" lvl="1" indent="-178248">
              <a:lnSpc>
                <a:spcPct val="90000"/>
              </a:lnSpc>
              <a:spcBef>
                <a:spcPct val="0"/>
              </a:spcBef>
              <a:buFont typeface="Century Gothic" panose="020B0502020202020204" pitchFamily="34" charset="0"/>
              <a:buChar char="–"/>
            </a:pPr>
            <a:r>
              <a:rPr lang="en-US" sz="900" dirty="0">
                <a:sym typeface="Symbol" charset="0"/>
              </a:rPr>
              <a:t>Significant coronary stenosis (eg, prior coronary stenosis ≥50%)</a:t>
            </a:r>
          </a:p>
          <a:p>
            <a:pPr marL="653575" lvl="1" indent="-178248">
              <a:lnSpc>
                <a:spcPct val="90000"/>
              </a:lnSpc>
              <a:spcBef>
                <a:spcPct val="0"/>
              </a:spcBef>
              <a:buFont typeface="Century Gothic" panose="020B0502020202020204" pitchFamily="34" charset="0"/>
              <a:buChar char="–"/>
            </a:pPr>
            <a:r>
              <a:rPr lang="en-US" sz="900" dirty="0">
                <a:sym typeface="Symbol" charset="0"/>
              </a:rPr>
              <a:t>ST-segment deviation on ECG</a:t>
            </a:r>
          </a:p>
          <a:p>
            <a:pPr marL="653575" lvl="1" indent="-178248">
              <a:lnSpc>
                <a:spcPct val="90000"/>
              </a:lnSpc>
              <a:spcBef>
                <a:spcPct val="0"/>
              </a:spcBef>
              <a:buFont typeface="Century Gothic" panose="020B0502020202020204" pitchFamily="34" charset="0"/>
              <a:buChar char="–"/>
            </a:pPr>
            <a:r>
              <a:rPr lang="en-US" sz="900" dirty="0">
                <a:sym typeface="Symbol" charset="0"/>
              </a:rPr>
              <a:t>Severe </a:t>
            </a:r>
            <a:r>
              <a:rPr lang="en-US" sz="900" dirty="0" smtClean="0">
                <a:sym typeface="Symbol" charset="0"/>
              </a:rPr>
              <a:t>angina </a:t>
            </a:r>
            <a:r>
              <a:rPr lang="en-US" sz="900" dirty="0">
                <a:sym typeface="Symbol" charset="0"/>
              </a:rPr>
              <a:t>symptoms (eg, 2 </a:t>
            </a:r>
            <a:r>
              <a:rPr lang="en-US" sz="900" dirty="0" smtClean="0">
                <a:sym typeface="Symbol" charset="0"/>
              </a:rPr>
              <a:t>angina </a:t>
            </a:r>
            <a:r>
              <a:rPr lang="en-US" sz="900" dirty="0">
                <a:sym typeface="Symbol" charset="0"/>
              </a:rPr>
              <a:t>events within the previous 24 hours)</a:t>
            </a:r>
          </a:p>
          <a:p>
            <a:pPr marL="653575" lvl="1" indent="-178248">
              <a:lnSpc>
                <a:spcPct val="90000"/>
              </a:lnSpc>
              <a:spcBef>
                <a:spcPct val="0"/>
              </a:spcBef>
              <a:buFont typeface="Century Gothic" panose="020B0502020202020204" pitchFamily="34" charset="0"/>
              <a:buChar char="–"/>
            </a:pPr>
            <a:r>
              <a:rPr lang="en-US" sz="900" dirty="0">
                <a:sym typeface="Symbol" charset="0"/>
              </a:rPr>
              <a:t>Use of aspirin (ASA) within the past 7 days</a:t>
            </a:r>
          </a:p>
          <a:p>
            <a:pPr marL="653575" lvl="1" indent="-178248">
              <a:lnSpc>
                <a:spcPct val="90000"/>
              </a:lnSpc>
              <a:spcBef>
                <a:spcPct val="0"/>
              </a:spcBef>
              <a:buFont typeface="Century Gothic" panose="020B0502020202020204" pitchFamily="34" charset="0"/>
              <a:buChar char="–"/>
            </a:pPr>
            <a:r>
              <a:rPr lang="en-US" sz="900" dirty="0">
                <a:sym typeface="Symbol" charset="0"/>
              </a:rPr>
              <a:t>Elevated serum cardiac markers CK-MB or troponin</a:t>
            </a:r>
            <a:endParaRPr lang="en-US" sz="900" dirty="0"/>
          </a:p>
          <a:p>
            <a:pPr marL="178248" indent="-178248">
              <a:lnSpc>
                <a:spcPct val="90000"/>
              </a:lnSpc>
              <a:spcBef>
                <a:spcPct val="0"/>
              </a:spcBef>
              <a:buFont typeface="Arial"/>
              <a:buChar char="•"/>
            </a:pPr>
            <a:r>
              <a:rPr lang="en-US" sz="900" dirty="0"/>
              <a:t>Each predictive characteristic is assigned 1 point, and the total represents a given patient’s TIMI Risk Score</a:t>
            </a:r>
            <a:r>
              <a:rPr lang="en-US" sz="900" baseline="30000" dirty="0"/>
              <a:t>1</a:t>
            </a:r>
          </a:p>
          <a:p>
            <a:pPr marL="178248" indent="-178248">
              <a:lnSpc>
                <a:spcPct val="90000"/>
              </a:lnSpc>
              <a:spcBef>
                <a:spcPct val="0"/>
              </a:spcBef>
              <a:buFont typeface="Arial"/>
              <a:buChar char="•"/>
            </a:pPr>
            <a:r>
              <a:rPr lang="en-US" sz="900" dirty="0"/>
              <a:t>Event rates increase with each 1-point increase in score </a:t>
            </a:r>
            <a:r>
              <a:rPr lang="en-US" sz="900" dirty="0" smtClean="0"/>
              <a:t>(</a:t>
            </a:r>
            <a:r>
              <a:rPr lang="en-US" sz="900" i="1" dirty="0" smtClean="0"/>
              <a:t>P</a:t>
            </a:r>
            <a:r>
              <a:rPr lang="en-US" sz="900" dirty="0" smtClean="0"/>
              <a:t>&lt;0.001 </a:t>
            </a:r>
            <a:r>
              <a:rPr lang="en-US" sz="900" dirty="0"/>
              <a:t>by </a:t>
            </a:r>
            <a:r>
              <a:rPr lang="en-US" sz="900" dirty="0" smtClean="0"/>
              <a:t>chi-square </a:t>
            </a:r>
            <a:r>
              <a:rPr lang="en-US" sz="900" dirty="0"/>
              <a:t>test for trend)</a:t>
            </a:r>
            <a:r>
              <a:rPr lang="en-US" sz="900" baseline="30000" dirty="0"/>
              <a:t>1</a:t>
            </a:r>
          </a:p>
          <a:p>
            <a:pPr marL="178248" indent="-178248">
              <a:lnSpc>
                <a:spcPct val="90000"/>
              </a:lnSpc>
              <a:spcBef>
                <a:spcPct val="0"/>
              </a:spcBef>
              <a:buFont typeface="Arial"/>
              <a:buChar char="•"/>
            </a:pPr>
            <a:r>
              <a:rPr lang="en-US" sz="900" dirty="0"/>
              <a:t>The TIMI risk score has been used frequently in patients already enrolled in ACS trials; it was also recently validated in an "all-comers" non-trial-based ED chest pain population (N=3929), </a:t>
            </a:r>
            <a:r>
              <a:rPr lang="en-US" sz="900" dirty="0" smtClean="0"/>
              <a:t>where </a:t>
            </a:r>
            <a:r>
              <a:rPr lang="en-US" sz="900" dirty="0"/>
              <a:t>it was found to have similar performance characteristics to that seen in clinical trials and registries</a:t>
            </a:r>
            <a:r>
              <a:rPr lang="en-US" sz="900" baseline="30000" dirty="0"/>
              <a:t>2</a:t>
            </a:r>
          </a:p>
          <a:p>
            <a:pPr marL="653575" lvl="1" indent="-178248">
              <a:lnSpc>
                <a:spcPct val="90000"/>
              </a:lnSpc>
              <a:spcBef>
                <a:spcPct val="0"/>
              </a:spcBef>
              <a:buFont typeface="Century Gothic" panose="020B0502020202020204" pitchFamily="34" charset="0"/>
              <a:buChar char="–"/>
            </a:pPr>
            <a:r>
              <a:rPr lang="en-US" sz="900" dirty="0"/>
              <a:t>The TIMI risk score successfully </a:t>
            </a:r>
            <a:r>
              <a:rPr lang="en-US" sz="900" dirty="0" smtClean="0"/>
              <a:t>risk</a:t>
            </a:r>
            <a:r>
              <a:rPr lang="en-US" sz="900" baseline="0" dirty="0" smtClean="0"/>
              <a:t> </a:t>
            </a:r>
            <a:r>
              <a:rPr lang="en-US" sz="900" dirty="0" smtClean="0"/>
              <a:t>stratified </a:t>
            </a:r>
            <a:r>
              <a:rPr lang="en-US" sz="900" dirty="0"/>
              <a:t>this unselected cohort of chest pain patients with respect to 30-day adverse outcome, with a range from 2.1% risk with a score of 0, to 100% risk with a score of </a:t>
            </a:r>
            <a:r>
              <a:rPr lang="en-US" sz="900" dirty="0" smtClean="0"/>
              <a:t>7</a:t>
            </a:r>
            <a:endParaRPr lang="en-US" sz="900" dirty="0"/>
          </a:p>
          <a:p>
            <a:pPr marL="653575" lvl="1" indent="-178248">
              <a:lnSpc>
                <a:spcPct val="90000"/>
              </a:lnSpc>
              <a:spcBef>
                <a:spcPct val="0"/>
              </a:spcBef>
              <a:buFont typeface="Century Gothic" panose="020B0502020202020204" pitchFamily="34" charset="0"/>
              <a:buChar char="–"/>
            </a:pPr>
            <a:r>
              <a:rPr lang="en-US" sz="900" dirty="0"/>
              <a:t>It is therefore potentially a useful tool for risk stratification of ED patients with ACS</a:t>
            </a:r>
          </a:p>
          <a:p>
            <a:pPr marL="0" lvl="1">
              <a:lnSpc>
                <a:spcPct val="90000"/>
              </a:lnSpc>
              <a:spcBef>
                <a:spcPct val="0"/>
              </a:spcBef>
            </a:pPr>
            <a:endParaRPr lang="en-US" sz="900" b="1" dirty="0"/>
          </a:p>
          <a:p>
            <a:pPr marL="0" lvl="1">
              <a:lnSpc>
                <a:spcPct val="90000"/>
              </a:lnSpc>
              <a:spcBef>
                <a:spcPct val="0"/>
              </a:spcBef>
            </a:pPr>
            <a:r>
              <a:rPr lang="en-US" sz="900" b="1" dirty="0" smtClean="0"/>
              <a:t>References</a:t>
            </a:r>
            <a:endParaRPr lang="en-US" sz="900" b="1" dirty="0"/>
          </a:p>
          <a:p>
            <a:pPr marL="237663" indent="-237663">
              <a:lnSpc>
                <a:spcPct val="90000"/>
              </a:lnSpc>
              <a:buFont typeface="+mj-lt"/>
              <a:buAutoNum type="arabicPeriod"/>
            </a:pPr>
            <a:r>
              <a:rPr lang="en-US" sz="900" dirty="0"/>
              <a:t>Antman EM, Cohen M, Bernink PJ, et al. JAMA 2000;284:835-842.</a:t>
            </a:r>
          </a:p>
          <a:p>
            <a:pPr marL="237663" indent="-237663">
              <a:lnSpc>
                <a:spcPct val="90000"/>
              </a:lnSpc>
              <a:buFont typeface="+mj-lt"/>
              <a:buAutoNum type="arabicPeriod"/>
            </a:pPr>
            <a:r>
              <a:rPr lang="en-US" sz="900" dirty="0"/>
              <a:t>Pollack CV Jr, Sites FD, Shofer FS, et al. Acad Emerg Med 2006;13:13-18.</a:t>
            </a:r>
          </a:p>
          <a:p>
            <a:pPr marL="475327" lvl="1">
              <a:spcBef>
                <a:spcPct val="0"/>
              </a:spcBef>
            </a:pPr>
            <a:endParaRPr lang="en-US" sz="900" dirty="0"/>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786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a:xfrm>
            <a:off x="731520" y="4561227"/>
            <a:ext cx="5852160" cy="4921764"/>
          </a:xfrm>
        </p:spPr>
        <p:txBody>
          <a:bodyPr/>
          <a:lstStyle/>
          <a:p>
            <a:pPr>
              <a:spcBef>
                <a:spcPts val="0"/>
              </a:spcBef>
            </a:pPr>
            <a:r>
              <a:rPr lang="en-US" b="1" dirty="0" smtClean="0"/>
              <a:t>HEART Score for </a:t>
            </a:r>
            <a:r>
              <a:rPr lang="en-US" b="1" baseline="0" dirty="0" smtClean="0"/>
              <a:t>MACE</a:t>
            </a:r>
            <a:r>
              <a:rPr lang="en-US" b="1" baseline="30000" dirty="0" smtClean="0"/>
              <a:t>1</a:t>
            </a:r>
          </a:p>
          <a:p>
            <a:pPr>
              <a:spcBef>
                <a:spcPts val="0"/>
              </a:spcBef>
            </a:pPr>
            <a:r>
              <a:rPr lang="en-US" baseline="0" dirty="0" smtClean="0"/>
              <a:t>The HEART score assigns point values for 5 risk factors: history, ECG, age, risk factors, and troponin levels</a:t>
            </a:r>
          </a:p>
          <a:p>
            <a:pPr marL="178248" indent="-178248">
              <a:spcBef>
                <a:spcPts val="0"/>
              </a:spcBef>
              <a:buFont typeface="Arial"/>
              <a:buChar char="•"/>
            </a:pPr>
            <a:r>
              <a:rPr lang="en-US" baseline="0" dirty="0" smtClean="0"/>
              <a:t>History</a:t>
            </a:r>
          </a:p>
          <a:p>
            <a:pPr marL="653575" lvl="1" indent="-178248">
              <a:spcBef>
                <a:spcPts val="0"/>
              </a:spcBef>
              <a:buFont typeface="Century Gothic" panose="020B0502020202020204" pitchFamily="34" charset="0"/>
              <a:buChar char="–"/>
            </a:pPr>
            <a:r>
              <a:rPr lang="en-US" baseline="0" dirty="0" smtClean="0"/>
              <a:t>Highly suspicious = 2 points </a:t>
            </a:r>
          </a:p>
          <a:p>
            <a:pPr marL="653575" lvl="1" indent="-178248">
              <a:spcBef>
                <a:spcPts val="0"/>
              </a:spcBef>
              <a:buFont typeface="Century Gothic" panose="020B0502020202020204" pitchFamily="34" charset="0"/>
              <a:buChar char="–"/>
            </a:pPr>
            <a:r>
              <a:rPr lang="en-US" dirty="0" smtClean="0">
                <a:solidFill>
                  <a:srgbClr val="000000"/>
                </a:solidFill>
              </a:rPr>
              <a:t>Moderately suspicious = 1 </a:t>
            </a:r>
            <a:r>
              <a:rPr lang="en-US" baseline="0" dirty="0" smtClean="0"/>
              <a:t>point</a:t>
            </a:r>
          </a:p>
          <a:p>
            <a:pPr marL="653575" lvl="1" indent="-178248">
              <a:spcBef>
                <a:spcPts val="0"/>
              </a:spcBef>
              <a:buFont typeface="Century Gothic" panose="020B0502020202020204" pitchFamily="34" charset="0"/>
              <a:buChar char="–"/>
              <a:defRPr/>
            </a:pPr>
            <a:r>
              <a:rPr lang="en-US" dirty="0" smtClean="0">
                <a:solidFill>
                  <a:srgbClr val="000000"/>
                </a:solidFill>
              </a:rPr>
              <a:t>Slightly suspicious = 0 </a:t>
            </a:r>
            <a:r>
              <a:rPr lang="en-US" baseline="0" dirty="0" smtClean="0"/>
              <a:t>points</a:t>
            </a:r>
            <a:endParaRPr lang="en-US" dirty="0" smtClean="0">
              <a:solidFill>
                <a:srgbClr val="000000"/>
              </a:solidFill>
            </a:endParaRPr>
          </a:p>
          <a:p>
            <a:pPr marL="178248" indent="-178248">
              <a:spcBef>
                <a:spcPts val="0"/>
              </a:spcBef>
              <a:buFont typeface="Arial"/>
              <a:buChar char="•"/>
            </a:pPr>
            <a:r>
              <a:rPr lang="en-US" dirty="0" smtClean="0"/>
              <a:t>ECG</a:t>
            </a:r>
          </a:p>
          <a:p>
            <a:pPr marL="653575" lvl="1" indent="-178248">
              <a:spcBef>
                <a:spcPts val="0"/>
              </a:spcBef>
              <a:buFont typeface="Century Gothic" panose="020B0502020202020204" pitchFamily="34" charset="0"/>
              <a:buChar char="–"/>
            </a:pPr>
            <a:r>
              <a:rPr lang="en-US" dirty="0" smtClean="0">
                <a:solidFill>
                  <a:srgbClr val="000000"/>
                </a:solidFill>
              </a:rPr>
              <a:t>Significant ST depression = 2 </a:t>
            </a:r>
            <a:r>
              <a:rPr lang="en-US" baseline="0" dirty="0" smtClean="0"/>
              <a:t>points</a:t>
            </a:r>
            <a:endParaRPr lang="en-US" dirty="0" smtClean="0">
              <a:solidFill>
                <a:srgbClr val="000000"/>
              </a:solidFill>
            </a:endParaRPr>
          </a:p>
          <a:p>
            <a:pPr marL="653575" lvl="1" indent="-178248">
              <a:spcBef>
                <a:spcPts val="0"/>
              </a:spcBef>
              <a:buFont typeface="Century Gothic" panose="020B0502020202020204" pitchFamily="34" charset="0"/>
              <a:buChar char="–"/>
            </a:pPr>
            <a:r>
              <a:rPr lang="en-US" dirty="0" smtClean="0">
                <a:solidFill>
                  <a:srgbClr val="000000"/>
                </a:solidFill>
              </a:rPr>
              <a:t>Nonspecific repolarization disturbance = 1 </a:t>
            </a:r>
            <a:r>
              <a:rPr lang="en-US" baseline="0" dirty="0" smtClean="0"/>
              <a:t>point</a:t>
            </a:r>
            <a:endParaRPr lang="en-US" dirty="0" smtClean="0">
              <a:solidFill>
                <a:srgbClr val="000000"/>
              </a:solidFill>
            </a:endParaRPr>
          </a:p>
          <a:p>
            <a:pPr marL="653575" lvl="1" indent="-178248">
              <a:spcBef>
                <a:spcPts val="0"/>
              </a:spcBef>
              <a:buFont typeface="Century Gothic" panose="020B0502020202020204" pitchFamily="34" charset="0"/>
              <a:buChar char="–"/>
            </a:pPr>
            <a:r>
              <a:rPr lang="en-US" dirty="0" smtClean="0">
                <a:solidFill>
                  <a:srgbClr val="000000"/>
                </a:solidFill>
              </a:rPr>
              <a:t>Normal = 0 </a:t>
            </a:r>
            <a:r>
              <a:rPr lang="en-US" baseline="0" dirty="0" smtClean="0"/>
              <a:t>points</a:t>
            </a:r>
            <a:endParaRPr lang="en-US" dirty="0" smtClean="0">
              <a:solidFill>
                <a:srgbClr val="000000"/>
              </a:solidFill>
            </a:endParaRPr>
          </a:p>
          <a:p>
            <a:pPr marL="178248" indent="-178248">
              <a:spcBef>
                <a:spcPts val="0"/>
              </a:spcBef>
              <a:buFont typeface="Arial"/>
              <a:buChar char="•"/>
            </a:pPr>
            <a:r>
              <a:rPr lang="en-US" dirty="0" smtClean="0">
                <a:solidFill>
                  <a:srgbClr val="000000"/>
                </a:solidFill>
              </a:rPr>
              <a:t>Age</a:t>
            </a:r>
          </a:p>
          <a:p>
            <a:pPr marL="653575" lvl="1" indent="-178248">
              <a:spcBef>
                <a:spcPts val="0"/>
              </a:spcBef>
              <a:buFont typeface="Century Gothic" panose="020B0502020202020204" pitchFamily="34" charset="0"/>
              <a:buChar char="–"/>
              <a:defRPr/>
            </a:pPr>
            <a:r>
              <a:rPr lang="en-US" dirty="0" smtClean="0">
                <a:solidFill>
                  <a:srgbClr val="000000"/>
                </a:solidFill>
              </a:rPr>
              <a:t>≥65 = 2 </a:t>
            </a:r>
            <a:r>
              <a:rPr lang="en-US" baseline="0" dirty="0" smtClean="0"/>
              <a:t>points</a:t>
            </a:r>
            <a:endParaRPr lang="en-US" dirty="0" smtClean="0">
              <a:solidFill>
                <a:srgbClr val="000000"/>
              </a:solidFill>
            </a:endParaRPr>
          </a:p>
          <a:p>
            <a:pPr marL="653575" lvl="1" indent="-178248">
              <a:spcBef>
                <a:spcPts val="0"/>
              </a:spcBef>
              <a:buFont typeface="Century Gothic" panose="020B0502020202020204" pitchFamily="34" charset="0"/>
              <a:buChar char="–"/>
              <a:defRPr/>
            </a:pPr>
            <a:r>
              <a:rPr lang="en-US" dirty="0" smtClean="0">
                <a:solidFill>
                  <a:srgbClr val="000000"/>
                </a:solidFill>
              </a:rPr>
              <a:t>45-65 = 1 </a:t>
            </a:r>
            <a:r>
              <a:rPr lang="en-US" baseline="0" dirty="0" smtClean="0"/>
              <a:t>point</a:t>
            </a:r>
            <a:endParaRPr lang="en-US" dirty="0" smtClean="0">
              <a:solidFill>
                <a:srgbClr val="000000"/>
              </a:solidFill>
            </a:endParaRPr>
          </a:p>
          <a:p>
            <a:pPr marL="653575" lvl="1" indent="-178248">
              <a:spcBef>
                <a:spcPts val="0"/>
              </a:spcBef>
              <a:buFont typeface="Century Gothic" panose="020B0502020202020204" pitchFamily="34" charset="0"/>
              <a:buChar char="–"/>
              <a:defRPr/>
            </a:pPr>
            <a:r>
              <a:rPr lang="en-US" dirty="0" smtClean="0">
                <a:solidFill>
                  <a:srgbClr val="000000"/>
                </a:solidFill>
              </a:rPr>
              <a:t>&lt;45 = 0 </a:t>
            </a:r>
            <a:r>
              <a:rPr lang="en-US" baseline="0" dirty="0" smtClean="0"/>
              <a:t>points</a:t>
            </a:r>
            <a:endParaRPr lang="en-US" dirty="0" smtClean="0">
              <a:solidFill>
                <a:srgbClr val="000000"/>
              </a:solidFill>
            </a:endParaRPr>
          </a:p>
          <a:p>
            <a:pPr marL="178248" indent="-178248">
              <a:spcBef>
                <a:spcPts val="0"/>
              </a:spcBef>
              <a:buFont typeface="Arial"/>
              <a:buChar char="•"/>
            </a:pPr>
            <a:r>
              <a:rPr lang="en-US" dirty="0" smtClean="0">
                <a:solidFill>
                  <a:srgbClr val="000000"/>
                </a:solidFill>
              </a:rPr>
              <a:t>Troponin</a:t>
            </a:r>
          </a:p>
          <a:p>
            <a:pPr marL="653575" lvl="1" indent="-178248">
              <a:spcBef>
                <a:spcPts val="0"/>
              </a:spcBef>
              <a:buFont typeface="Century Gothic" panose="020B0502020202020204" pitchFamily="34" charset="0"/>
              <a:buChar char="–"/>
              <a:defRPr/>
            </a:pPr>
            <a:r>
              <a:rPr lang="en-US" dirty="0" smtClean="0">
                <a:solidFill>
                  <a:srgbClr val="000000"/>
                </a:solidFill>
              </a:rPr>
              <a:t>&gt;2x normal limit = 2 </a:t>
            </a:r>
            <a:r>
              <a:rPr lang="en-US" baseline="0" dirty="0" smtClean="0"/>
              <a:t>points</a:t>
            </a:r>
            <a:endParaRPr lang="en-US" dirty="0" smtClean="0">
              <a:solidFill>
                <a:srgbClr val="000000"/>
              </a:solidFill>
            </a:endParaRPr>
          </a:p>
          <a:p>
            <a:pPr marL="653575" lvl="1" indent="-178248">
              <a:spcBef>
                <a:spcPts val="0"/>
              </a:spcBef>
              <a:buFont typeface="Century Gothic" panose="020B0502020202020204" pitchFamily="34" charset="0"/>
              <a:buChar char="–"/>
              <a:defRPr/>
            </a:pPr>
            <a:r>
              <a:rPr lang="en-US" dirty="0" smtClean="0">
                <a:solidFill>
                  <a:srgbClr val="000000"/>
                </a:solidFill>
              </a:rPr>
              <a:t>1-2x normal limit = 1 </a:t>
            </a:r>
            <a:r>
              <a:rPr lang="en-US" baseline="0" dirty="0" smtClean="0"/>
              <a:t>point</a:t>
            </a:r>
            <a:endParaRPr lang="en-US" dirty="0" smtClean="0">
              <a:solidFill>
                <a:srgbClr val="000000"/>
              </a:solidFill>
            </a:endParaRPr>
          </a:p>
          <a:p>
            <a:pPr marL="653575" lvl="1" indent="-178248">
              <a:spcBef>
                <a:spcPts val="0"/>
              </a:spcBef>
              <a:buFont typeface="Century Gothic" panose="020B0502020202020204" pitchFamily="34" charset="0"/>
              <a:buChar char="–"/>
              <a:defRPr/>
            </a:pPr>
            <a:r>
              <a:rPr lang="en-US" dirty="0" smtClean="0">
                <a:solidFill>
                  <a:srgbClr val="000000"/>
                </a:solidFill>
              </a:rPr>
              <a:t>≤ normal limit = 0 </a:t>
            </a:r>
            <a:r>
              <a:rPr lang="en-US" baseline="0" dirty="0" smtClean="0"/>
              <a:t>points</a:t>
            </a:r>
          </a:p>
          <a:p>
            <a:pPr marL="196441" indent="-178248">
              <a:spcBef>
                <a:spcPts val="0"/>
              </a:spcBef>
              <a:buFont typeface="Arial"/>
              <a:buChar char="•"/>
              <a:defRPr/>
            </a:pPr>
            <a:r>
              <a:rPr lang="en-US" b="1" baseline="0" dirty="0" smtClean="0"/>
              <a:t>Study Design: </a:t>
            </a:r>
            <a:r>
              <a:rPr lang="en-US" baseline="0" dirty="0" smtClean="0"/>
              <a:t>Clinical data from 122 patients referred to the ED for chest pain were analyzed. The predictive value of the HEART score for reaching a MACE endpoint was evaluated</a:t>
            </a:r>
          </a:p>
          <a:p>
            <a:pPr defTabSz="950653">
              <a:spcBef>
                <a:spcPts val="0"/>
              </a:spcBef>
              <a:defRPr/>
            </a:pPr>
            <a:endParaRPr lang="en-US" baseline="0" dirty="0" smtClean="0">
              <a:solidFill>
                <a:srgbClr val="000000"/>
              </a:solidFill>
            </a:endParaRPr>
          </a:p>
          <a:p>
            <a:pPr defTabSz="950653">
              <a:spcBef>
                <a:spcPts val="0"/>
              </a:spcBef>
              <a:defRPr/>
            </a:pPr>
            <a:r>
              <a:rPr lang="en-US" b="1" baseline="0" dirty="0" smtClean="0">
                <a:solidFill>
                  <a:srgbClr val="000000"/>
                </a:solidFill>
              </a:rPr>
              <a:t>Reference</a:t>
            </a:r>
          </a:p>
          <a:p>
            <a:pPr marL="228600" indent="-228600">
              <a:buFont typeface="+mj-lt"/>
              <a:buAutoNum type="arabicPeriod"/>
            </a:pPr>
            <a:r>
              <a:rPr lang="en-US" sz="1200" b="0" i="0" u="none" strike="noStrike" kern="1200" baseline="0" dirty="0" smtClean="0">
                <a:solidFill>
                  <a:schemeClr val="tx1"/>
                </a:solidFill>
                <a:latin typeface="Century Gothic"/>
                <a:ea typeface="MS PGothic" pitchFamily="34" charset="-128"/>
                <a:cs typeface="Century Gothic"/>
              </a:rPr>
              <a:t>Backus BE, et al. Curr Cardiol Rev 2011;7(1):2-8</a:t>
            </a: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25</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39438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26</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Biomarker Testing in the ED</a:t>
            </a:r>
          </a:p>
          <a:p>
            <a:pPr marL="178248" indent="-178248">
              <a:buFont typeface="Arial"/>
              <a:buChar char="•"/>
            </a:pPr>
            <a:r>
              <a:rPr lang="en-US" b="0" dirty="0" smtClean="0">
                <a:ea typeface="ヒラギノ角ゴ Pro W3" charset="-128"/>
              </a:rPr>
              <a:t>Let’s take a look at biomarker testing</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25399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a:lnSpc>
                <a:spcPct val="80000"/>
              </a:lnSpc>
            </a:pPr>
            <a:r>
              <a:rPr lang="en-US" sz="800" b="1" dirty="0" smtClean="0"/>
              <a:t>A 2-Hour Diagnostic Protocol for Chest Pain Patients</a:t>
            </a:r>
          </a:p>
          <a:p>
            <a:pPr marL="57150" indent="-57150"/>
            <a:r>
              <a:rPr lang="en-US" sz="800" kern="1200" dirty="0" smtClean="0">
                <a:solidFill>
                  <a:schemeClr val="tx1"/>
                </a:solidFill>
                <a:effectLst/>
              </a:rPr>
              <a:t>* The Asia-Pacific Evaluation of Chest Pain Trial (ASPECT) was an observational trial in 14 Asia-Pacific EDs that included 3582 consecutive patients who were enrolled and completed 30-day follow-up. The objective of this study was to prospectively validate the safety of a predefined 2-hour accelerated diagnostic protocol to assess patients presenting to the ED with chest pain symptoms suggestive of ACS. The protocol included TIMI score, ECG, and point-of-care biomarker panel of troponin, creatinine kinase MB, and myoglobin. The primary endpoint was MACE within 30 days.</a:t>
            </a:r>
          </a:p>
          <a:p>
            <a:pPr marL="400050" indent="-171450">
              <a:buFont typeface="Century Gothic" panose="020B0502020202020204" pitchFamily="34" charset="0"/>
              <a:buChar char="–"/>
            </a:pPr>
            <a:r>
              <a:rPr lang="en-US" sz="800" kern="1200" dirty="0" smtClean="0">
                <a:solidFill>
                  <a:schemeClr val="tx1"/>
                </a:solidFill>
                <a:effectLst/>
              </a:rPr>
              <a:t>421 (11.8%) patients had a MACE at 30-day follow-up.</a:t>
            </a:r>
            <a:r>
              <a:rPr lang="en-US" sz="800" kern="1200" baseline="30000" dirty="0" smtClean="0">
                <a:solidFill>
                  <a:schemeClr val="tx1"/>
                </a:solidFill>
                <a:effectLst/>
              </a:rPr>
              <a:t>1</a:t>
            </a:r>
            <a:endParaRPr lang="en-US" sz="800" dirty="0" smtClean="0"/>
          </a:p>
          <a:p>
            <a:pPr marL="400050" indent="-171450">
              <a:buFont typeface="Century Gothic" panose="020B0502020202020204" pitchFamily="34" charset="0"/>
              <a:buChar char="–"/>
            </a:pPr>
            <a:r>
              <a:rPr lang="en-US" sz="800" kern="1200" dirty="0" smtClean="0">
                <a:solidFill>
                  <a:schemeClr val="tx1"/>
                </a:solidFill>
                <a:effectLst/>
              </a:rPr>
              <a:t>352 (9.8%) were identified as low-risk and suitable for discharge</a:t>
            </a:r>
          </a:p>
          <a:p>
            <a:pPr marL="400050" indent="-171450">
              <a:buFont typeface="Century Gothic" panose="020B0502020202020204" pitchFamily="34" charset="0"/>
              <a:buChar char="–"/>
            </a:pPr>
            <a:r>
              <a:rPr lang="en-US" sz="800" kern="1200" dirty="0" smtClean="0">
                <a:solidFill>
                  <a:schemeClr val="tx1"/>
                </a:solidFill>
                <a:effectLst/>
              </a:rPr>
              <a:t>3 of these patients had a MACE, for a rate of 0.9%</a:t>
            </a:r>
            <a:r>
              <a:rPr lang="en-US" sz="800" kern="1200" baseline="30000" dirty="0" smtClean="0">
                <a:solidFill>
                  <a:schemeClr val="tx1"/>
                </a:solidFill>
                <a:effectLst/>
              </a:rPr>
              <a:t>1</a:t>
            </a:r>
            <a:endParaRPr lang="en-US" sz="800" kern="1200" dirty="0" smtClean="0">
              <a:solidFill>
                <a:schemeClr val="tx1"/>
              </a:solidFill>
              <a:effectLst/>
            </a:endParaRPr>
          </a:p>
          <a:p>
            <a:r>
              <a:rPr lang="en-US" sz="800" kern="1200" dirty="0" smtClean="0">
                <a:solidFill>
                  <a:schemeClr val="tx1"/>
                </a:solidFill>
                <a:effectLst/>
              </a:rPr>
              <a:t> </a:t>
            </a:r>
          </a:p>
          <a:p>
            <a:pPr marL="57150" indent="-57150"/>
            <a:r>
              <a:rPr lang="en-US" sz="800" kern="1200" dirty="0" smtClean="0">
                <a:solidFill>
                  <a:schemeClr val="tx1"/>
                </a:solidFill>
                <a:effectLst/>
              </a:rPr>
              <a:t>* The 2-Hour Accelerated Diagnostic Protocol to Assess Patients with Chest Pain Using Contemporary Troponins as the Only Biomarker (ADAPT) study was an observational trial in 2 Australasian hospitals that included 1975 consecutive patients who were enrolled and completed 30-day follow-up. The objective of the study was to determine whether a new accelerated diagnostic protocol for possible cardiac chest pain could identify low-risk patients suitable for early discharge (with follow-up shortly after discharge)</a:t>
            </a:r>
          </a:p>
          <a:p>
            <a:pPr marL="400050" indent="-171450">
              <a:buFont typeface="Century Gothic" panose="020B0502020202020204" pitchFamily="34" charset="0"/>
              <a:buChar char="–"/>
            </a:pPr>
            <a:r>
              <a:rPr lang="en-US" sz="800" kern="1200" dirty="0" smtClean="0">
                <a:solidFill>
                  <a:schemeClr val="tx1"/>
                </a:solidFill>
                <a:effectLst/>
              </a:rPr>
              <a:t>302 (15.3%) had a MACE; 20% of patients (392/1975) were identified as low risk</a:t>
            </a:r>
            <a:r>
              <a:rPr lang="en-US" sz="800" kern="1200" baseline="30000" dirty="0" smtClean="0">
                <a:solidFill>
                  <a:schemeClr val="tx1"/>
                </a:solidFill>
                <a:effectLst/>
              </a:rPr>
              <a:t>2,a</a:t>
            </a:r>
            <a:endParaRPr lang="en-US" sz="800" kern="1200" dirty="0" smtClean="0">
              <a:solidFill>
                <a:schemeClr val="tx1"/>
              </a:solidFill>
              <a:effectLst/>
            </a:endParaRPr>
          </a:p>
          <a:p>
            <a:pPr marL="400050" indent="-171450">
              <a:buFont typeface="Century Gothic" panose="020B0502020202020204" pitchFamily="34" charset="0"/>
              <a:buChar char="–"/>
            </a:pPr>
            <a:r>
              <a:rPr lang="en-US" sz="800" kern="1200" dirty="0" smtClean="0">
                <a:solidFill>
                  <a:schemeClr val="tx1"/>
                </a:solidFill>
                <a:effectLst/>
              </a:rPr>
              <a:t>1 of these patients had a MACE, for a rate of 0.25%</a:t>
            </a:r>
            <a:r>
              <a:rPr lang="en-US" sz="800" kern="1200" baseline="30000" dirty="0" smtClean="0">
                <a:solidFill>
                  <a:schemeClr val="tx1"/>
                </a:solidFill>
                <a:effectLst/>
              </a:rPr>
              <a:t>2</a:t>
            </a:r>
            <a:endParaRPr lang="en-US" sz="800" kern="1200" dirty="0" smtClean="0">
              <a:solidFill>
                <a:schemeClr val="tx1"/>
              </a:solidFill>
              <a:effectLst/>
            </a:endParaRPr>
          </a:p>
          <a:p>
            <a:pPr marL="400050" indent="-171450">
              <a:buFont typeface="Century Gothic" panose="020B0502020202020204" pitchFamily="34" charset="0"/>
              <a:buChar char="–"/>
            </a:pPr>
            <a:r>
              <a:rPr lang="en-US" sz="800" kern="1200" dirty="0" smtClean="0">
                <a:solidFill>
                  <a:schemeClr val="tx1"/>
                </a:solidFill>
                <a:effectLst/>
              </a:rPr>
              <a:t>The protocol included TIMI score, ECG, and 0+2 hour values of laboratory troponin I as the sole biomarker</a:t>
            </a:r>
          </a:p>
          <a:p>
            <a:pPr marL="400050" indent="-171450">
              <a:buFont typeface="Century Gothic" panose="020B0502020202020204" pitchFamily="34" charset="0"/>
              <a:buChar char="–"/>
            </a:pPr>
            <a:r>
              <a:rPr lang="en-US" sz="800" kern="1200" dirty="0" smtClean="0">
                <a:solidFill>
                  <a:schemeClr val="tx1"/>
                </a:solidFill>
                <a:effectLst/>
              </a:rPr>
              <a:t>The primary endpoint was MACE within 30 days</a:t>
            </a:r>
          </a:p>
          <a:p>
            <a:pPr marL="653670" lvl="1" indent="-178274">
              <a:lnSpc>
                <a:spcPct val="80000"/>
              </a:lnSpc>
              <a:buFont typeface="Century Gothic" panose="020B0502020202020204" pitchFamily="34" charset="0"/>
              <a:buChar char="–"/>
            </a:pPr>
            <a:endParaRPr lang="en-US" sz="800" dirty="0" smtClean="0"/>
          </a:p>
          <a:p>
            <a:pPr marL="57150" marR="0" indent="-57150" algn="l" defTabSz="914400" rtl="0" eaLnBrk="1" fontAlgn="base" latinLnBrk="0" hangingPunct="1">
              <a:lnSpc>
                <a:spcPct val="100000"/>
              </a:lnSpc>
              <a:spcBef>
                <a:spcPct val="30000"/>
              </a:spcBef>
              <a:spcAft>
                <a:spcPct val="0"/>
              </a:spcAft>
              <a:buClrTx/>
              <a:buSzTx/>
              <a:buFont typeface="+mj-lt"/>
              <a:buNone/>
              <a:tabLst/>
              <a:defRPr/>
            </a:pPr>
            <a:r>
              <a:rPr lang="en-US" sz="800" baseline="30000" dirty="0" smtClean="0"/>
              <a:t>a</a:t>
            </a:r>
            <a:r>
              <a:rPr lang="en-US" sz="800" baseline="0" dirty="0" smtClean="0"/>
              <a:t> </a:t>
            </a:r>
            <a:r>
              <a:rPr lang="en-US" sz="800" dirty="0" smtClean="0"/>
              <a:t>MACE was defined as one of the following: non-ST segment elevation myocardial infarction; ST segment elevation myocardial infarction; emergency revascularization; cardiovascular death; ventricular arrhythmia; cardiac arrest; cardiogenic shock; high atrioventricular block.</a:t>
            </a:r>
          </a:p>
          <a:p>
            <a:pPr marL="0" marR="0" indent="0" algn="l" defTabSz="914400" rtl="0" eaLnBrk="1" fontAlgn="base" latinLnBrk="0" hangingPunct="1">
              <a:lnSpc>
                <a:spcPct val="100000"/>
              </a:lnSpc>
              <a:spcBef>
                <a:spcPct val="30000"/>
              </a:spcBef>
              <a:spcAft>
                <a:spcPct val="0"/>
              </a:spcAft>
              <a:buClrTx/>
              <a:buSzTx/>
              <a:buFont typeface="+mj-lt"/>
              <a:buNone/>
              <a:tabLst/>
              <a:defRPr/>
            </a:pPr>
            <a:endParaRPr lang="en-US" sz="800" dirty="0" smtClean="0"/>
          </a:p>
          <a:p>
            <a:pPr>
              <a:lnSpc>
                <a:spcPct val="70000"/>
              </a:lnSpc>
            </a:pPr>
            <a:r>
              <a:rPr lang="en-US" sz="800" b="1" dirty="0" smtClean="0"/>
              <a:t>References</a:t>
            </a:r>
          </a:p>
          <a:p>
            <a:pPr marL="237698" indent="-237698" defTabSz="950793">
              <a:lnSpc>
                <a:spcPct val="70000"/>
              </a:lnSpc>
              <a:buFont typeface="+mj-lt"/>
              <a:buAutoNum type="arabicPeriod"/>
              <a:defRPr/>
            </a:pPr>
            <a:r>
              <a:rPr lang="en-US" sz="800" dirty="0" smtClean="0"/>
              <a:t>Than M, et al. Lancet 2011;377:1077-1084. </a:t>
            </a:r>
          </a:p>
          <a:p>
            <a:pPr marL="237698" indent="-237698" defTabSz="950793">
              <a:lnSpc>
                <a:spcPct val="70000"/>
              </a:lnSpc>
              <a:buFont typeface="+mj-lt"/>
              <a:buAutoNum type="arabicPeriod"/>
              <a:defRPr/>
            </a:pPr>
            <a:r>
              <a:rPr lang="en-US" sz="800" dirty="0" smtClean="0"/>
              <a:t>Than M, et al. J Am Coll Cardiol 2012;59:2091-2098.   </a:t>
            </a:r>
            <a:endParaRPr lang="en-US" sz="800"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27</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87374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a:xfrm>
            <a:off x="731519" y="4561226"/>
            <a:ext cx="6141443" cy="4320212"/>
          </a:xfrm>
        </p:spPr>
        <p:txBody>
          <a:bodyPr/>
          <a:lstStyle/>
          <a:p>
            <a:r>
              <a:rPr lang="en-US" sz="900" b="1" dirty="0"/>
              <a:t>ADAPT and Advantageous Predictors of Acute Coronary Syndromes Evaluation (APACE): 30-Day </a:t>
            </a:r>
            <a:r>
              <a:rPr lang="en-US" sz="900" b="1" dirty="0" smtClean="0"/>
              <a:t>MACE</a:t>
            </a:r>
            <a:endParaRPr lang="en-US" sz="900" b="1" baseline="30000" dirty="0"/>
          </a:p>
          <a:p>
            <a:pPr marL="178248" indent="-178248">
              <a:buFont typeface="Arial"/>
              <a:buChar char="•"/>
            </a:pPr>
            <a:r>
              <a:rPr lang="en-US" sz="900" dirty="0"/>
              <a:t>This study evaluated 2 prospective cohorts of ACS patients in the ED using an accelerated diagnostic pathway; the primary endpoint was MACE within 30 days</a:t>
            </a:r>
            <a:r>
              <a:rPr lang="en-US" sz="900" baseline="30000" dirty="0"/>
              <a:t>1</a:t>
            </a:r>
          </a:p>
          <a:p>
            <a:pPr marL="178248" indent="-178248">
              <a:buFont typeface="Arial"/>
              <a:buChar char="•"/>
            </a:pPr>
            <a:r>
              <a:rPr lang="en-US" sz="900" dirty="0"/>
              <a:t>The primary cohort was 1635 patients who were evaluated with the ADAPT protocol; the secondary cohort was 909 patients evaluated with the APACE protocol, which used meticulous patient history plus measurement of novel cardiac markers (including high-sensitive troponin I/T, myeloperoxidase, ischemia-modified albumin, and placental growth factor) at baseline and 1, 2, 3, and 6 hours</a:t>
            </a:r>
            <a:r>
              <a:rPr lang="en-US" sz="900" baseline="30000" dirty="0"/>
              <a:t>1,2</a:t>
            </a:r>
          </a:p>
          <a:p>
            <a:pPr marL="178248" indent="-178248">
              <a:buFont typeface="Arial"/>
              <a:buChar char="•"/>
            </a:pPr>
            <a:r>
              <a:rPr lang="en-US" sz="900" dirty="0" smtClean="0"/>
              <a:t>The </a:t>
            </a:r>
            <a:r>
              <a:rPr lang="en-US" sz="900" dirty="0"/>
              <a:t>sensitivities and negative predictive value of both protocols in association with a TIMI score of 0 or ≤1 were over 99%, as shown here</a:t>
            </a:r>
          </a:p>
          <a:p>
            <a:pPr marL="178248" indent="-178248">
              <a:buFont typeface="Arial"/>
              <a:buChar char="•"/>
            </a:pPr>
            <a:r>
              <a:rPr lang="en-US" sz="900" dirty="0"/>
              <a:t>The specificities were lower</a:t>
            </a:r>
            <a:r>
              <a:rPr lang="en-US" sz="900" baseline="30000" dirty="0"/>
              <a:t>1</a:t>
            </a:r>
            <a:r>
              <a:rPr lang="en-US" sz="900" dirty="0"/>
              <a:t>:</a:t>
            </a:r>
          </a:p>
          <a:p>
            <a:pPr marL="653575" lvl="1" indent="-178248">
              <a:buFont typeface="Century Gothic" panose="020B0502020202020204" pitchFamily="34" charset="0"/>
              <a:buChar char="–"/>
            </a:pPr>
            <a:r>
              <a:rPr lang="en-US" sz="900" dirty="0"/>
              <a:t>ADAPT—with TIMI = 0: 23.1%; with TIMI ≤1: 48.7%</a:t>
            </a:r>
          </a:p>
          <a:p>
            <a:pPr marL="653575" lvl="1" indent="-178248">
              <a:buFont typeface="Century Gothic" panose="020B0502020202020204" pitchFamily="34" charset="0"/>
              <a:buChar char="–"/>
            </a:pPr>
            <a:r>
              <a:rPr lang="en-US" sz="900" dirty="0"/>
              <a:t>APACE with TIMI ≤1: 46.5%</a:t>
            </a:r>
          </a:p>
          <a:p>
            <a:pPr marL="171425" indent="-171425">
              <a:buFont typeface="Arial"/>
              <a:buChar char="•"/>
            </a:pPr>
            <a:r>
              <a:rPr lang="en-US" sz="900" dirty="0"/>
              <a:t>Of primary cohort (N=1635), 247 patients (15.1%) experienced a MACE; of secondary cohort (n=909), 156 patients (17.2%) experienced a MACE</a:t>
            </a:r>
          </a:p>
          <a:p>
            <a:endParaRPr lang="en-US" sz="900" dirty="0"/>
          </a:p>
          <a:p>
            <a:r>
              <a:rPr lang="en-US" sz="900" b="1" dirty="0" smtClean="0"/>
              <a:t>References</a:t>
            </a:r>
            <a:endParaRPr lang="en-US" sz="900" b="1" dirty="0"/>
          </a:p>
          <a:p>
            <a:pPr marL="237663" indent="-237663" defTabSz="950653">
              <a:buFont typeface="+mj-lt"/>
              <a:buAutoNum type="arabicPeriod"/>
              <a:defRPr/>
            </a:pPr>
            <a:r>
              <a:rPr lang="en-US" sz="900" dirty="0"/>
              <a:t>Cullen L, et al. J Am Coll Cardiol 2013;62:1242-1249. </a:t>
            </a:r>
          </a:p>
          <a:p>
            <a:pPr marL="237663" indent="-237663">
              <a:buFont typeface="+mj-lt"/>
              <a:buAutoNum type="arabicPeriod"/>
            </a:pPr>
            <a:r>
              <a:rPr lang="en-US" sz="900" dirty="0"/>
              <a:t>National Institutes of Health. Advantageous Predictors of Acute Coronary Syndromes Evaluation (APACE) study. </a:t>
            </a:r>
            <a:br>
              <a:rPr lang="en-US" sz="900" dirty="0"/>
            </a:br>
            <a:r>
              <a:rPr lang="en-US" sz="900" dirty="0"/>
              <a:t>https://clinicaltrials.gov/ct2/show/NCT00470587?term%3DNCT00470587%26rank%3D1. Accessed March 27, 2015.</a:t>
            </a:r>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28</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785063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a:xfrm>
            <a:off x="731520" y="4561226"/>
            <a:ext cx="5852160" cy="4688630"/>
          </a:xfrm>
        </p:spPr>
        <p:txBody>
          <a:bodyPr/>
          <a:lstStyle/>
          <a:p>
            <a:pPr defTabSz="475397" fontAlgn="auto">
              <a:spcBef>
                <a:spcPts val="0"/>
              </a:spcBef>
              <a:spcAft>
                <a:spcPts val="0"/>
              </a:spcAft>
              <a:defRPr/>
            </a:pPr>
            <a:r>
              <a:rPr lang="en-US" b="1" dirty="0" smtClean="0">
                <a:ea typeface="+mn-ea"/>
              </a:rPr>
              <a:t>Advantageous Predictors of</a:t>
            </a:r>
            <a:r>
              <a:rPr lang="en-US" b="1" baseline="0" dirty="0" smtClean="0">
                <a:ea typeface="+mn-ea"/>
              </a:rPr>
              <a:t> </a:t>
            </a:r>
            <a:r>
              <a:rPr lang="en-US" b="1" dirty="0" smtClean="0">
                <a:ea typeface="+mn-ea"/>
              </a:rPr>
              <a:t>Acute Coronary Syndromes</a:t>
            </a:r>
            <a:r>
              <a:rPr lang="en-US" b="1" baseline="0" dirty="0" smtClean="0">
                <a:ea typeface="+mn-ea"/>
              </a:rPr>
              <a:t> </a:t>
            </a:r>
            <a:r>
              <a:rPr lang="en-US" b="1" dirty="0" smtClean="0">
                <a:ea typeface="+mn-ea"/>
              </a:rPr>
              <a:t>Evaluation (APACE)</a:t>
            </a:r>
            <a:r>
              <a:rPr lang="en-US" b="1" baseline="30000" dirty="0" smtClean="0">
                <a:ea typeface="+mn-ea"/>
              </a:rPr>
              <a:t>1</a:t>
            </a:r>
            <a:endParaRPr lang="en-US" baseline="30000" dirty="0">
              <a:ea typeface="+mn-ea"/>
            </a:endParaRPr>
          </a:p>
          <a:p>
            <a:pPr marL="0" indent="0">
              <a:buFont typeface="Arial"/>
              <a:buNone/>
            </a:pPr>
            <a:endParaRPr lang="en-US" b="1" dirty="0" smtClean="0"/>
          </a:p>
          <a:p>
            <a:pPr marL="0" indent="0">
              <a:buFont typeface="Arial"/>
              <a:buNone/>
            </a:pPr>
            <a:r>
              <a:rPr lang="en-US" b="1" dirty="0" smtClean="0"/>
              <a:t>Study</a:t>
            </a:r>
          </a:p>
          <a:p>
            <a:pPr marL="171450" indent="-171450">
              <a:buFont typeface="Arial" panose="020B0604020202020204" pitchFamily="34" charset="0"/>
              <a:buChar char="•"/>
            </a:pPr>
            <a:r>
              <a:rPr lang="en-US" dirty="0" smtClean="0"/>
              <a:t>A prospective study of 872 unselected patients with chest pain was done to develop and validate an algorithm for rapid “rule-out”</a:t>
            </a:r>
            <a:r>
              <a:rPr lang="en-US" baseline="0" dirty="0" smtClean="0"/>
              <a:t> </a:t>
            </a:r>
            <a:r>
              <a:rPr lang="en-US" dirty="0" smtClean="0"/>
              <a:t>and “rule-in” of acute MI</a:t>
            </a:r>
          </a:p>
          <a:p>
            <a:pPr marL="171450" indent="-171450">
              <a:buFont typeface="Arial" panose="020B0604020202020204" pitchFamily="34" charset="0"/>
              <a:buChar char="•"/>
            </a:pPr>
            <a:r>
              <a:rPr lang="en-US" dirty="0" smtClean="0"/>
              <a:t>hs-cTnT was measured in a blinded fashion at presentation and at 1 hour</a:t>
            </a:r>
          </a:p>
          <a:p>
            <a:pPr marL="171450" indent="-171450">
              <a:buFont typeface="Arial" panose="020B0604020202020204" pitchFamily="34" charset="0"/>
              <a:buChar char="•"/>
            </a:pPr>
            <a:r>
              <a:rPr lang="en-US" dirty="0" smtClean="0"/>
              <a:t>Primary endpoint was death within 30 days </a:t>
            </a:r>
          </a:p>
          <a:p>
            <a:pPr marL="342900" indent="-342900">
              <a:buFont typeface="Arial"/>
              <a:buChar char="•"/>
            </a:pPr>
            <a:endParaRPr lang="en-US" dirty="0" smtClean="0"/>
          </a:p>
          <a:p>
            <a:pPr marL="0" indent="0">
              <a:buNone/>
            </a:pPr>
            <a:r>
              <a:rPr lang="en-US" b="1" dirty="0" smtClean="0"/>
              <a:t>Results</a:t>
            </a:r>
          </a:p>
          <a:p>
            <a:pPr marL="171450" indent="-171450">
              <a:buFont typeface="Arial" panose="020B0604020202020204" pitchFamily="34" charset="0"/>
              <a:buChar char="•"/>
            </a:pPr>
            <a:r>
              <a:rPr lang="en-US" kern="1200" dirty="0" smtClean="0">
                <a:solidFill>
                  <a:schemeClr val="tx1"/>
                </a:solidFill>
              </a:rPr>
              <a:t>There were 12 deaths within 30 days</a:t>
            </a:r>
            <a:endParaRPr lang="en-US" b="1" dirty="0" smtClean="0"/>
          </a:p>
          <a:p>
            <a:pPr marL="171450" indent="-171450">
              <a:buFont typeface="Arial" panose="020B0604020202020204" pitchFamily="34" charset="0"/>
              <a:buChar char="•"/>
            </a:pPr>
            <a:r>
              <a:rPr lang="en-US" dirty="0" smtClean="0"/>
              <a:t>AMI was the final diagnosis in 17% of patients </a:t>
            </a:r>
          </a:p>
          <a:p>
            <a:pPr marL="171450" indent="-171450">
              <a:buFont typeface="Arial" panose="020B0604020202020204" pitchFamily="34" charset="0"/>
              <a:buChar char="•"/>
            </a:pPr>
            <a:r>
              <a:rPr lang="en-US" dirty="0" smtClean="0"/>
              <a:t>60% of patients were rule-out; 17% were rule-in; 23% were in the "observation zone”</a:t>
            </a:r>
          </a:p>
          <a:p>
            <a:pPr marL="1188491" lvl="2" indent="-237698" defTabSz="475397" fontAlgn="auto">
              <a:spcBef>
                <a:spcPts val="0"/>
              </a:spcBef>
              <a:spcAft>
                <a:spcPts val="0"/>
              </a:spcAft>
              <a:buFont typeface="Arial"/>
              <a:buChar char="•"/>
              <a:defRPr/>
            </a:pPr>
            <a:endParaRPr lang="en-US" dirty="0">
              <a:ea typeface="+mn-ea"/>
            </a:endParaRPr>
          </a:p>
          <a:p>
            <a:pPr>
              <a:spcBef>
                <a:spcPts val="0"/>
              </a:spcBef>
              <a:spcAft>
                <a:spcPts val="0"/>
              </a:spcAft>
            </a:pPr>
            <a:r>
              <a:rPr lang="en-US" b="1" dirty="0" smtClean="0"/>
              <a:t>Reference</a:t>
            </a:r>
          </a:p>
          <a:p>
            <a:pPr marL="174625" indent="-174625"/>
            <a:r>
              <a:rPr lang="en-US" dirty="0" smtClean="0"/>
              <a:t>1. Reichlin T, et al. Arch Intern Med 2012;172(16):1211-1218. doi:10.1001/archinternmed.2012.3698.</a:t>
            </a:r>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solidFill>
                  <a:prstClr val="black"/>
                </a:solidFill>
              </a:rPr>
              <a:pPr/>
              <a:t>29</a:t>
            </a:fld>
            <a:endParaRPr lang="en-US" altLang="en-US" dirty="0">
              <a:solidFill>
                <a:prstClr val="black"/>
              </a:solidFill>
            </a:endParaRPr>
          </a:p>
        </p:txBody>
      </p:sp>
      <p:sp>
        <p:nvSpPr>
          <p:cNvPr id="6" name="Footer Placeholder 5"/>
          <p:cNvSpPr>
            <a:spLocks noGrp="1"/>
          </p:cNvSpPr>
          <p:nvPr>
            <p:ph type="ftr" sz="quarter" idx="11"/>
          </p:nvPr>
        </p:nvSpPr>
        <p:spPr/>
        <p:txBody>
          <a:bodyPr/>
          <a:lstStyle/>
          <a:p>
            <a:pPr>
              <a:defRPr/>
            </a:pPr>
            <a:r>
              <a:rPr lang="en-US" dirty="0" smtClean="0">
                <a:solidFill>
                  <a:prstClr val="black"/>
                </a:solidFill>
              </a:rPr>
              <a:t>012-0400-PM     5/15</a:t>
            </a:r>
            <a:endParaRPr lang="en-US" dirty="0">
              <a:solidFill>
                <a:prstClr val="black"/>
              </a:solidFill>
            </a:endParaRPr>
          </a:p>
        </p:txBody>
      </p:sp>
    </p:spTree>
    <p:extLst>
      <p:ext uri="{BB962C8B-B14F-4D97-AF65-F5344CB8AC3E}">
        <p14:creationId xmlns:p14="http://schemas.microsoft.com/office/powerpoint/2010/main" val="19967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984061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Low-Risk Patients</a:t>
            </a:r>
          </a:p>
          <a:p>
            <a:pPr marL="178248" indent="-178248">
              <a:buFont typeface="Arial" panose="020B0604020202020204" pitchFamily="34" charset="0"/>
              <a:buChar char="•"/>
            </a:pPr>
            <a:r>
              <a:rPr lang="en-US" b="0" dirty="0" smtClean="0"/>
              <a:t>Presented above are the percentages of patients categorized as "low risk" and thus potentially suitable for discharge</a:t>
            </a:r>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30</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293619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BNP and In-Hospita</a:t>
            </a:r>
            <a:r>
              <a:rPr lang="en-US" b="1" baseline="0" dirty="0" smtClean="0"/>
              <a:t>l Mortality</a:t>
            </a:r>
          </a:p>
          <a:p>
            <a:pPr marL="237663" indent="-237663">
              <a:buFont typeface="Arial"/>
              <a:buChar char="•"/>
            </a:pPr>
            <a:r>
              <a:rPr lang="en-US" dirty="0" smtClean="0"/>
              <a:t>The</a:t>
            </a:r>
            <a:r>
              <a:rPr lang="en-US" baseline="0" dirty="0" smtClean="0"/>
              <a:t> Can Rapid Risk Stratification of Unstable Angina Patients Suppress ADverse Outcomes With Early Implementation of the ACC/AHA Guidelines (CRUSADE) database included patients who presented to hospitals with non-ST-segment elevation ACS and reported ischemic symptoms at rest within 24 hours of presentation that were accompanied by high-risk features that included transient electrocardiographic changes or positive (Tn-I, Tn-T, or CK-MB) cardiac markers above the upper limit of normal</a:t>
            </a:r>
            <a:r>
              <a:rPr lang="en-US" baseline="30000" dirty="0" smtClean="0"/>
              <a:t>1</a:t>
            </a:r>
          </a:p>
          <a:p>
            <a:pPr marL="653575" lvl="1" indent="-178248">
              <a:buFont typeface="Century Gothic" panose="020B0502020202020204" pitchFamily="34" charset="0"/>
              <a:buChar char="–"/>
            </a:pPr>
            <a:r>
              <a:rPr lang="en-US" baseline="0" dirty="0" smtClean="0"/>
              <a:t>This study evaluated the use of the combination of BNP and Tn for predicting in-hospital mortality</a:t>
            </a:r>
          </a:p>
          <a:p>
            <a:pPr marL="653575" lvl="1" indent="-178248">
              <a:buFont typeface="Century Gothic" panose="020B0502020202020204" pitchFamily="34" charset="0"/>
              <a:buChar char="–"/>
            </a:pPr>
            <a:r>
              <a:rPr lang="en-US" baseline="0" dirty="0" smtClean="0"/>
              <a:t>Final analysis population of 5325 patients</a:t>
            </a:r>
          </a:p>
          <a:p>
            <a:pPr marL="237663" indent="-237663">
              <a:buFont typeface="Arial"/>
              <a:buChar char="•"/>
            </a:pPr>
            <a:r>
              <a:rPr lang="en-US" baseline="0" dirty="0" smtClean="0"/>
              <a:t>As shown here, hospital mortality correlated directly with BNP values</a:t>
            </a:r>
            <a:r>
              <a:rPr lang="en-US" baseline="30000" dirty="0" smtClean="0"/>
              <a:t>1</a:t>
            </a:r>
          </a:p>
          <a:p>
            <a:endParaRPr lang="en-US" baseline="0" dirty="0" smtClean="0"/>
          </a:p>
          <a:p>
            <a:r>
              <a:rPr lang="en-US" b="1" baseline="0" dirty="0" smtClean="0"/>
              <a:t>Reference</a:t>
            </a:r>
          </a:p>
          <a:p>
            <a:pPr marL="237663" indent="-237663" defTabSz="950653">
              <a:buFont typeface="+mj-lt"/>
              <a:buAutoNum type="arabicPeriod"/>
              <a:defRPr/>
            </a:pPr>
            <a:r>
              <a:rPr lang="fr-FR" dirty="0"/>
              <a:t>Peacock F. Rev Cardiovasc Med 2010;11:S45-S50.</a:t>
            </a:r>
          </a:p>
          <a:p>
            <a:endParaRPr lang="en-US" baseline="0" dirty="0" smtClean="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31</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952724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Risk-Adjusted</a:t>
            </a:r>
            <a:r>
              <a:rPr lang="en-US" b="1" baseline="0" dirty="0" smtClean="0"/>
              <a:t> Acute In-Hospital Mortality by BNP</a:t>
            </a:r>
          </a:p>
          <a:p>
            <a:pPr marL="237663" indent="-237663" defTabSz="950653">
              <a:buFont typeface="Arial" panose="020B0604020202020204" pitchFamily="34" charset="0"/>
              <a:buChar char="•"/>
              <a:defRPr/>
            </a:pPr>
            <a:r>
              <a:rPr lang="en-US" dirty="0" smtClean="0"/>
              <a:t>The CRUSADE</a:t>
            </a:r>
            <a:r>
              <a:rPr lang="en-US" baseline="0" dirty="0" smtClean="0"/>
              <a:t> database shows that risk-adjusted m</a:t>
            </a:r>
            <a:r>
              <a:rPr lang="en-US" dirty="0" smtClean="0"/>
              <a:t>ortality rates increased for each BNP group compared with BNP ≤100</a:t>
            </a:r>
            <a:r>
              <a:rPr lang="en-US" baseline="30000" dirty="0" smtClean="0"/>
              <a:t>1</a:t>
            </a:r>
            <a:endParaRPr lang="en-US" dirty="0" smtClean="0"/>
          </a:p>
          <a:p>
            <a:endParaRPr lang="en-US" dirty="0" smtClean="0"/>
          </a:p>
          <a:p>
            <a:r>
              <a:rPr lang="en-US" b="1" dirty="0" smtClean="0"/>
              <a:t>Reference</a:t>
            </a:r>
          </a:p>
          <a:p>
            <a:pPr marL="237663" indent="-237663" defTabSz="950653">
              <a:buFont typeface="+mj-lt"/>
              <a:buAutoNum type="arabicPeriod"/>
              <a:defRPr/>
            </a:pPr>
            <a:r>
              <a:rPr lang="fr-FR" dirty="0"/>
              <a:t>Peacock F. Rev Cardiovasc Med 2010;11:S45-S50.</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32</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522016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Troponin</a:t>
            </a:r>
            <a:r>
              <a:rPr lang="en-US" b="1" baseline="0" dirty="0" smtClean="0"/>
              <a:t> and BNP vs In-Hospital Mortality</a:t>
            </a:r>
          </a:p>
          <a:p>
            <a:pPr marL="178248" indent="-178248">
              <a:buFont typeface="Arial"/>
              <a:buChar char="•"/>
            </a:pPr>
            <a:r>
              <a:rPr lang="en-US" dirty="0" smtClean="0"/>
              <a:t>The</a:t>
            </a:r>
            <a:r>
              <a:rPr lang="en-US" baseline="0" dirty="0" smtClean="0"/>
              <a:t> CRUSADE database shows that </a:t>
            </a:r>
            <a:r>
              <a:rPr lang="en-US" dirty="0"/>
              <a:t>BNP was a better predictor of in-hospital mortality than troponin, and the increase in mortality associated with increasing the absolute marker value was greater for BNP than </a:t>
            </a:r>
            <a:r>
              <a:rPr lang="en-US" dirty="0" smtClean="0"/>
              <a:t>troponin</a:t>
            </a:r>
            <a:r>
              <a:rPr lang="en-US" baseline="30000" dirty="0" smtClean="0"/>
              <a:t>1</a:t>
            </a:r>
          </a:p>
          <a:p>
            <a:pPr marL="635380" lvl="1" indent="-178248">
              <a:buFont typeface="Lucida Grande"/>
              <a:buChar char="–"/>
            </a:pPr>
            <a:r>
              <a:rPr lang="en-US" baseline="0" dirty="0" smtClean="0"/>
              <a:t>1.1% to 17.2% mortality from the lowest to highest BNP vs 4.5% to 8.2% from lowest to highest Tn ratio</a:t>
            </a:r>
            <a:endParaRPr lang="en-US" baseline="0" dirty="0"/>
          </a:p>
          <a:p>
            <a:endParaRPr lang="en-US" dirty="0" smtClean="0"/>
          </a:p>
          <a:p>
            <a:r>
              <a:rPr lang="en-US" b="1" dirty="0" smtClean="0"/>
              <a:t>Reference</a:t>
            </a:r>
          </a:p>
          <a:p>
            <a:pPr defTabSz="950653">
              <a:defRPr/>
            </a:pPr>
            <a:r>
              <a:rPr lang="fr-FR" dirty="0"/>
              <a:t>1. Peacock F. Rev Cardiovasc Med 2010;11(suppl 2):S45-S50.</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33</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898746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Your patient has possible ACS—now what?</a:t>
            </a:r>
            <a:r>
              <a:rPr lang="en-US" b="1" baseline="30000" dirty="0" smtClean="0"/>
              <a:t>1</a:t>
            </a:r>
          </a:p>
          <a:p>
            <a:pPr marL="178248" indent="-178248">
              <a:buFont typeface="Arial"/>
              <a:buChar char="•"/>
            </a:pPr>
            <a:r>
              <a:rPr lang="en-US" dirty="0" smtClean="0"/>
              <a:t>You’ve run your accelerated ED protocols to figure out who can be safely</a:t>
            </a:r>
            <a:r>
              <a:rPr lang="en-US" baseline="0" dirty="0" smtClean="0"/>
              <a:t> discharged and who requires admission for treatment</a:t>
            </a:r>
          </a:p>
          <a:p>
            <a:pPr marL="178248" indent="-178248">
              <a:buFont typeface="Arial"/>
              <a:buChar char="•"/>
            </a:pPr>
            <a:r>
              <a:rPr lang="en-US" baseline="0" dirty="0" smtClean="0"/>
              <a:t>What about the patient whose findings are nondiagnostic?</a:t>
            </a:r>
          </a:p>
          <a:p>
            <a:pPr marL="178248" indent="-178248">
              <a:buFont typeface="Arial"/>
              <a:buChar char="•"/>
            </a:pPr>
            <a:r>
              <a:rPr lang="en-US" baseline="0" dirty="0" smtClean="0"/>
              <a:t>According to the AHA, patients with a nondiagnostic workup should be referred for confirmatory testing with exercise ECG or cardiac imaging with a modality such as MPI or echocardiography</a:t>
            </a:r>
          </a:p>
          <a:p>
            <a:pPr marL="178248" indent="-178248">
              <a:buFont typeface="Arial"/>
              <a:buChar char="•"/>
            </a:pPr>
            <a:r>
              <a:rPr lang="en-US" baseline="0" dirty="0" smtClean="0"/>
              <a:t>Exercise ECG criteria are the patient’s ability to exercise and a normal baseline ECG that allows interpretation of exercise-induced ST-segment changes</a:t>
            </a:r>
          </a:p>
          <a:p>
            <a:pPr marL="178248" indent="-178248">
              <a:buFont typeface="Arial"/>
              <a:buChar char="•"/>
            </a:pPr>
            <a:r>
              <a:rPr lang="en-US" baseline="0" dirty="0" smtClean="0"/>
              <a:t>If the patient doesn’t meet these criteria, an imaging test can be ordered with or without stress</a:t>
            </a:r>
          </a:p>
          <a:p>
            <a:endParaRPr lang="en-US" baseline="0" dirty="0" smtClean="0"/>
          </a:p>
          <a:p>
            <a:r>
              <a:rPr lang="en-US" b="1" baseline="0" dirty="0" smtClean="0"/>
              <a:t>Reference</a:t>
            </a:r>
          </a:p>
          <a:p>
            <a:pPr defTabSz="950653">
              <a:defRPr/>
            </a:pPr>
            <a:r>
              <a:rPr lang="en-US" dirty="0"/>
              <a:t>1. Amsterdam EA, et al. Circulation 2010;122:1756-1776.  </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34</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48888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50653">
              <a:defRPr/>
            </a:pPr>
            <a:r>
              <a:rPr lang="en-US" b="1" dirty="0" smtClean="0"/>
              <a:t>Audience</a:t>
            </a:r>
            <a:r>
              <a:rPr lang="en-US" b="1" baseline="0" dirty="0" smtClean="0"/>
              <a:t> Response</a:t>
            </a:r>
            <a:endParaRPr lang="en-US" b="0" baseline="0" dirty="0" smtClean="0"/>
          </a:p>
          <a:p>
            <a:pPr defTabSz="475327" fontAlgn="auto">
              <a:spcBef>
                <a:spcPts val="623"/>
              </a:spcBef>
              <a:spcAft>
                <a:spcPts val="623"/>
              </a:spcAft>
              <a:defRPr/>
            </a:pPr>
            <a:r>
              <a:rPr lang="en-US" dirty="0">
                <a:ea typeface="+mn-ea"/>
              </a:rPr>
              <a:t>What cardiac testing modality do you use most </a:t>
            </a:r>
            <a:r>
              <a:rPr lang="en-US" dirty="0" smtClean="0">
                <a:ea typeface="+mn-ea"/>
              </a:rPr>
              <a:t>at </a:t>
            </a:r>
            <a:r>
              <a:rPr lang="en-US" dirty="0">
                <a:ea typeface="+mn-ea"/>
              </a:rPr>
              <a:t>your facility for chest pain patients?</a:t>
            </a:r>
          </a:p>
          <a:p>
            <a:pPr marL="237663" lvl="1" indent="-237663" defTabSz="475327" fontAlgn="auto">
              <a:spcBef>
                <a:spcPts val="0"/>
              </a:spcBef>
              <a:spcAft>
                <a:spcPts val="0"/>
              </a:spcAft>
              <a:buFont typeface="+mj-lt"/>
              <a:buAutoNum type="arabicPeriod"/>
              <a:defRPr/>
            </a:pPr>
            <a:r>
              <a:rPr lang="en-US" dirty="0">
                <a:ea typeface="+mn-ea"/>
              </a:rPr>
              <a:t>Exercise ECG </a:t>
            </a:r>
            <a:r>
              <a:rPr lang="en-US" dirty="0" smtClean="0">
                <a:ea typeface="+mn-ea"/>
              </a:rPr>
              <a:t>Stress Testing</a:t>
            </a:r>
            <a:endParaRPr lang="en-US" dirty="0">
              <a:ea typeface="+mn-ea"/>
            </a:endParaRPr>
          </a:p>
          <a:p>
            <a:pPr marL="237663" lvl="1" indent="-237663" defTabSz="475327" fontAlgn="auto">
              <a:spcBef>
                <a:spcPts val="0"/>
              </a:spcBef>
              <a:spcAft>
                <a:spcPts val="0"/>
              </a:spcAft>
              <a:buFont typeface="+mj-lt"/>
              <a:buAutoNum type="arabicPeriod"/>
              <a:defRPr/>
            </a:pPr>
            <a:r>
              <a:rPr lang="en-US" dirty="0">
                <a:ea typeface="+mn-ea"/>
              </a:rPr>
              <a:t>Stress Echocardiography</a:t>
            </a:r>
          </a:p>
          <a:p>
            <a:pPr marL="237663" lvl="1" indent="-237663" defTabSz="475327" fontAlgn="auto">
              <a:spcBef>
                <a:spcPts val="0"/>
              </a:spcBef>
              <a:spcAft>
                <a:spcPts val="0"/>
              </a:spcAft>
              <a:buFont typeface="+mj-lt"/>
              <a:buAutoNum type="arabicPeriod"/>
              <a:defRPr/>
            </a:pPr>
            <a:r>
              <a:rPr lang="en-US" dirty="0">
                <a:ea typeface="+mn-ea"/>
              </a:rPr>
              <a:t>Myocardial </a:t>
            </a:r>
            <a:r>
              <a:rPr lang="en-US" dirty="0" smtClean="0">
                <a:ea typeface="+mn-ea"/>
              </a:rPr>
              <a:t>Perfusion Imaging</a:t>
            </a:r>
            <a:endParaRPr lang="en-US" dirty="0">
              <a:ea typeface="+mn-ea"/>
            </a:endParaRPr>
          </a:p>
          <a:p>
            <a:pPr marL="237663" lvl="1" indent="-237663" defTabSz="475327" fontAlgn="auto">
              <a:spcBef>
                <a:spcPts val="0"/>
              </a:spcBef>
              <a:spcAft>
                <a:spcPts val="0"/>
              </a:spcAft>
              <a:buFont typeface="+mj-lt"/>
              <a:buAutoNum type="arabicPeriod"/>
              <a:defRPr/>
            </a:pPr>
            <a:r>
              <a:rPr lang="en-US" dirty="0">
                <a:ea typeface="+mn-ea"/>
              </a:rPr>
              <a:t>Cardiac CT </a:t>
            </a:r>
            <a:r>
              <a:rPr lang="en-US" dirty="0" smtClean="0">
                <a:ea typeface="+mn-ea"/>
              </a:rPr>
              <a:t>Angiography</a:t>
            </a:r>
            <a:endParaRPr lang="en-US" dirty="0">
              <a:ea typeface="+mn-ea"/>
            </a:endParaRPr>
          </a:p>
          <a:p>
            <a:pPr marL="237663" lvl="1" indent="-237663" defTabSz="475327" fontAlgn="auto">
              <a:spcBef>
                <a:spcPts val="0"/>
              </a:spcBef>
              <a:spcAft>
                <a:spcPts val="0"/>
              </a:spcAft>
              <a:buFont typeface="+mj-lt"/>
              <a:buAutoNum type="arabicPeriod"/>
              <a:defRPr/>
            </a:pPr>
            <a:r>
              <a:rPr lang="en-US" dirty="0">
                <a:ea typeface="+mn-ea"/>
              </a:rPr>
              <a:t>Cardiac Magnetic Resonance Imaging</a:t>
            </a:r>
          </a:p>
          <a:p>
            <a:pPr marL="237663" lvl="1" indent="-237663" defTabSz="475327" fontAlgn="auto">
              <a:spcBef>
                <a:spcPts val="0"/>
              </a:spcBef>
              <a:spcAft>
                <a:spcPts val="0"/>
              </a:spcAft>
              <a:buFont typeface="+mj-lt"/>
              <a:buAutoNum type="arabicPeriod"/>
              <a:defRPr/>
            </a:pPr>
            <a:r>
              <a:rPr lang="en-US" dirty="0">
                <a:ea typeface="+mn-ea"/>
              </a:rPr>
              <a:t>Calcium Scoring</a:t>
            </a:r>
          </a:p>
          <a:p>
            <a:pPr marL="237663" lvl="1" indent="-237663" defTabSz="475327" fontAlgn="auto">
              <a:spcBef>
                <a:spcPts val="0"/>
              </a:spcBef>
              <a:spcAft>
                <a:spcPts val="0"/>
              </a:spcAft>
              <a:buFont typeface="+mj-lt"/>
              <a:buAutoNum type="arabicPeriod"/>
              <a:defRPr/>
            </a:pPr>
            <a:r>
              <a:rPr lang="en-US" dirty="0">
                <a:ea typeface="+mn-ea"/>
              </a:rPr>
              <a:t>Invasive Coronary Angiography</a:t>
            </a:r>
          </a:p>
          <a:p>
            <a:pPr marL="237663" indent="-237663">
              <a:spcBef>
                <a:spcPts val="0"/>
              </a:spcBef>
              <a:spcAft>
                <a:spcPts val="0"/>
              </a:spcAft>
            </a:pPr>
            <a:endParaRPr lang="en-US" sz="1000"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35</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014109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4FB9A0B0-5A75-440E-A196-88E06B0DB26A}" type="slidenum">
              <a:rPr lang="en-US"/>
              <a:pPr/>
              <a:t>36</a:t>
            </a:fld>
            <a:endParaRPr lang="en-US" dirty="0"/>
          </a:p>
        </p:txBody>
      </p:sp>
      <p:sp>
        <p:nvSpPr>
          <p:cNvPr id="366595" name="Rectangle 2"/>
          <p:cNvSpPr>
            <a:spLocks noGrp="1" noRot="1" noChangeAspect="1" noChangeArrowheads="1" noTextEdit="1"/>
          </p:cNvSpPr>
          <p:nvPr>
            <p:ph type="sldImg"/>
          </p:nvPr>
        </p:nvSpPr>
        <p:spPr>
          <a:xfrm>
            <a:off x="457200" y="719138"/>
            <a:ext cx="6400800" cy="3600450"/>
          </a:xfrm>
          <a:ln/>
        </p:spPr>
      </p:sp>
      <p:sp>
        <p:nvSpPr>
          <p:cNvPr id="366596"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MPI and the ED</a:t>
            </a:r>
            <a:endParaRPr lang="en-US" b="0" dirty="0" smtClean="0">
              <a:ea typeface="ヒラギノ角ゴ Pro W3" charset="-128"/>
            </a:endParaRPr>
          </a:p>
          <a:p>
            <a:pPr marL="178248" indent="-178248">
              <a:buFont typeface="Arial"/>
              <a:buChar char="•"/>
            </a:pPr>
            <a:r>
              <a:rPr lang="en-US" b="0" dirty="0" smtClean="0">
                <a:ea typeface="ヒラギノ角ゴ Pro W3" charset="-128"/>
              </a:rPr>
              <a:t>Let’s take</a:t>
            </a:r>
            <a:r>
              <a:rPr lang="en-US" b="0" baseline="0" dirty="0" smtClean="0">
                <a:ea typeface="ヒラギノ角ゴ Pro W3" charset="-128"/>
              </a:rPr>
              <a:t> a look at MPI for confirmatory testing</a:t>
            </a:r>
            <a:endParaRPr lang="en-US" b="1"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996890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b="1" dirty="0" smtClean="0"/>
              <a:t>Sample MPI Protocols</a:t>
            </a:r>
            <a:endParaRPr lang="en-US" sz="1200" b="0" dirty="0" smtClean="0"/>
          </a:p>
          <a:p>
            <a:pPr marL="178248" indent="-178248">
              <a:buFont typeface="Arial" panose="020B0604020202020204" pitchFamily="34" charset="0"/>
              <a:buChar char="•"/>
            </a:pPr>
            <a:r>
              <a:rPr lang="en-US" sz="1200" dirty="0" smtClean="0"/>
              <a:t>Patient with chest pain routed to the observation unit/chest pain unit </a:t>
            </a:r>
          </a:p>
          <a:p>
            <a:pPr marL="178248" indent="-178248">
              <a:buFont typeface="Arial" panose="020B0604020202020204" pitchFamily="34" charset="0"/>
              <a:buChar char="•"/>
            </a:pPr>
            <a:r>
              <a:rPr lang="en-US" sz="1200" dirty="0" smtClean="0"/>
              <a:t>May be referred for an MPI by the consulting cardiologist or ED physician</a:t>
            </a:r>
          </a:p>
          <a:p>
            <a:pPr marL="178248" indent="-178248">
              <a:buFont typeface="Arial" panose="020B0604020202020204" pitchFamily="34" charset="0"/>
              <a:buChar char="•"/>
            </a:pPr>
            <a:r>
              <a:rPr lang="en-US" sz="1200" dirty="0"/>
              <a:t>Timing of MPI might be affected by the patient’s symptoms and stability or the availability of the camera or staff</a:t>
            </a:r>
            <a:r>
              <a:rPr lang="en-US" sz="1200" baseline="30000" dirty="0"/>
              <a:t>1</a:t>
            </a:r>
            <a:endParaRPr lang="en-US" sz="1200" dirty="0"/>
          </a:p>
          <a:p>
            <a:endParaRPr lang="en-US" sz="1200" b="1" dirty="0" smtClean="0"/>
          </a:p>
          <a:p>
            <a:r>
              <a:rPr lang="en-US" sz="1200" b="1" dirty="0" smtClean="0"/>
              <a:t>Reference</a:t>
            </a:r>
          </a:p>
          <a:p>
            <a:pPr marL="237663" indent="-237663" defTabSz="950653">
              <a:buFont typeface="+mj-lt"/>
              <a:buAutoNum type="arabicPeriod"/>
              <a:defRPr/>
            </a:pPr>
            <a:r>
              <a:rPr lang="en-US" sz="1200" dirty="0"/>
              <a:t>Amsterdam EA, et al. Circulation 2010;122:1756-1776.</a:t>
            </a:r>
          </a:p>
          <a:p>
            <a:pPr defTabSz="950653">
              <a:defRPr/>
            </a:pPr>
            <a:endParaRPr lang="en-US" sz="1200"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37</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025055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Sample MPI Protocols (cont.)</a:t>
            </a:r>
            <a:endParaRPr lang="en-US" b="0" dirty="0" smtClean="0"/>
          </a:p>
          <a:p>
            <a:pPr marL="178248" indent="-178248">
              <a:buFont typeface="Arial"/>
              <a:buChar char="•"/>
            </a:pPr>
            <a:r>
              <a:rPr lang="en-US" dirty="0" smtClean="0"/>
              <a:t>Acute rest MPI</a:t>
            </a:r>
            <a:r>
              <a:rPr lang="en-US" baseline="30000" dirty="0" smtClean="0"/>
              <a:t>1</a:t>
            </a:r>
            <a:r>
              <a:rPr lang="en-US" dirty="0" smtClean="0"/>
              <a:t>: </a:t>
            </a:r>
          </a:p>
          <a:p>
            <a:pPr marL="653575" lvl="1" indent="-178248">
              <a:buFont typeface="Century Gothic" panose="020B0502020202020204" pitchFamily="34" charset="0"/>
              <a:buChar char="–"/>
            </a:pPr>
            <a:r>
              <a:rPr lang="en-US" dirty="0" smtClean="0"/>
              <a:t>Patient is injected with radiotracer while still experiencing symptoms; imaging delayed until after stabilization </a:t>
            </a:r>
          </a:p>
          <a:p>
            <a:pPr marL="653575" lvl="1" indent="-178248">
              <a:buFont typeface="Century Gothic" panose="020B0502020202020204" pitchFamily="34" charset="0"/>
              <a:buChar char="–"/>
            </a:pPr>
            <a:r>
              <a:rPr lang="en-US" dirty="0" smtClean="0"/>
              <a:t>Normal images may allow patient to be discharged with instructions for appropriate follow-up </a:t>
            </a:r>
          </a:p>
          <a:p>
            <a:pPr marL="189618" indent="-171425">
              <a:buFont typeface="Arial" panose="020B0604020202020204" pitchFamily="34" charset="0"/>
              <a:buChar char="•"/>
            </a:pPr>
            <a:r>
              <a:rPr lang="en-US" dirty="0" smtClean="0"/>
              <a:t>In a retrospective analysis, 4145 patients evaluated in the ED chest pain unit who underwent a stress-only SPECT MPI (n=2340) were compared to those who underwent rest-stress studies (n=1805) during the same time</a:t>
            </a:r>
            <a:r>
              <a:rPr lang="en-US" baseline="30000" dirty="0" smtClean="0"/>
              <a:t>2</a:t>
            </a:r>
          </a:p>
          <a:p>
            <a:pPr marL="178248" indent="-178248">
              <a:buFont typeface="Arial"/>
              <a:buChar char="•"/>
            </a:pPr>
            <a:r>
              <a:rPr lang="en-US" dirty="0" smtClean="0"/>
              <a:t>Acute rest MPI</a:t>
            </a:r>
            <a:r>
              <a:rPr lang="en-US" baseline="30000" dirty="0" smtClean="0"/>
              <a:t>1</a:t>
            </a:r>
            <a:r>
              <a:rPr lang="en-US" dirty="0" smtClean="0"/>
              <a:t>: </a:t>
            </a:r>
          </a:p>
          <a:p>
            <a:pPr marL="653575" lvl="1" indent="-178248">
              <a:buFont typeface="Century Gothic" panose="020B0502020202020204" pitchFamily="34" charset="0"/>
              <a:buChar char="–"/>
            </a:pPr>
            <a:r>
              <a:rPr lang="en-US" dirty="0" smtClean="0"/>
              <a:t>The </a:t>
            </a:r>
            <a:r>
              <a:rPr lang="en-US" sz="1100" b="0" dirty="0" smtClean="0"/>
              <a:t>average age was 57.9 years, 38.5% male, and most had an intermediate or low pretest risk of CAD (87.7%) with an average follow-up of 35.9±20.9 months</a:t>
            </a:r>
          </a:p>
          <a:p>
            <a:pPr marL="653575" lvl="1" indent="-178248">
              <a:buFont typeface="Century Gothic" panose="020B0502020202020204" pitchFamily="34" charset="0"/>
              <a:buChar char="–"/>
            </a:pPr>
            <a:r>
              <a:rPr lang="en-US" sz="1100" b="0" dirty="0" smtClean="0"/>
              <a:t>11 deaths occurred in the stress-only group (0.5%) at 1 year follow-up compared to 13 deaths in the rest-stress group (1.1%)</a:t>
            </a:r>
          </a:p>
          <a:p>
            <a:pPr marL="0" indent="0">
              <a:buFont typeface="Arial"/>
              <a:buNone/>
            </a:pPr>
            <a:endParaRPr lang="en-US" dirty="0" smtClean="0"/>
          </a:p>
          <a:p>
            <a:r>
              <a:rPr lang="en-US" b="1" dirty="0" smtClean="0"/>
              <a:t>Referen</a:t>
            </a:r>
            <a:r>
              <a:rPr lang="en-US" b="1" baseline="0" dirty="0" smtClean="0"/>
              <a:t>ces</a:t>
            </a:r>
            <a:endParaRPr lang="en-US" b="0" baseline="0" dirty="0" smtClean="0"/>
          </a:p>
          <a:p>
            <a:pPr marL="237663" indent="-237663">
              <a:buAutoNum type="arabicPeriod"/>
            </a:pPr>
            <a:r>
              <a:rPr lang="en-US" dirty="0" smtClean="0"/>
              <a:t>Amsterdam EA, et al. Circulation 2010;122:1756-1776. </a:t>
            </a:r>
          </a:p>
          <a:p>
            <a:pPr marL="237663" indent="-237663">
              <a:buAutoNum type="arabicPeriod"/>
            </a:pPr>
            <a:r>
              <a:rPr lang="en-US" dirty="0" smtClean="0"/>
              <a:t>Duvall WL, et al. J Emerg Med 2012;42:642-650. </a:t>
            </a:r>
            <a:endParaRPr lang="en-US" b="1"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38</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953357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ED and Nuclear</a:t>
            </a:r>
            <a:r>
              <a:rPr lang="en-US" b="1" baseline="0" dirty="0" smtClean="0"/>
              <a:t> Lab Communication</a:t>
            </a:r>
            <a:endParaRPr lang="en-US" b="0" baseline="0" dirty="0" smtClean="0"/>
          </a:p>
          <a:p>
            <a:pPr marL="237663" indent="-237663">
              <a:buFont typeface="Arial" pitchFamily="34" charset="0"/>
              <a:buChar char="•"/>
            </a:pPr>
            <a:r>
              <a:rPr lang="en-US" dirty="0" smtClean="0"/>
              <a:t>Information needs to be conveyed as quickly as possible</a:t>
            </a:r>
          </a:p>
          <a:p>
            <a:pPr marL="653575" lvl="1" indent="-178248">
              <a:buFont typeface="Century Gothic" panose="020B0502020202020204" pitchFamily="34" charset="0"/>
              <a:buChar char="–"/>
            </a:pPr>
            <a:r>
              <a:rPr lang="en-US" dirty="0" smtClean="0"/>
              <a:t>Direct phone call</a:t>
            </a:r>
          </a:p>
          <a:p>
            <a:pPr marL="653575" lvl="1" indent="-178248">
              <a:buFont typeface="Century Gothic" panose="020B0502020202020204" pitchFamily="34" charset="0"/>
              <a:buChar char="–"/>
            </a:pPr>
            <a:r>
              <a:rPr lang="en-US" dirty="0" smtClean="0"/>
              <a:t>Electronic</a:t>
            </a:r>
            <a:r>
              <a:rPr lang="en-US" baseline="0" dirty="0" smtClean="0"/>
              <a:t> medical record</a:t>
            </a:r>
            <a:endParaRPr lang="en-US" dirty="0" smtClean="0"/>
          </a:p>
          <a:p>
            <a:pPr marL="653575" lvl="1" indent="-178248">
              <a:buFont typeface="Century Gothic" panose="020B0502020202020204" pitchFamily="34" charset="0"/>
              <a:buChar char="–"/>
            </a:pPr>
            <a:r>
              <a:rPr lang="en-US" dirty="0" smtClean="0"/>
              <a:t>Call medical professional and document conversation</a:t>
            </a:r>
          </a:p>
          <a:p>
            <a:pPr marL="237663" indent="-237663">
              <a:buFont typeface="Arial" pitchFamily="34" charset="0"/>
              <a:buChar char="•"/>
            </a:pPr>
            <a:r>
              <a:rPr lang="en-US" dirty="0" smtClean="0"/>
              <a:t>Decision to admit or discharge is made by consulting cardiologist/hospitalist or attending physicians </a:t>
            </a:r>
          </a:p>
          <a:p>
            <a:endParaRPr lang="en-US" b="1"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39</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92813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4</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984061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Audience Response</a:t>
            </a:r>
            <a:endParaRPr lang="en-US" b="0" baseline="0" dirty="0" smtClean="0"/>
          </a:p>
          <a:p>
            <a:pPr>
              <a:spcAft>
                <a:spcPts val="1871"/>
              </a:spcAft>
            </a:pPr>
            <a:r>
              <a:rPr lang="en-US" dirty="0" smtClean="0"/>
              <a:t>What do you think is the most important limitation of MPI in chest pain protocols?</a:t>
            </a:r>
          </a:p>
          <a:p>
            <a:pPr marL="237663" indent="-237663">
              <a:buFont typeface="+mj-lt"/>
              <a:buAutoNum type="arabicPeriod"/>
            </a:pPr>
            <a:r>
              <a:rPr lang="en-US" dirty="0" smtClean="0"/>
              <a:t>Unfamiliarity </a:t>
            </a:r>
            <a:r>
              <a:rPr lang="en-US" dirty="0"/>
              <a:t>of MPI by ED physician</a:t>
            </a:r>
          </a:p>
          <a:p>
            <a:pPr marL="237663" indent="-237663">
              <a:buFont typeface="+mj-lt"/>
              <a:buAutoNum type="arabicPeriod"/>
            </a:pPr>
            <a:r>
              <a:rPr lang="en-US" dirty="0"/>
              <a:t>Other tests more readily available</a:t>
            </a:r>
          </a:p>
          <a:p>
            <a:pPr marL="237663" indent="-237663">
              <a:buFont typeface="+mj-lt"/>
              <a:buAutoNum type="arabicPeriod"/>
            </a:pPr>
            <a:r>
              <a:rPr lang="en-US" dirty="0"/>
              <a:t>Radiation exposure</a:t>
            </a:r>
          </a:p>
          <a:p>
            <a:pPr marL="237663" indent="-237663">
              <a:buFont typeface="+mj-lt"/>
              <a:buAutoNum type="arabicPeriod"/>
            </a:pPr>
            <a:r>
              <a:rPr lang="en-US" dirty="0"/>
              <a:t>Logistical challenges—eg, time of day, location of nuclear lab, staff availability</a:t>
            </a:r>
          </a:p>
          <a:p>
            <a:pPr marL="237663" indent="-237663">
              <a:buFont typeface="+mj-lt"/>
              <a:buAutoNum type="arabicPeriod"/>
            </a:pPr>
            <a:r>
              <a:rPr lang="en-US" dirty="0"/>
              <a:t>Other</a:t>
            </a:r>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40</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22755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41</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MPI Case Study</a:t>
            </a:r>
            <a:endParaRPr lang="en-US" b="1" baseline="30000" dirty="0" smtClean="0">
              <a:ea typeface="ヒラギノ角ゴ Pro W3" charset="-128"/>
            </a:endParaRPr>
          </a:p>
          <a:p>
            <a:pPr eaLnBrk="1" hangingPunct="1"/>
            <a:r>
              <a:rPr lang="en-US" b="0" dirty="0" smtClean="0">
                <a:ea typeface="ヒラギノ角ゴ Pro W3" charset="-128"/>
              </a:rPr>
              <a:t>Let’s take a look at a case study</a:t>
            </a:r>
            <a:r>
              <a:rPr lang="en-US" b="0" baseline="0" dirty="0" smtClean="0">
                <a:ea typeface="ヒラギノ角ゴ Pro W3" charset="-128"/>
              </a:rPr>
              <a:t> of a chest pain patient with an abnormal baseline ECG</a:t>
            </a:r>
            <a:endParaRPr lang="en-US" b="0"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752963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83ED9990-E1C6-4445-B886-04F982DB9D27}" type="slidenum">
              <a:rPr lang="en-US">
                <a:solidFill>
                  <a:srgbClr val="000000"/>
                </a:solidFill>
              </a:rPr>
              <a:pPr/>
              <a:t>42</a:t>
            </a:fld>
            <a:endParaRPr lang="en-US" dirty="0">
              <a:solidFill>
                <a:srgbClr val="000000"/>
              </a:solidFill>
            </a:endParaRPr>
          </a:p>
        </p:txBody>
      </p:sp>
      <p:sp>
        <p:nvSpPr>
          <p:cNvPr id="559107" name="Rectangle 2"/>
          <p:cNvSpPr>
            <a:spLocks noGrp="1" noRot="1" noChangeAspect="1" noChangeArrowheads="1" noTextEdit="1"/>
          </p:cNvSpPr>
          <p:nvPr>
            <p:ph type="sldImg"/>
          </p:nvPr>
        </p:nvSpPr>
        <p:spPr>
          <a:xfrm>
            <a:off x="457200" y="719138"/>
            <a:ext cx="6400800" cy="3600450"/>
          </a:xfrm>
          <a:ln/>
        </p:spPr>
      </p:sp>
      <p:sp>
        <p:nvSpPr>
          <p:cNvPr id="559108" name="Rectangle 3"/>
          <p:cNvSpPr>
            <a:spLocks noGrp="1" noChangeArrowheads="1"/>
          </p:cNvSpPr>
          <p:nvPr>
            <p:ph type="body" idx="1"/>
          </p:nvPr>
        </p:nvSpPr>
        <p:spPr>
          <a:xfrm>
            <a:off x="731840" y="4560890"/>
            <a:ext cx="5851525" cy="4900612"/>
          </a:xfrm>
          <a:noFill/>
          <a:ln/>
        </p:spPr>
        <p:txBody>
          <a:bodyPr/>
          <a:lstStyle/>
          <a:p>
            <a:pPr>
              <a:spcBef>
                <a:spcPts val="608"/>
              </a:spcBef>
            </a:pPr>
            <a:r>
              <a:rPr lang="en-US" b="1" dirty="0" smtClean="0">
                <a:ea typeface="ヒラギノ角ゴ Pro W3" charset="-128"/>
              </a:rPr>
              <a:t>MPI Case Study 1:</a:t>
            </a:r>
            <a:r>
              <a:rPr lang="en-US" b="1" baseline="0" dirty="0" smtClean="0">
                <a:ea typeface="ヒラギノ角ゴ Pro W3" charset="-128"/>
              </a:rPr>
              <a:t> </a:t>
            </a:r>
            <a:r>
              <a:rPr lang="en-US" b="1" dirty="0" smtClean="0">
                <a:ea typeface="ヒラギノ角ゴ Pro W3" charset="-128"/>
              </a:rPr>
              <a:t>Patient History</a:t>
            </a:r>
            <a:endParaRPr lang="en-US" b="1" dirty="0">
              <a:ea typeface="ヒラギノ角ゴ Pro W3" charset="-128"/>
            </a:endParaRPr>
          </a:p>
          <a:p>
            <a:pPr marL="237663" indent="-237663">
              <a:spcBef>
                <a:spcPts val="608"/>
              </a:spcBef>
              <a:buFontTx/>
              <a:buChar char="•"/>
            </a:pPr>
            <a:r>
              <a:rPr lang="en-US" dirty="0" smtClean="0">
                <a:ea typeface="ヒラギノ角ゴ Pro W3" charset="-128"/>
              </a:rPr>
              <a:t>49-year-old man seen in the ED after 2 days of intermittent chest pain unrelated to effort</a:t>
            </a:r>
          </a:p>
          <a:p>
            <a:pPr marL="237663" indent="-237663">
              <a:spcBef>
                <a:spcPts val="608"/>
              </a:spcBef>
              <a:buFontTx/>
              <a:buChar char="•"/>
            </a:pPr>
            <a:r>
              <a:rPr lang="en-US" dirty="0" smtClean="0">
                <a:ea typeface="ヒラギノ角ゴ Pro W3" charset="-128"/>
              </a:rPr>
              <a:t>Cardiac risk factors</a:t>
            </a:r>
          </a:p>
          <a:p>
            <a:pPr marL="653575" lvl="1" indent="-178248">
              <a:spcBef>
                <a:spcPts val="608"/>
              </a:spcBef>
              <a:buFont typeface="Century Gothic" panose="020B0502020202020204" pitchFamily="34" charset="0"/>
              <a:buChar char="–"/>
            </a:pPr>
            <a:r>
              <a:rPr lang="en-US" dirty="0" smtClean="0">
                <a:ea typeface="ヒラギノ角ゴ Pro W3" charset="-128"/>
              </a:rPr>
              <a:t>Hypertension (on beta-blocker)	</a:t>
            </a:r>
          </a:p>
          <a:p>
            <a:pPr marL="653575" lvl="1" indent="-178248">
              <a:spcBef>
                <a:spcPts val="608"/>
              </a:spcBef>
              <a:buFont typeface="Century Gothic" panose="020B0502020202020204" pitchFamily="34" charset="0"/>
              <a:buChar char="–"/>
            </a:pPr>
            <a:r>
              <a:rPr lang="en-US" dirty="0" smtClean="0">
                <a:ea typeface="ヒラギノ角ゴ Pro W3" charset="-128"/>
              </a:rPr>
              <a:t>Hyperlipidemia but on no medications		</a:t>
            </a:r>
          </a:p>
          <a:p>
            <a:pPr marL="653575" lvl="1" indent="-178248">
              <a:spcBef>
                <a:spcPts val="608"/>
              </a:spcBef>
              <a:buFont typeface="Century Gothic" panose="020B0502020202020204" pitchFamily="34" charset="0"/>
              <a:buChar char="–"/>
            </a:pPr>
            <a:r>
              <a:rPr lang="en-US" dirty="0" smtClean="0">
                <a:ea typeface="ヒラギノ角ゴ Pro W3" charset="-128"/>
              </a:rPr>
              <a:t>Diabetes mellitus</a:t>
            </a:r>
          </a:p>
          <a:p>
            <a:pPr marL="653575" lvl="1" indent="-178248">
              <a:spcBef>
                <a:spcPts val="608"/>
              </a:spcBef>
              <a:buFont typeface="Century Gothic" panose="020B0502020202020204" pitchFamily="34" charset="0"/>
              <a:buChar char="–"/>
            </a:pPr>
            <a:r>
              <a:rPr lang="en-US" dirty="0" smtClean="0">
                <a:ea typeface="ヒラギノ角ゴ Pro W3" charset="-128"/>
              </a:rPr>
              <a:t>No prior cardiac evaluation</a:t>
            </a:r>
          </a:p>
          <a:p>
            <a:pPr marL="237663" indent="-237663">
              <a:spcBef>
                <a:spcPts val="608"/>
              </a:spcBef>
              <a:buFontTx/>
              <a:buChar char="•"/>
            </a:pPr>
            <a:r>
              <a:rPr lang="en-US" dirty="0" smtClean="0">
                <a:ea typeface="ヒラギノ角ゴ Pro W3" charset="-128"/>
              </a:rPr>
              <a:t>Current medications</a:t>
            </a:r>
          </a:p>
          <a:p>
            <a:pPr marL="653575" lvl="1" indent="-178248" defTabSz="950653">
              <a:spcBef>
                <a:spcPts val="608"/>
              </a:spcBef>
              <a:buFont typeface="Century Gothic" panose="020B0502020202020204" pitchFamily="34" charset="0"/>
              <a:buChar char="–"/>
              <a:defRPr/>
            </a:pPr>
            <a:r>
              <a:rPr lang="en-US" dirty="0" smtClean="0">
                <a:ea typeface="ヒラギノ角ゴ Pro W3" charset="-128"/>
              </a:rPr>
              <a:t>Takes ASA daily</a:t>
            </a:r>
          </a:p>
          <a:p>
            <a:pPr marL="653575" lvl="1" indent="-178248" defTabSz="950653">
              <a:spcBef>
                <a:spcPts val="608"/>
              </a:spcBef>
              <a:buFont typeface="Century Gothic" panose="020B0502020202020204" pitchFamily="34" charset="0"/>
              <a:buChar char="–"/>
              <a:defRPr/>
            </a:pPr>
            <a:r>
              <a:rPr lang="en-US" dirty="0" smtClean="0">
                <a:ea typeface="ヒラギノ角ゴ Pro W3" charset="-128"/>
              </a:rPr>
              <a:t>Takes beta-blocker</a:t>
            </a:r>
          </a:p>
          <a:p>
            <a:pPr marL="122133" indent="-122133">
              <a:spcBef>
                <a:spcPts val="608"/>
              </a:spcBef>
              <a:buFontTx/>
              <a:buChar char="•"/>
            </a:pPr>
            <a:endParaRPr lang="en-US" dirty="0" smtClean="0">
              <a:ea typeface="ヒラギノ角ゴ Pro W3" charset="-128"/>
            </a:endParaRPr>
          </a:p>
          <a:p>
            <a:pPr>
              <a:spcBef>
                <a:spcPts val="608"/>
              </a:spcBef>
            </a:pPr>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285702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5AC7CBB1-53F8-4B05-B89F-3C3856504B56}" type="slidenum">
              <a:rPr lang="en-US">
                <a:solidFill>
                  <a:srgbClr val="000000"/>
                </a:solidFill>
              </a:rPr>
              <a:pPr/>
              <a:t>43</a:t>
            </a:fld>
            <a:endParaRPr lang="en-US" dirty="0">
              <a:solidFill>
                <a:srgbClr val="000000"/>
              </a:solidFill>
            </a:endParaRPr>
          </a:p>
        </p:txBody>
      </p:sp>
      <p:sp>
        <p:nvSpPr>
          <p:cNvPr id="561155" name="Rectangle 2"/>
          <p:cNvSpPr>
            <a:spLocks noGrp="1" noRot="1" noChangeAspect="1" noChangeArrowheads="1" noTextEdit="1"/>
          </p:cNvSpPr>
          <p:nvPr>
            <p:ph type="sldImg"/>
          </p:nvPr>
        </p:nvSpPr>
        <p:spPr>
          <a:xfrm>
            <a:off x="457200" y="719138"/>
            <a:ext cx="6400800" cy="3600450"/>
          </a:xfrm>
          <a:ln/>
        </p:spPr>
      </p:sp>
      <p:sp>
        <p:nvSpPr>
          <p:cNvPr id="561156" name="Rectangle 3"/>
          <p:cNvSpPr>
            <a:spLocks noGrp="1" noChangeArrowheads="1"/>
          </p:cNvSpPr>
          <p:nvPr>
            <p:ph type="body" idx="1"/>
          </p:nvPr>
        </p:nvSpPr>
        <p:spPr>
          <a:xfrm>
            <a:off x="731840" y="4560890"/>
            <a:ext cx="5851525" cy="4900612"/>
          </a:xfrm>
          <a:noFill/>
          <a:ln/>
        </p:spPr>
        <p:txBody>
          <a:bodyPr/>
          <a:lstStyle/>
          <a:p>
            <a:pPr marL="233248" indent="-233248"/>
            <a:r>
              <a:rPr lang="en-US" b="1" dirty="0" smtClean="0">
                <a:ea typeface="ヒラギノ角ゴ Pro W3" charset="-128"/>
              </a:rPr>
              <a:t>MPI Case Study 1: Workup</a:t>
            </a:r>
            <a:endParaRPr lang="en-US" b="1" dirty="0">
              <a:ea typeface="ヒラギノ角ゴ Pro W3" charset="-128"/>
            </a:endParaRPr>
          </a:p>
          <a:p>
            <a:pPr marL="237663" indent="-237663">
              <a:buFontTx/>
              <a:buChar char="•"/>
            </a:pPr>
            <a:r>
              <a:rPr lang="en-US" dirty="0" smtClean="0">
                <a:ea typeface="ヒラギノ角ゴ Pro W3" charset="-128"/>
              </a:rPr>
              <a:t>Physical</a:t>
            </a:r>
            <a:r>
              <a:rPr lang="en-US" baseline="0" dirty="0" smtClean="0">
                <a:ea typeface="ヒラギノ角ゴ Pro W3" charset="-128"/>
              </a:rPr>
              <a:t> exam</a:t>
            </a:r>
            <a:endParaRPr lang="en-US" dirty="0" smtClean="0">
              <a:ea typeface="ヒラギノ角ゴ Pro W3" charset="-128"/>
            </a:endParaRPr>
          </a:p>
          <a:p>
            <a:pPr marL="653575" lvl="1" indent="-178248">
              <a:buFont typeface="Century Gothic" panose="020B0502020202020204" pitchFamily="34" charset="0"/>
              <a:buChar char="–"/>
            </a:pPr>
            <a:r>
              <a:rPr lang="en-US" dirty="0" smtClean="0">
                <a:ea typeface="ヒラギノ角ゴ Pro W3" charset="-128"/>
              </a:rPr>
              <a:t>BP:</a:t>
            </a:r>
            <a:r>
              <a:rPr lang="en-US" baseline="0" dirty="0" smtClean="0">
                <a:ea typeface="ヒラギノ角ゴ Pro W3" charset="-128"/>
              </a:rPr>
              <a:t> </a:t>
            </a:r>
            <a:r>
              <a:rPr lang="en-US" dirty="0" smtClean="0">
                <a:ea typeface="ヒラギノ角ゴ Pro W3" charset="-128"/>
              </a:rPr>
              <a:t>142/84 mm Hg</a:t>
            </a:r>
          </a:p>
          <a:p>
            <a:pPr marL="653575" lvl="1" indent="-178248">
              <a:buFont typeface="Century Gothic" panose="020B0502020202020204" pitchFamily="34" charset="0"/>
              <a:buChar char="–"/>
            </a:pPr>
            <a:r>
              <a:rPr lang="en-US" dirty="0" smtClean="0">
                <a:ea typeface="ヒラギノ角ゴ Pro W3" charset="-128"/>
              </a:rPr>
              <a:t>HR:</a:t>
            </a:r>
            <a:r>
              <a:rPr lang="en-US" baseline="0" dirty="0" smtClean="0">
                <a:ea typeface="ヒラギノ角ゴ Pro W3" charset="-128"/>
              </a:rPr>
              <a:t> </a:t>
            </a:r>
            <a:r>
              <a:rPr lang="en-US" dirty="0" smtClean="0">
                <a:ea typeface="ヒラギノ角ゴ Pro W3" charset="-128"/>
              </a:rPr>
              <a:t>75 bpm</a:t>
            </a:r>
          </a:p>
          <a:p>
            <a:pPr marL="653575" lvl="1" indent="-178248">
              <a:buFont typeface="Century Gothic" panose="020B0502020202020204" pitchFamily="34" charset="0"/>
              <a:buChar char="–"/>
            </a:pPr>
            <a:r>
              <a:rPr lang="en-US" dirty="0" smtClean="0">
                <a:ea typeface="ヒラギノ角ゴ Pro W3" charset="-128"/>
              </a:rPr>
              <a:t>Chest: No tenderness</a:t>
            </a:r>
          </a:p>
          <a:p>
            <a:pPr marL="653575" lvl="1" indent="-178248">
              <a:buFont typeface="Century Gothic" panose="020B0502020202020204" pitchFamily="34" charset="0"/>
              <a:buChar char="–"/>
            </a:pPr>
            <a:r>
              <a:rPr lang="en-US" dirty="0" smtClean="0">
                <a:ea typeface="ヒラギノ角ゴ Pro W3" charset="-128"/>
              </a:rPr>
              <a:t>Lungs: Clear</a:t>
            </a:r>
          </a:p>
          <a:p>
            <a:pPr marL="653575" lvl="1" indent="-178248">
              <a:buFont typeface="Century Gothic" panose="020B0502020202020204" pitchFamily="34" charset="0"/>
              <a:buChar char="–"/>
            </a:pPr>
            <a:r>
              <a:rPr lang="en-US" dirty="0" smtClean="0">
                <a:ea typeface="ヒラギノ角ゴ Pro W3" charset="-128"/>
              </a:rPr>
              <a:t>Heart: No murmurs</a:t>
            </a:r>
          </a:p>
          <a:p>
            <a:pPr marL="653575" lvl="1" indent="-178248">
              <a:buFont typeface="Century Gothic" panose="020B0502020202020204" pitchFamily="34" charset="0"/>
              <a:buChar char="–"/>
            </a:pPr>
            <a:r>
              <a:rPr lang="en-US" dirty="0" smtClean="0">
                <a:ea typeface="ヒラギノ角ゴ Pro W3" charset="-128"/>
              </a:rPr>
              <a:t>Extremities: No edema</a:t>
            </a:r>
          </a:p>
          <a:p>
            <a:pPr marL="233248" indent="-233248"/>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483231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44</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731840" y="4560890"/>
            <a:ext cx="5851525" cy="4900612"/>
          </a:xfrm>
          <a:noFill/>
          <a:ln/>
        </p:spPr>
        <p:txBody>
          <a:bodyPr/>
          <a:lstStyle/>
          <a:p>
            <a:pPr marL="233248" indent="-233248"/>
            <a:r>
              <a:rPr lang="en-US" b="1" dirty="0" smtClean="0">
                <a:ea typeface="ヒラギノ角ゴ Pro W3" charset="-128"/>
              </a:rPr>
              <a:t>MPI Case Study 1: Workup (cont.)</a:t>
            </a:r>
            <a:endParaRPr lang="en-US" b="1" dirty="0">
              <a:ea typeface="ヒラギノ角ゴ Pro W3" charset="-128"/>
            </a:endParaRPr>
          </a:p>
          <a:p>
            <a:pPr marL="237663" indent="-237663">
              <a:buFontTx/>
              <a:buChar char="•"/>
            </a:pPr>
            <a:r>
              <a:rPr lang="en-US" dirty="0" smtClean="0">
                <a:ea typeface="ヒラギノ角ゴ Pro W3" charset="-128"/>
              </a:rPr>
              <a:t>Baseline ECG showed increased voltage and diffuse</a:t>
            </a:r>
            <a:r>
              <a:rPr lang="en-US" baseline="0" dirty="0" smtClean="0">
                <a:ea typeface="ヒラギノ角ゴ Pro W3" charset="-128"/>
              </a:rPr>
              <a:t> </a:t>
            </a:r>
            <a:r>
              <a:rPr lang="en-US" dirty="0" smtClean="0">
                <a:ea typeface="ヒラギノ角ゴ Pro W3" charset="-128"/>
              </a:rPr>
              <a:t>T-wave inversions consistent with strain pattern, which had been noted on prior ECG</a:t>
            </a:r>
          </a:p>
          <a:p>
            <a:pPr marL="237663" indent="-237663">
              <a:buFontTx/>
              <a:buChar char="•"/>
            </a:pPr>
            <a:r>
              <a:rPr lang="en-US" dirty="0" smtClean="0">
                <a:ea typeface="ヒラギノ角ゴ Pro W3" charset="-128"/>
              </a:rPr>
              <a:t>Cardiac markers ×2 were negative for acute myocardial ischemia</a:t>
            </a:r>
          </a:p>
          <a:p>
            <a:pPr marL="233248" indent="-233248"/>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12577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24041A11-3578-804C-BCA4-074E58F77CF1}" type="slidenum">
              <a:rPr lang="en-US">
                <a:solidFill>
                  <a:prstClr val="black"/>
                </a:solidFill>
                <a:latin typeface="Century Gothic"/>
              </a:rPr>
              <a:pPr/>
              <a:t>45</a:t>
            </a:fld>
            <a:endParaRPr lang="en-US" dirty="0">
              <a:solidFill>
                <a:prstClr val="black"/>
              </a:solidFill>
              <a:latin typeface="Century Gothic"/>
            </a:endParaRPr>
          </a:p>
        </p:txBody>
      </p:sp>
      <p:sp>
        <p:nvSpPr>
          <p:cNvPr id="129027" name="Rectangle 2"/>
          <p:cNvSpPr>
            <a:spLocks noGrp="1" noRot="1" noChangeAspect="1" noChangeArrowheads="1" noTextEdit="1"/>
          </p:cNvSpPr>
          <p:nvPr>
            <p:ph type="sldImg"/>
          </p:nvPr>
        </p:nvSpPr>
        <p:spPr bwMode="auto">
          <a:xfrm>
            <a:off x="36513" y="508000"/>
            <a:ext cx="7205662" cy="40544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9028" name="Rectangle 3"/>
          <p:cNvSpPr>
            <a:spLocks noGrp="1" noChangeArrowheads="1"/>
          </p:cNvSpPr>
          <p:nvPr>
            <p:ph type="body" idx="1"/>
          </p:nvPr>
        </p:nvSpPr>
        <p:spPr bwMode="auto">
          <a:xfrm>
            <a:off x="711200" y="4800601"/>
            <a:ext cx="5718388" cy="4603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900" b="1" dirty="0"/>
              <a:t>TIMI Risk Score: 2-Week MACE</a:t>
            </a:r>
          </a:p>
          <a:p>
            <a:pPr marL="178248" indent="-178248">
              <a:lnSpc>
                <a:spcPct val="90000"/>
              </a:lnSpc>
              <a:spcBef>
                <a:spcPct val="0"/>
              </a:spcBef>
              <a:buFont typeface="Arial"/>
              <a:buChar char="•"/>
            </a:pPr>
            <a:r>
              <a:rPr lang="en-US" sz="900" dirty="0"/>
              <a:t>The TIMI Risk Score is a comprehensive risk-stratification tool for evaluating patients with UA/NSTEMI</a:t>
            </a:r>
            <a:r>
              <a:rPr lang="en-US" sz="900" baseline="30000" dirty="0"/>
              <a:t>1</a:t>
            </a:r>
          </a:p>
          <a:p>
            <a:pPr marL="178248" indent="-178248">
              <a:lnSpc>
                <a:spcPct val="90000"/>
              </a:lnSpc>
              <a:spcBef>
                <a:spcPct val="0"/>
              </a:spcBef>
              <a:buFont typeface="Arial"/>
              <a:buChar char="•"/>
            </a:pPr>
            <a:r>
              <a:rPr lang="en-US" sz="900" dirty="0"/>
              <a:t>The TIMI Risk Score was developed using the combined patient databases of the Thrombolysis in Myocardial Infarction (TIMI) IIB Trial and the Efficacy and Safety of Subcutaneous Enoxaparin in Unstable Angina and Non-Q-Wave MI (ESSENCE) trials (N=7081), both of which compared enoxaparin and UFH</a:t>
            </a:r>
            <a:r>
              <a:rPr lang="en-US" sz="900" baseline="30000" dirty="0"/>
              <a:t>1</a:t>
            </a:r>
          </a:p>
          <a:p>
            <a:pPr marL="178248" indent="-178248">
              <a:lnSpc>
                <a:spcPct val="90000"/>
              </a:lnSpc>
              <a:spcBef>
                <a:spcPct val="0"/>
              </a:spcBef>
              <a:buFont typeface="Arial"/>
              <a:buChar char="•"/>
            </a:pPr>
            <a:r>
              <a:rPr lang="en-US" sz="900" dirty="0"/>
              <a:t>Antman and colleagues used a multivariate analysis of the patient databases to identify baseline characteristics that are predictive of all-cause mortality, MI, or urgent revascularization</a:t>
            </a:r>
            <a:r>
              <a:rPr lang="en-US" sz="900" baseline="30000" dirty="0"/>
              <a:t>1</a:t>
            </a:r>
          </a:p>
          <a:p>
            <a:pPr marL="178248" indent="-178248">
              <a:lnSpc>
                <a:spcPct val="90000"/>
              </a:lnSpc>
              <a:spcBef>
                <a:spcPct val="0"/>
              </a:spcBef>
              <a:buFont typeface="Arial"/>
              <a:buChar char="•"/>
            </a:pPr>
            <a:r>
              <a:rPr lang="en-US" sz="900" dirty="0"/>
              <a:t>Primary endpoint: all-cause mortality, MI, or urgent revascularization occurred by 14 days in 16.7% of patients in the test cohort</a:t>
            </a:r>
            <a:r>
              <a:rPr lang="en-US" sz="900" baseline="30000" dirty="0"/>
              <a:t>1</a:t>
            </a:r>
          </a:p>
          <a:p>
            <a:pPr marL="178248" indent="-178248">
              <a:lnSpc>
                <a:spcPct val="90000"/>
              </a:lnSpc>
              <a:spcBef>
                <a:spcPct val="0"/>
              </a:spcBef>
              <a:buFont typeface="Arial"/>
              <a:buChar char="•"/>
            </a:pPr>
            <a:r>
              <a:rPr lang="en-US" sz="900" dirty="0"/>
              <a:t>They identified 7 predictive characteristics that had statistical significance</a:t>
            </a:r>
            <a:r>
              <a:rPr lang="en-US" sz="900" baseline="30000" dirty="0"/>
              <a:t>1</a:t>
            </a:r>
            <a:r>
              <a:rPr lang="en-US" sz="900" dirty="0"/>
              <a:t>:</a:t>
            </a:r>
          </a:p>
          <a:p>
            <a:pPr marL="653575" lvl="1" indent="-178248">
              <a:lnSpc>
                <a:spcPct val="90000"/>
              </a:lnSpc>
              <a:spcBef>
                <a:spcPct val="0"/>
              </a:spcBef>
              <a:buFont typeface="Century Gothic" panose="020B0502020202020204" pitchFamily="34" charset="0"/>
              <a:buChar char="–"/>
            </a:pPr>
            <a:r>
              <a:rPr lang="en-US" sz="900" dirty="0"/>
              <a:t>Age </a:t>
            </a:r>
            <a:r>
              <a:rPr lang="en-US" sz="900" dirty="0">
                <a:sym typeface="Symbol" charset="0"/>
              </a:rPr>
              <a:t></a:t>
            </a:r>
            <a:r>
              <a:rPr lang="en-US" sz="900" dirty="0"/>
              <a:t>65 years</a:t>
            </a:r>
          </a:p>
          <a:p>
            <a:pPr marL="653575" lvl="1" indent="-178248">
              <a:lnSpc>
                <a:spcPct val="90000"/>
              </a:lnSpc>
              <a:spcBef>
                <a:spcPct val="0"/>
              </a:spcBef>
              <a:buFont typeface="Century Gothic" panose="020B0502020202020204" pitchFamily="34" charset="0"/>
              <a:buChar char="–"/>
            </a:pPr>
            <a:r>
              <a:rPr lang="en-US" sz="900" dirty="0">
                <a:sym typeface="Symbol" charset="0"/>
              </a:rPr>
              <a:t>3 risk factors (family history of </a:t>
            </a:r>
            <a:r>
              <a:rPr lang="en-US" sz="900" dirty="0" smtClean="0">
                <a:sym typeface="Symbol" charset="0"/>
              </a:rPr>
              <a:t>CAD</a:t>
            </a:r>
            <a:r>
              <a:rPr lang="en-US" sz="900" dirty="0">
                <a:sym typeface="Symbol" charset="0"/>
              </a:rPr>
              <a:t>, hypertension, hypercholesterolemia, diabetes, or being a current smoker) for </a:t>
            </a:r>
            <a:r>
              <a:rPr lang="en-US" sz="900" dirty="0" smtClean="0">
                <a:sym typeface="Symbol" charset="0"/>
              </a:rPr>
              <a:t>CAD</a:t>
            </a:r>
            <a:endParaRPr lang="en-US" sz="900" dirty="0">
              <a:sym typeface="Symbol" charset="0"/>
            </a:endParaRPr>
          </a:p>
          <a:p>
            <a:pPr marL="653575" lvl="1" indent="-178248">
              <a:lnSpc>
                <a:spcPct val="90000"/>
              </a:lnSpc>
              <a:spcBef>
                <a:spcPct val="0"/>
              </a:spcBef>
              <a:buFont typeface="Century Gothic" panose="020B0502020202020204" pitchFamily="34" charset="0"/>
              <a:buChar char="–"/>
            </a:pPr>
            <a:r>
              <a:rPr lang="en-US" sz="900" dirty="0">
                <a:sym typeface="Symbol" charset="0"/>
              </a:rPr>
              <a:t>Significant coronary stenosis (eg, prior coronary stenosis ≥50%)</a:t>
            </a:r>
          </a:p>
          <a:p>
            <a:pPr marL="653575" lvl="1" indent="-178248">
              <a:lnSpc>
                <a:spcPct val="90000"/>
              </a:lnSpc>
              <a:spcBef>
                <a:spcPct val="0"/>
              </a:spcBef>
              <a:buFont typeface="Century Gothic" panose="020B0502020202020204" pitchFamily="34" charset="0"/>
              <a:buChar char="–"/>
            </a:pPr>
            <a:r>
              <a:rPr lang="en-US" sz="900" dirty="0">
                <a:sym typeface="Symbol" charset="0"/>
              </a:rPr>
              <a:t>ST-segment deviation on ECG</a:t>
            </a:r>
          </a:p>
          <a:p>
            <a:pPr marL="653575" lvl="1" indent="-178248">
              <a:lnSpc>
                <a:spcPct val="90000"/>
              </a:lnSpc>
              <a:spcBef>
                <a:spcPct val="0"/>
              </a:spcBef>
              <a:buFont typeface="Century Gothic" panose="020B0502020202020204" pitchFamily="34" charset="0"/>
              <a:buChar char="–"/>
            </a:pPr>
            <a:r>
              <a:rPr lang="en-US" sz="900" dirty="0">
                <a:sym typeface="Symbol" charset="0"/>
              </a:rPr>
              <a:t>Severe </a:t>
            </a:r>
            <a:r>
              <a:rPr lang="en-US" sz="900" dirty="0" smtClean="0">
                <a:sym typeface="Symbol" charset="0"/>
              </a:rPr>
              <a:t>angina </a:t>
            </a:r>
            <a:r>
              <a:rPr lang="en-US" sz="900" dirty="0">
                <a:sym typeface="Symbol" charset="0"/>
              </a:rPr>
              <a:t>symptoms (eg, 2 </a:t>
            </a:r>
            <a:r>
              <a:rPr lang="en-US" sz="900" dirty="0" smtClean="0">
                <a:sym typeface="Symbol" charset="0"/>
              </a:rPr>
              <a:t>angina </a:t>
            </a:r>
            <a:r>
              <a:rPr lang="en-US" sz="900" dirty="0">
                <a:sym typeface="Symbol" charset="0"/>
              </a:rPr>
              <a:t>events within the previous 24 hours)</a:t>
            </a:r>
          </a:p>
          <a:p>
            <a:pPr marL="653575" lvl="1" indent="-178248">
              <a:lnSpc>
                <a:spcPct val="90000"/>
              </a:lnSpc>
              <a:spcBef>
                <a:spcPct val="0"/>
              </a:spcBef>
              <a:buFont typeface="Century Gothic" panose="020B0502020202020204" pitchFamily="34" charset="0"/>
              <a:buChar char="–"/>
            </a:pPr>
            <a:r>
              <a:rPr lang="en-US" sz="900" dirty="0">
                <a:sym typeface="Symbol" charset="0"/>
              </a:rPr>
              <a:t>Use of aspirin (ASA) within the past 7 days</a:t>
            </a:r>
          </a:p>
          <a:p>
            <a:pPr marL="653575" lvl="1" indent="-178248">
              <a:lnSpc>
                <a:spcPct val="90000"/>
              </a:lnSpc>
              <a:spcBef>
                <a:spcPct val="0"/>
              </a:spcBef>
              <a:buFont typeface="Century Gothic" panose="020B0502020202020204" pitchFamily="34" charset="0"/>
              <a:buChar char="–"/>
            </a:pPr>
            <a:r>
              <a:rPr lang="en-US" sz="900" dirty="0">
                <a:sym typeface="Symbol" charset="0"/>
              </a:rPr>
              <a:t>Elevated serum cardiac markers CK-MB or troponin</a:t>
            </a:r>
            <a:endParaRPr lang="en-US" sz="900" dirty="0"/>
          </a:p>
          <a:p>
            <a:pPr marL="178248" indent="-178248">
              <a:lnSpc>
                <a:spcPct val="90000"/>
              </a:lnSpc>
              <a:spcBef>
                <a:spcPct val="0"/>
              </a:spcBef>
              <a:buFont typeface="Arial"/>
              <a:buChar char="•"/>
            </a:pPr>
            <a:r>
              <a:rPr lang="en-US" sz="900" dirty="0"/>
              <a:t>Each predictive characteristic is assigned 1 point, and the total represents a given patient’s TIMI Risk Score</a:t>
            </a:r>
            <a:r>
              <a:rPr lang="en-US" sz="900" baseline="30000" dirty="0"/>
              <a:t>1</a:t>
            </a:r>
          </a:p>
          <a:p>
            <a:pPr marL="178248" indent="-178248">
              <a:lnSpc>
                <a:spcPct val="90000"/>
              </a:lnSpc>
              <a:spcBef>
                <a:spcPct val="0"/>
              </a:spcBef>
              <a:buFont typeface="Arial"/>
              <a:buChar char="•"/>
            </a:pPr>
            <a:r>
              <a:rPr lang="en-US" sz="900" dirty="0"/>
              <a:t>Event rates increase with each 1-point increase in score </a:t>
            </a:r>
            <a:r>
              <a:rPr lang="en-US" sz="900" dirty="0" smtClean="0"/>
              <a:t>(</a:t>
            </a:r>
            <a:r>
              <a:rPr lang="en-US" sz="900" i="1" dirty="0" smtClean="0"/>
              <a:t>P</a:t>
            </a:r>
            <a:r>
              <a:rPr lang="en-US" sz="900" dirty="0" smtClean="0"/>
              <a:t>&lt;0.001 </a:t>
            </a:r>
            <a:r>
              <a:rPr lang="en-US" sz="900" dirty="0"/>
              <a:t>by </a:t>
            </a:r>
            <a:r>
              <a:rPr lang="en-US" sz="900" dirty="0" smtClean="0"/>
              <a:t>chi-square </a:t>
            </a:r>
            <a:r>
              <a:rPr lang="en-US" sz="900" dirty="0"/>
              <a:t>test for trend)</a:t>
            </a:r>
            <a:r>
              <a:rPr lang="en-US" sz="900" baseline="30000" dirty="0"/>
              <a:t>1</a:t>
            </a:r>
          </a:p>
          <a:p>
            <a:pPr marL="178248" indent="-178248">
              <a:lnSpc>
                <a:spcPct val="90000"/>
              </a:lnSpc>
              <a:spcBef>
                <a:spcPct val="0"/>
              </a:spcBef>
              <a:buFont typeface="Arial"/>
              <a:buChar char="•"/>
            </a:pPr>
            <a:r>
              <a:rPr lang="en-US" sz="900" dirty="0"/>
              <a:t>The TIMI risk score has been used frequently in patients already enrolled in ACS trials; it was also recently validated in an "all-comers" non-trial-based ED chest pain population (N=3929), </a:t>
            </a:r>
            <a:r>
              <a:rPr lang="en-US" sz="900" dirty="0" smtClean="0"/>
              <a:t>where </a:t>
            </a:r>
            <a:r>
              <a:rPr lang="en-US" sz="900" dirty="0"/>
              <a:t>it was found to have similar performance characteristics to that seen in clinical trials and registries</a:t>
            </a:r>
            <a:r>
              <a:rPr lang="en-US" sz="900" baseline="30000" dirty="0"/>
              <a:t>2</a:t>
            </a:r>
          </a:p>
          <a:p>
            <a:pPr marL="653575" lvl="1" indent="-178248">
              <a:lnSpc>
                <a:spcPct val="90000"/>
              </a:lnSpc>
              <a:spcBef>
                <a:spcPct val="0"/>
              </a:spcBef>
              <a:buFont typeface="Century Gothic" panose="020B0502020202020204" pitchFamily="34" charset="0"/>
              <a:buChar char="–"/>
            </a:pPr>
            <a:r>
              <a:rPr lang="en-US" sz="900" dirty="0"/>
              <a:t>The TIMI risk score successfully </a:t>
            </a:r>
            <a:r>
              <a:rPr lang="en-US" sz="900" dirty="0" smtClean="0"/>
              <a:t>risk</a:t>
            </a:r>
            <a:r>
              <a:rPr lang="en-US" sz="900" baseline="0" dirty="0" smtClean="0"/>
              <a:t> </a:t>
            </a:r>
            <a:r>
              <a:rPr lang="en-US" sz="900" dirty="0" smtClean="0"/>
              <a:t>stratified </a:t>
            </a:r>
            <a:r>
              <a:rPr lang="en-US" sz="900" dirty="0"/>
              <a:t>this unselected cohort of chest pain patients with respect to 30-day adverse outcome, with a range from 2.1% risk with a score of 0, to 100% risk with a score of </a:t>
            </a:r>
            <a:r>
              <a:rPr lang="en-US" sz="900" dirty="0" smtClean="0"/>
              <a:t>7</a:t>
            </a:r>
            <a:endParaRPr lang="en-US" sz="900" dirty="0"/>
          </a:p>
          <a:p>
            <a:pPr marL="653575" lvl="1" indent="-178248">
              <a:lnSpc>
                <a:spcPct val="90000"/>
              </a:lnSpc>
              <a:spcBef>
                <a:spcPct val="0"/>
              </a:spcBef>
              <a:buFont typeface="Century Gothic" panose="020B0502020202020204" pitchFamily="34" charset="0"/>
              <a:buChar char="–"/>
            </a:pPr>
            <a:r>
              <a:rPr lang="en-US" sz="900" dirty="0"/>
              <a:t>It is therefore potentially a useful tool for risk stratification of ED patients with ACS</a:t>
            </a:r>
          </a:p>
          <a:p>
            <a:pPr marL="0" lvl="1">
              <a:lnSpc>
                <a:spcPct val="90000"/>
              </a:lnSpc>
              <a:spcBef>
                <a:spcPct val="0"/>
              </a:spcBef>
            </a:pPr>
            <a:endParaRPr lang="en-US" sz="900" b="1" dirty="0"/>
          </a:p>
          <a:p>
            <a:pPr marL="0" lvl="1">
              <a:lnSpc>
                <a:spcPct val="90000"/>
              </a:lnSpc>
              <a:spcBef>
                <a:spcPct val="0"/>
              </a:spcBef>
            </a:pPr>
            <a:r>
              <a:rPr lang="en-US" sz="900" b="1" dirty="0" smtClean="0"/>
              <a:t>References</a:t>
            </a:r>
            <a:endParaRPr lang="en-US" sz="900" b="1" dirty="0"/>
          </a:p>
          <a:p>
            <a:pPr marL="237663" indent="-237663">
              <a:lnSpc>
                <a:spcPct val="90000"/>
              </a:lnSpc>
              <a:buFont typeface="+mj-lt"/>
              <a:buAutoNum type="arabicPeriod"/>
            </a:pPr>
            <a:r>
              <a:rPr lang="en-US" sz="900" dirty="0"/>
              <a:t>Antman EM, Cohen M, Bernink PJ, et al. JAMA 2000;284:835-842.</a:t>
            </a:r>
          </a:p>
          <a:p>
            <a:pPr marL="237663" indent="-237663">
              <a:lnSpc>
                <a:spcPct val="90000"/>
              </a:lnSpc>
              <a:buFont typeface="+mj-lt"/>
              <a:buAutoNum type="arabicPeriod"/>
            </a:pPr>
            <a:r>
              <a:rPr lang="en-US" sz="900" dirty="0"/>
              <a:t>Pollack CV Jr, Sites FD, Shofer FS, et al. Acad Emerg Med 2006;13:13-18.</a:t>
            </a:r>
          </a:p>
          <a:p>
            <a:pPr marL="475327" lvl="1">
              <a:spcBef>
                <a:spcPct val="0"/>
              </a:spcBef>
            </a:pPr>
            <a:endParaRPr lang="en-US" sz="900" dirty="0"/>
          </a:p>
        </p:txBody>
      </p:sp>
      <p:sp>
        <p:nvSpPr>
          <p:cNvPr id="3" name="Footer Placeholder 2"/>
          <p:cNvSpPr>
            <a:spLocks noGrp="1"/>
          </p:cNvSpPr>
          <p:nvPr>
            <p:ph type="ftr" sz="quarter" idx="10"/>
          </p:nvPr>
        </p:nvSpPr>
        <p:spPr/>
        <p:txBody>
          <a:bodyPr/>
          <a:lstStyle/>
          <a:p>
            <a:pPr>
              <a:defRPr/>
            </a:pPr>
            <a:r>
              <a:rPr lang="en-US" dirty="0" smtClean="0">
                <a:solidFill>
                  <a:prstClr val="black"/>
                </a:solidFill>
              </a:rPr>
              <a:t>012-0400-PM     5/15</a:t>
            </a:r>
            <a:endParaRPr lang="en-US" dirty="0">
              <a:solidFill>
                <a:prstClr val="black"/>
              </a:solidFill>
            </a:endParaRPr>
          </a:p>
        </p:txBody>
      </p:sp>
    </p:spTree>
    <p:extLst>
      <p:ext uri="{BB962C8B-B14F-4D97-AF65-F5344CB8AC3E}">
        <p14:creationId xmlns:p14="http://schemas.microsoft.com/office/powerpoint/2010/main" val="3803106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Audience</a:t>
            </a:r>
            <a:r>
              <a:rPr lang="en-US" b="1" baseline="0" dirty="0" smtClean="0"/>
              <a:t> Response</a:t>
            </a:r>
            <a:endParaRPr lang="en-US" b="0" baseline="0" dirty="0" smtClean="0"/>
          </a:p>
          <a:p>
            <a:r>
              <a:rPr lang="en-US" dirty="0" smtClean="0"/>
              <a:t>What is the next step for this patient?</a:t>
            </a:r>
          </a:p>
          <a:p>
            <a:pPr marL="237663" indent="-237663">
              <a:buFont typeface="+mj-lt"/>
              <a:buAutoNum type="arabicPeriod"/>
            </a:pPr>
            <a:r>
              <a:rPr lang="en-US" dirty="0" smtClean="0"/>
              <a:t>Admit</a:t>
            </a:r>
            <a:r>
              <a:rPr lang="en-US" baseline="0" dirty="0" smtClean="0"/>
              <a:t> to hospital</a:t>
            </a:r>
          </a:p>
          <a:p>
            <a:pPr marL="237663" indent="-237663">
              <a:buFont typeface="+mj-lt"/>
              <a:buAutoNum type="arabicPeriod"/>
            </a:pPr>
            <a:r>
              <a:rPr lang="en-US" dirty="0" smtClean="0"/>
              <a:t>Urgent invasive coronary angiography</a:t>
            </a:r>
          </a:p>
          <a:p>
            <a:pPr marL="237663" indent="-237663">
              <a:buFont typeface="+mj-lt"/>
              <a:buAutoNum type="arabicPeriod"/>
            </a:pPr>
            <a:r>
              <a:rPr lang="en-US" dirty="0" smtClean="0"/>
              <a:t>Immediate exercise treadmill (ETT) stress test</a:t>
            </a:r>
          </a:p>
          <a:p>
            <a:pPr marL="237663" indent="-237663">
              <a:buFont typeface="+mj-lt"/>
              <a:buAutoNum type="arabicPeriod"/>
            </a:pPr>
            <a:r>
              <a:rPr lang="en-US" dirty="0" smtClean="0"/>
              <a:t>Discharge home with exercise stress imaging study in 3 days</a:t>
            </a:r>
          </a:p>
          <a:p>
            <a:endParaRPr lang="en-US" dirty="0" smtClean="0"/>
          </a:p>
          <a:p>
            <a:endParaRPr lang="en-US" b="1"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46</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079979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47</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731840" y="4560890"/>
            <a:ext cx="5851525" cy="4900612"/>
          </a:xfrm>
          <a:noFill/>
          <a:ln/>
        </p:spPr>
        <p:txBody>
          <a:bodyPr/>
          <a:lstStyle/>
          <a:p>
            <a:pPr marL="233248" indent="-233248"/>
            <a:r>
              <a:rPr lang="en-US" b="1" dirty="0" smtClean="0">
                <a:ea typeface="ヒラギノ角ゴ Pro W3" charset="-128"/>
              </a:rPr>
              <a:t>MPI Case Study 1: Next Steps</a:t>
            </a:r>
            <a:endParaRPr lang="en-US" b="1" dirty="0">
              <a:ea typeface="ヒラギノ角ゴ Pro W3" charset="-128"/>
            </a:endParaRPr>
          </a:p>
          <a:p>
            <a:pPr marL="178248" indent="-178248">
              <a:buFont typeface="Arial" pitchFamily="34" charset="0"/>
              <a:buChar char="•"/>
            </a:pPr>
            <a:r>
              <a:rPr lang="en-US" dirty="0" smtClean="0"/>
              <a:t>Patient was discharged home </a:t>
            </a:r>
          </a:p>
          <a:p>
            <a:pPr marL="178248" indent="-178248">
              <a:buFont typeface="Arial" pitchFamily="34" charset="0"/>
              <a:buChar char="•"/>
            </a:pPr>
            <a:r>
              <a:rPr lang="en-US" dirty="0" smtClean="0"/>
              <a:t>Exercise</a:t>
            </a:r>
            <a:r>
              <a:rPr lang="en-US" baseline="0" dirty="0" smtClean="0"/>
              <a:t> s</a:t>
            </a:r>
            <a:r>
              <a:rPr lang="en-US" dirty="0" smtClean="0"/>
              <a:t>tress imaging study scheduled 3 days later</a:t>
            </a:r>
          </a:p>
          <a:p>
            <a:pPr marL="233248" indent="-233248"/>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1257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48</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731840" y="4560890"/>
            <a:ext cx="5851525" cy="4900612"/>
          </a:xfrm>
          <a:noFill/>
          <a:ln/>
        </p:spPr>
        <p:txBody>
          <a:bodyPr/>
          <a:lstStyle/>
          <a:p>
            <a:pPr marL="233248" indent="-233248"/>
            <a:r>
              <a:rPr lang="en-US" b="1" dirty="0" smtClean="0">
                <a:ea typeface="ヒラギノ角ゴ Pro W3" charset="-128"/>
              </a:rPr>
              <a:t>MPI Case</a:t>
            </a:r>
            <a:r>
              <a:rPr lang="en-US" b="1" baseline="0" dirty="0" smtClean="0">
                <a:ea typeface="ヒラギノ角ゴ Pro W3" charset="-128"/>
              </a:rPr>
              <a:t> Study 1: </a:t>
            </a:r>
            <a:r>
              <a:rPr lang="en-US" b="1" dirty="0" smtClean="0">
                <a:ea typeface="ヒラギノ角ゴ Pro W3" charset="-128"/>
              </a:rPr>
              <a:t>Key Points</a:t>
            </a:r>
            <a:endParaRPr lang="en-US" b="1" dirty="0">
              <a:ea typeface="ヒラギノ角ゴ Pro W3" charset="-128"/>
            </a:endParaRPr>
          </a:p>
          <a:p>
            <a:pPr marL="178248" indent="-178248" defTabSz="950653">
              <a:buFont typeface="Arial" pitchFamily="34" charset="0"/>
              <a:buChar char="•"/>
              <a:defRPr/>
            </a:pPr>
            <a:r>
              <a:rPr lang="en-US" dirty="0" smtClean="0"/>
              <a:t>Based on his workup, this patient was not experiencing an AMI and was appropriately discharged</a:t>
            </a:r>
          </a:p>
          <a:p>
            <a:pPr marL="653575" lvl="1" indent="-178248" defTabSz="950653">
              <a:buFont typeface="Century Gothic" panose="020B0502020202020204" pitchFamily="34" charset="0"/>
              <a:buChar char="–"/>
              <a:defRPr/>
            </a:pPr>
            <a:r>
              <a:rPr lang="en-US" dirty="0" smtClean="0"/>
              <a:t>T-wave inversions that had been noted on a prior ECG</a:t>
            </a:r>
          </a:p>
          <a:p>
            <a:pPr marL="653575" lvl="1" indent="-178248" defTabSz="950653">
              <a:buFont typeface="Century Gothic" panose="020B0502020202020204" pitchFamily="34" charset="0"/>
              <a:buChar char="–"/>
              <a:defRPr/>
            </a:pPr>
            <a:r>
              <a:rPr lang="en-US" dirty="0" smtClean="0"/>
              <a:t>Normal exam and vitals </a:t>
            </a:r>
          </a:p>
          <a:p>
            <a:pPr marL="653575" lvl="1" indent="-178248" defTabSz="950653">
              <a:buFont typeface="Century Gothic" panose="020B0502020202020204" pitchFamily="34" charset="0"/>
              <a:buChar char="–"/>
              <a:defRPr/>
            </a:pPr>
            <a:r>
              <a:rPr lang="en-US" dirty="0" smtClean="0"/>
              <a:t>Cardiac markers negative twice</a:t>
            </a:r>
          </a:p>
          <a:p>
            <a:pPr marL="178248" indent="-178248" defTabSz="950653">
              <a:buFont typeface="Arial" pitchFamily="34" charset="0"/>
              <a:buChar char="•"/>
              <a:defRPr/>
            </a:pPr>
            <a:r>
              <a:rPr lang="en-US" dirty="0" smtClean="0"/>
              <a:t>Given his ECG abnormalities and hypertension, he was referred for follow-up with SPECT MPI as confirmatory testing</a:t>
            </a:r>
          </a:p>
          <a:p>
            <a:pPr marL="178248" indent="-178248" defTabSz="950653">
              <a:buFont typeface="Arial" pitchFamily="34" charset="0"/>
              <a:buChar char="•"/>
              <a:defRPr/>
            </a:pPr>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12577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49</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MPI Case Study 2</a:t>
            </a:r>
          </a:p>
          <a:p>
            <a:pPr eaLnBrk="1" hangingPunct="1"/>
            <a:r>
              <a:rPr lang="en-US" b="0" dirty="0" smtClean="0">
                <a:ea typeface="ヒラギノ角ゴ Pro W3" charset="-128"/>
              </a:rPr>
              <a:t>Here’s another</a:t>
            </a:r>
            <a:r>
              <a:rPr lang="en-US" b="0" baseline="0" dirty="0" smtClean="0">
                <a:ea typeface="ヒラギノ角ゴ Pro W3" charset="-128"/>
              </a:rPr>
              <a:t> case in which MPI was used: a 59-year-old man with renal insufficiency</a:t>
            </a:r>
            <a:endParaRPr lang="en-US" b="0"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7945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5</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731840" y="4560890"/>
            <a:ext cx="5851525" cy="4900612"/>
          </a:xfrm>
          <a:noFill/>
          <a:ln/>
        </p:spPr>
        <p:txBody>
          <a:bodyPr/>
          <a:lstStyle/>
          <a:p>
            <a:pPr marL="233248" indent="-233248"/>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12577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83ED9990-E1C6-4445-B886-04F982DB9D27}" type="slidenum">
              <a:rPr lang="en-US">
                <a:solidFill>
                  <a:srgbClr val="000000"/>
                </a:solidFill>
              </a:rPr>
              <a:pPr/>
              <a:t>50</a:t>
            </a:fld>
            <a:endParaRPr lang="en-US" dirty="0">
              <a:solidFill>
                <a:srgbClr val="000000"/>
              </a:solidFill>
            </a:endParaRPr>
          </a:p>
        </p:txBody>
      </p:sp>
      <p:sp>
        <p:nvSpPr>
          <p:cNvPr id="559107" name="Rectangle 2"/>
          <p:cNvSpPr>
            <a:spLocks noGrp="1" noRot="1" noChangeAspect="1" noChangeArrowheads="1" noTextEdit="1"/>
          </p:cNvSpPr>
          <p:nvPr>
            <p:ph type="sldImg"/>
          </p:nvPr>
        </p:nvSpPr>
        <p:spPr>
          <a:xfrm>
            <a:off x="457200" y="719138"/>
            <a:ext cx="6400800" cy="3600450"/>
          </a:xfrm>
          <a:ln/>
        </p:spPr>
      </p:sp>
      <p:sp>
        <p:nvSpPr>
          <p:cNvPr id="559108" name="Rectangle 3"/>
          <p:cNvSpPr>
            <a:spLocks noGrp="1" noChangeArrowheads="1"/>
          </p:cNvSpPr>
          <p:nvPr>
            <p:ph type="body" idx="1"/>
          </p:nvPr>
        </p:nvSpPr>
        <p:spPr>
          <a:xfrm>
            <a:off x="731840" y="4560890"/>
            <a:ext cx="5851525" cy="4900612"/>
          </a:xfrm>
          <a:noFill/>
          <a:ln/>
        </p:spPr>
        <p:txBody>
          <a:bodyPr/>
          <a:lstStyle/>
          <a:p>
            <a:pPr>
              <a:spcBef>
                <a:spcPts val="608"/>
              </a:spcBef>
            </a:pPr>
            <a:r>
              <a:rPr lang="en-US" b="1" dirty="0" smtClean="0">
                <a:ea typeface="ヒラギノ角ゴ Pro W3" charset="-128"/>
              </a:rPr>
              <a:t>MPI Case Study 2: Patient History</a:t>
            </a:r>
            <a:endParaRPr lang="en-US" b="1" dirty="0">
              <a:ea typeface="ヒラギノ角ゴ Pro W3" charset="-128"/>
            </a:endParaRPr>
          </a:p>
          <a:p>
            <a:pPr marL="237663" indent="-237663">
              <a:spcBef>
                <a:spcPts val="608"/>
              </a:spcBef>
              <a:buFontTx/>
              <a:buChar char="•"/>
            </a:pPr>
            <a:r>
              <a:rPr lang="en-US" dirty="0">
                <a:ea typeface="ヒラギノ角ゴ Pro W3" charset="-128"/>
              </a:rPr>
              <a:t>59-year-old man hospitalized after experiencing 3 days of </a:t>
            </a:r>
            <a:r>
              <a:rPr lang="en-US" dirty="0" smtClean="0">
                <a:ea typeface="ヒラギノ角ゴ Pro W3" charset="-128"/>
              </a:rPr>
              <a:t>intermittent chest </a:t>
            </a:r>
            <a:r>
              <a:rPr lang="en-US" dirty="0">
                <a:ea typeface="ヒラギノ角ゴ Pro W3" charset="-128"/>
              </a:rPr>
              <a:t>pain and shortness of breath </a:t>
            </a:r>
          </a:p>
          <a:p>
            <a:pPr marL="237663" indent="-237663">
              <a:spcBef>
                <a:spcPts val="608"/>
              </a:spcBef>
              <a:buFontTx/>
              <a:buChar char="•"/>
            </a:pPr>
            <a:r>
              <a:rPr lang="en-US" dirty="0">
                <a:ea typeface="ヒラギノ角ゴ Pro W3" charset="-128"/>
              </a:rPr>
              <a:t>Cardiac risk factors</a:t>
            </a:r>
          </a:p>
          <a:p>
            <a:pPr marL="643169" lvl="1" indent="-178248">
              <a:spcBef>
                <a:spcPts val="608"/>
              </a:spcBef>
              <a:buFont typeface="Century Gothic" panose="020B0502020202020204" pitchFamily="34" charset="0"/>
              <a:buChar char="–"/>
            </a:pPr>
            <a:r>
              <a:rPr lang="en-US" dirty="0" smtClean="0">
                <a:ea typeface="ヒラギノ角ゴ Pro W3" charset="-128"/>
              </a:rPr>
              <a:t>Hypertension </a:t>
            </a:r>
            <a:r>
              <a:rPr lang="en-US" dirty="0">
                <a:ea typeface="ヒラギノ角ゴ Pro W3" charset="-128"/>
              </a:rPr>
              <a:t>(on </a:t>
            </a:r>
            <a:r>
              <a:rPr lang="en-US" dirty="0" smtClean="0">
                <a:ea typeface="ヒラギノ角ゴ Pro W3" charset="-128"/>
              </a:rPr>
              <a:t>beta-blocker</a:t>
            </a:r>
            <a:r>
              <a:rPr lang="en-US" dirty="0">
                <a:ea typeface="ヒラギノ角ゴ Pro W3" charset="-128"/>
              </a:rPr>
              <a:t>)</a:t>
            </a:r>
          </a:p>
          <a:p>
            <a:pPr marL="643169" lvl="1" indent="-178248">
              <a:spcBef>
                <a:spcPts val="608"/>
              </a:spcBef>
              <a:buFont typeface="Century Gothic" panose="020B0502020202020204" pitchFamily="34" charset="0"/>
              <a:buChar char="–"/>
            </a:pPr>
            <a:r>
              <a:rPr lang="en-US" dirty="0" smtClean="0">
                <a:ea typeface="ヒラギノ角ゴ Pro W3" charset="-128"/>
              </a:rPr>
              <a:t>Hyperlipidemia</a:t>
            </a:r>
            <a:endParaRPr lang="en-US" dirty="0">
              <a:ea typeface="ヒラギノ角ゴ Pro W3" charset="-128"/>
            </a:endParaRPr>
          </a:p>
          <a:p>
            <a:pPr marL="643169" lvl="1" indent="-178248">
              <a:spcBef>
                <a:spcPts val="608"/>
              </a:spcBef>
              <a:buFont typeface="Century Gothic" panose="020B0502020202020204" pitchFamily="34" charset="0"/>
              <a:buChar char="–"/>
            </a:pPr>
            <a:r>
              <a:rPr lang="en-US" dirty="0" smtClean="0">
                <a:ea typeface="ヒラギノ角ゴ Pro W3" charset="-128"/>
              </a:rPr>
              <a:t>Diabetes mellitus</a:t>
            </a:r>
          </a:p>
          <a:p>
            <a:pPr marL="643169" lvl="1" indent="-178248">
              <a:spcBef>
                <a:spcPts val="608"/>
              </a:spcBef>
              <a:buFont typeface="Century Gothic" panose="020B0502020202020204" pitchFamily="34" charset="0"/>
              <a:buChar char="–"/>
            </a:pPr>
            <a:r>
              <a:rPr lang="en-US" dirty="0" smtClean="0">
                <a:ea typeface="ヒラギノ角ゴ Pro W3" charset="-128"/>
              </a:rPr>
              <a:t>Takes</a:t>
            </a:r>
            <a:r>
              <a:rPr lang="en-US" baseline="0" dirty="0" smtClean="0">
                <a:ea typeface="ヒラギノ角ゴ Pro W3" charset="-128"/>
              </a:rPr>
              <a:t> ASA daily</a:t>
            </a:r>
          </a:p>
          <a:p>
            <a:pPr marL="643169" lvl="1" indent="-178248">
              <a:spcBef>
                <a:spcPts val="608"/>
              </a:spcBef>
              <a:buFont typeface="Century Gothic" panose="020B0502020202020204" pitchFamily="34" charset="0"/>
              <a:buChar char="–"/>
            </a:pPr>
            <a:r>
              <a:rPr lang="en-US" baseline="0" dirty="0" smtClean="0">
                <a:ea typeface="ヒラギノ角ゴ Pro W3" charset="-128"/>
              </a:rPr>
              <a:t>Diabetes mellitus</a:t>
            </a:r>
          </a:p>
          <a:p>
            <a:pPr marL="643169" lvl="1" indent="-178248">
              <a:spcBef>
                <a:spcPts val="608"/>
              </a:spcBef>
              <a:buFont typeface="Century Gothic" panose="020B0502020202020204" pitchFamily="34" charset="0"/>
              <a:buChar char="–"/>
            </a:pPr>
            <a:r>
              <a:rPr lang="en-US" baseline="0" dirty="0" smtClean="0">
                <a:ea typeface="ヒラギノ角ゴ Pro W3" charset="-128"/>
              </a:rPr>
              <a:t>Has prior AMI</a:t>
            </a:r>
            <a:endParaRPr lang="en-US" dirty="0" smtClean="0">
              <a:ea typeface="ヒラギノ角ゴ Pro W3" charset="-128"/>
            </a:endParaRPr>
          </a:p>
          <a:p>
            <a:pPr marL="237663" indent="-237663">
              <a:spcBef>
                <a:spcPts val="608"/>
              </a:spcBef>
              <a:buFontTx/>
              <a:buChar char="•"/>
            </a:pPr>
            <a:r>
              <a:rPr lang="en-US" dirty="0" smtClean="0">
                <a:ea typeface="ヒラギノ角ゴ Pro W3" charset="-128"/>
              </a:rPr>
              <a:t>Stage </a:t>
            </a:r>
            <a:r>
              <a:rPr lang="en-US" dirty="0">
                <a:ea typeface="ヒラギノ角ゴ Pro W3" charset="-128"/>
              </a:rPr>
              <a:t>3 chronic kidney disease (CKD)</a:t>
            </a:r>
          </a:p>
          <a:p>
            <a:pPr marL="643169" lvl="1" indent="-178248">
              <a:spcBef>
                <a:spcPts val="608"/>
              </a:spcBef>
              <a:buFont typeface="Century Gothic" panose="020B0502020202020204" pitchFamily="34" charset="0"/>
              <a:buChar char="–"/>
            </a:pPr>
            <a:r>
              <a:rPr lang="en-US" dirty="0" smtClean="0">
                <a:ea typeface="ヒラギノ角ゴ Pro W3" charset="-128"/>
              </a:rPr>
              <a:t>Creatinine: </a:t>
            </a:r>
            <a:r>
              <a:rPr lang="en-US" dirty="0">
                <a:ea typeface="ヒラギノ角ゴ Pro W3" charset="-128"/>
              </a:rPr>
              <a:t>2.7 mg/dL</a:t>
            </a:r>
          </a:p>
          <a:p>
            <a:pPr marL="643169" lvl="1" indent="-178248">
              <a:spcBef>
                <a:spcPts val="608"/>
              </a:spcBef>
              <a:buFont typeface="Century Gothic" panose="020B0502020202020204" pitchFamily="34" charset="0"/>
              <a:buChar char="–"/>
            </a:pPr>
            <a:r>
              <a:rPr lang="en-US" dirty="0" smtClean="0"/>
              <a:t>Glomerular filtration rate: </a:t>
            </a:r>
            <a:r>
              <a:rPr lang="en-US" dirty="0" smtClean="0">
                <a:ea typeface="ヒラギノ角ゴ Pro W3" charset="-128"/>
              </a:rPr>
              <a:t>31 </a:t>
            </a:r>
            <a:r>
              <a:rPr lang="en-US" dirty="0">
                <a:ea typeface="ヒラギノ角ゴ Pro W3" charset="-128"/>
              </a:rPr>
              <a:t>mL/min/1.73 </a:t>
            </a:r>
            <a:r>
              <a:rPr lang="en-US" dirty="0" smtClean="0">
                <a:ea typeface="ヒラギノ角ゴ Pro W3" charset="-128"/>
              </a:rPr>
              <a:t>m</a:t>
            </a:r>
            <a:r>
              <a:rPr lang="en-US" baseline="30000" dirty="0" smtClean="0">
                <a:ea typeface="ヒラギノ角ゴ Pro W3" charset="-128"/>
              </a:rPr>
              <a:t>2</a:t>
            </a:r>
          </a:p>
          <a:p>
            <a:pPr>
              <a:spcBef>
                <a:spcPts val="608"/>
              </a:spcBef>
            </a:pPr>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826788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51</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731840" y="4560890"/>
            <a:ext cx="5851525" cy="4900612"/>
          </a:xfrm>
          <a:noFill/>
          <a:ln/>
        </p:spPr>
        <p:txBody>
          <a:bodyPr/>
          <a:lstStyle/>
          <a:p>
            <a:pPr marL="233248" indent="-233248"/>
            <a:r>
              <a:rPr lang="en-US" b="1" dirty="0" smtClean="0">
                <a:ea typeface="ヒラギノ角ゴ Pro W3" charset="-128"/>
              </a:rPr>
              <a:t>MPI Case Study</a:t>
            </a:r>
            <a:r>
              <a:rPr lang="en-US" b="1" baseline="0" dirty="0" smtClean="0">
                <a:ea typeface="ヒラギノ角ゴ Pro W3" charset="-128"/>
              </a:rPr>
              <a:t> 2: </a:t>
            </a:r>
            <a:r>
              <a:rPr lang="en-US" b="1" dirty="0" smtClean="0">
                <a:ea typeface="ヒラギノ角ゴ Pro W3" charset="-128"/>
              </a:rPr>
              <a:t>Workup</a:t>
            </a:r>
          </a:p>
          <a:p>
            <a:pPr marL="178248" indent="-178248" defTabSz="950653">
              <a:spcBef>
                <a:spcPts val="0"/>
              </a:spcBef>
              <a:spcAft>
                <a:spcPts val="0"/>
              </a:spcAft>
              <a:buFont typeface="Arial" panose="020B0604020202020204" pitchFamily="34" charset="0"/>
              <a:buChar char="•"/>
              <a:defRPr/>
            </a:pPr>
            <a:r>
              <a:rPr lang="en-US" dirty="0" smtClean="0"/>
              <a:t>Initial troponin I: 0.02 ng/mL</a:t>
            </a:r>
          </a:p>
          <a:p>
            <a:pPr marL="178248" indent="-178248">
              <a:spcBef>
                <a:spcPts val="0"/>
              </a:spcBef>
              <a:spcAft>
                <a:spcPts val="0"/>
              </a:spcAft>
              <a:buFont typeface="Arial" panose="020B0604020202020204" pitchFamily="34" charset="0"/>
              <a:buChar char="•"/>
            </a:pPr>
            <a:r>
              <a:rPr lang="en-US" dirty="0" smtClean="0"/>
              <a:t>Physical exam</a:t>
            </a:r>
          </a:p>
          <a:p>
            <a:pPr marL="594159" lvl="1" indent="-178248">
              <a:spcBef>
                <a:spcPts val="0"/>
              </a:spcBef>
              <a:spcAft>
                <a:spcPts val="0"/>
              </a:spcAft>
              <a:buFont typeface="Century Gothic" panose="020B0502020202020204" pitchFamily="34" charset="0"/>
              <a:buChar char="–"/>
            </a:pPr>
            <a:r>
              <a:rPr lang="en-US" dirty="0" smtClean="0"/>
              <a:t>BP 182/84 mm Hg</a:t>
            </a:r>
          </a:p>
          <a:p>
            <a:pPr marL="594159" lvl="1" indent="-178248">
              <a:spcBef>
                <a:spcPts val="0"/>
              </a:spcBef>
              <a:spcAft>
                <a:spcPts val="0"/>
              </a:spcAft>
              <a:buFont typeface="Century Gothic" panose="020B0502020202020204" pitchFamily="34" charset="0"/>
              <a:buChar char="–"/>
            </a:pPr>
            <a:r>
              <a:rPr lang="en-US" dirty="0" smtClean="0"/>
              <a:t>HR 108 bpm</a:t>
            </a:r>
            <a:endParaRPr lang="en-US" b="1" dirty="0">
              <a:ea typeface="ヒラギノ角ゴ Pro W3" charset="-128"/>
            </a:endParaRPr>
          </a:p>
          <a:p>
            <a:pPr marL="178248" indent="-178248">
              <a:spcBef>
                <a:spcPts val="0"/>
              </a:spcBef>
              <a:spcAft>
                <a:spcPts val="0"/>
              </a:spcAft>
              <a:buFont typeface="Arial" panose="020B0604020202020204" pitchFamily="34" charset="0"/>
              <a:buChar char="•"/>
            </a:pPr>
            <a:r>
              <a:rPr lang="en-US" dirty="0" smtClean="0">
                <a:ea typeface="ヒラギノ角ゴ Pro W3" charset="-128"/>
              </a:rPr>
              <a:t>Baseline ECG showed T-wave inversions in leads I and aVL </a:t>
            </a:r>
          </a:p>
          <a:p>
            <a:pPr marL="178248" indent="-178248">
              <a:spcBef>
                <a:spcPts val="0"/>
              </a:spcBef>
              <a:spcAft>
                <a:spcPts val="0"/>
              </a:spcAft>
              <a:buFont typeface="Arial" panose="020B0604020202020204" pitchFamily="34" charset="0"/>
              <a:buChar char="•"/>
            </a:pPr>
            <a:r>
              <a:rPr lang="en-US" dirty="0" smtClean="0">
                <a:ea typeface="ヒラギノ角ゴ Pro W3" charset="-128"/>
              </a:rPr>
              <a:t>Cardiac enzymes were negative for AMI</a:t>
            </a:r>
          </a:p>
          <a:p>
            <a:pPr marL="178248" indent="-178248">
              <a:spcBef>
                <a:spcPts val="0"/>
              </a:spcBef>
              <a:spcAft>
                <a:spcPts val="0"/>
              </a:spcAft>
              <a:buFont typeface="Arial" panose="020B0604020202020204" pitchFamily="34" charset="0"/>
              <a:buChar char="•"/>
            </a:pPr>
            <a:r>
              <a:rPr lang="en-US" dirty="0" smtClean="0">
                <a:ea typeface="ヒラギノ角ゴ Pro W3" charset="-128"/>
              </a:rPr>
              <a:t>The patient was referred for stress single-photon emission computed tomography myocardial perfusion imaging (SPECT MPI)</a:t>
            </a:r>
          </a:p>
          <a:p>
            <a:pPr marL="178248" indent="-178248">
              <a:spcBef>
                <a:spcPts val="0"/>
              </a:spcBef>
              <a:spcAft>
                <a:spcPts val="0"/>
              </a:spcAft>
              <a:buFont typeface="Arial" panose="020B0604020202020204" pitchFamily="34" charset="0"/>
              <a:buChar char="•"/>
            </a:pPr>
            <a:r>
              <a:rPr lang="en-US" dirty="0" smtClean="0">
                <a:ea typeface="ヒラギノ角ゴ Pro W3" charset="-128"/>
              </a:rPr>
              <a:t>Because the patient had limited exercise tolerance, pharmacologic stress SPECT MPI was chosen</a:t>
            </a:r>
          </a:p>
          <a:p>
            <a:pPr marL="233248" indent="-233248">
              <a:buFont typeface="Arial" panose="020B0604020202020204" pitchFamily="34" charset="0"/>
              <a:buChar char="•"/>
            </a:pPr>
            <a:endParaRPr lang="en-US" dirty="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153563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85228" indent="-302011">
              <a:defRPr>
                <a:solidFill>
                  <a:schemeClr val="tx1"/>
                </a:solidFill>
                <a:latin typeface="Arial" charset="0"/>
                <a:ea typeface="ＭＳ Ｐゴシック" charset="0"/>
              </a:defRPr>
            </a:lvl2pPr>
            <a:lvl3pPr marL="1208044" indent="-241609">
              <a:defRPr>
                <a:solidFill>
                  <a:schemeClr val="tx1"/>
                </a:solidFill>
                <a:latin typeface="Arial" charset="0"/>
                <a:ea typeface="ＭＳ Ｐゴシック" charset="0"/>
              </a:defRPr>
            </a:lvl3pPr>
            <a:lvl4pPr marL="1691261" indent="-241609">
              <a:defRPr>
                <a:solidFill>
                  <a:schemeClr val="tx1"/>
                </a:solidFill>
                <a:latin typeface="Arial" charset="0"/>
                <a:ea typeface="ＭＳ Ｐゴシック" charset="0"/>
              </a:defRPr>
            </a:lvl4pPr>
            <a:lvl5pPr marL="2174479" indent="-241609">
              <a:defRPr>
                <a:solidFill>
                  <a:schemeClr val="tx1"/>
                </a:solidFill>
                <a:latin typeface="Arial" charset="0"/>
                <a:ea typeface="ＭＳ Ｐゴシック" charset="0"/>
              </a:defRPr>
            </a:lvl5pPr>
            <a:lvl6pPr marL="2657694" indent="-241609" eaLnBrk="0" fontAlgn="base" hangingPunct="0">
              <a:spcBef>
                <a:spcPct val="0"/>
              </a:spcBef>
              <a:spcAft>
                <a:spcPct val="0"/>
              </a:spcAft>
              <a:defRPr>
                <a:solidFill>
                  <a:schemeClr val="tx1"/>
                </a:solidFill>
                <a:latin typeface="Arial" charset="0"/>
                <a:ea typeface="ＭＳ Ｐゴシック" charset="0"/>
              </a:defRPr>
            </a:lvl6pPr>
            <a:lvl7pPr marL="3140912" indent="-241609" eaLnBrk="0" fontAlgn="base" hangingPunct="0">
              <a:spcBef>
                <a:spcPct val="0"/>
              </a:spcBef>
              <a:spcAft>
                <a:spcPct val="0"/>
              </a:spcAft>
              <a:defRPr>
                <a:solidFill>
                  <a:schemeClr val="tx1"/>
                </a:solidFill>
                <a:latin typeface="Arial" charset="0"/>
                <a:ea typeface="ＭＳ Ｐゴシック" charset="0"/>
              </a:defRPr>
            </a:lvl7pPr>
            <a:lvl8pPr marL="3624130" indent="-241609" eaLnBrk="0" fontAlgn="base" hangingPunct="0">
              <a:spcBef>
                <a:spcPct val="0"/>
              </a:spcBef>
              <a:spcAft>
                <a:spcPct val="0"/>
              </a:spcAft>
              <a:defRPr>
                <a:solidFill>
                  <a:schemeClr val="tx1"/>
                </a:solidFill>
                <a:latin typeface="Arial" charset="0"/>
                <a:ea typeface="ＭＳ Ｐゴシック" charset="0"/>
              </a:defRPr>
            </a:lvl8pPr>
            <a:lvl9pPr marL="4107347" indent="-241609" eaLnBrk="0" fontAlgn="base" hangingPunct="0">
              <a:spcBef>
                <a:spcPct val="0"/>
              </a:spcBef>
              <a:spcAft>
                <a:spcPct val="0"/>
              </a:spcAft>
              <a:defRPr>
                <a:solidFill>
                  <a:schemeClr val="tx1"/>
                </a:solidFill>
                <a:latin typeface="Arial" charset="0"/>
                <a:ea typeface="ＭＳ Ｐゴシック" charset="0"/>
              </a:defRPr>
            </a:lvl9pPr>
          </a:lstStyle>
          <a:p>
            <a:fld id="{24041A11-3578-804C-BCA4-074E58F77CF1}" type="slidenum">
              <a:rPr lang="en-US">
                <a:solidFill>
                  <a:prstClr val="black"/>
                </a:solidFill>
                <a:latin typeface="Century Gothic"/>
              </a:rPr>
              <a:pPr/>
              <a:t>52</a:t>
            </a:fld>
            <a:endParaRPr lang="en-US" dirty="0">
              <a:solidFill>
                <a:prstClr val="black"/>
              </a:solidFill>
              <a:latin typeface="Century Gothic"/>
            </a:endParaRPr>
          </a:p>
        </p:txBody>
      </p:sp>
      <p:sp>
        <p:nvSpPr>
          <p:cNvPr id="129027" name="Rectangle 2"/>
          <p:cNvSpPr>
            <a:spLocks noGrp="1" noRot="1" noChangeAspect="1" noChangeArrowheads="1" noTextEdit="1"/>
          </p:cNvSpPr>
          <p:nvPr>
            <p:ph type="sldImg"/>
          </p:nvPr>
        </p:nvSpPr>
        <p:spPr bwMode="auto">
          <a:xfrm>
            <a:off x="36513" y="508000"/>
            <a:ext cx="7205662" cy="40544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9028" name="Rectangle 3"/>
          <p:cNvSpPr>
            <a:spLocks noGrp="1" noChangeArrowheads="1"/>
          </p:cNvSpPr>
          <p:nvPr>
            <p:ph type="body" idx="1"/>
          </p:nvPr>
        </p:nvSpPr>
        <p:spPr bwMode="auto">
          <a:xfrm>
            <a:off x="711200" y="4800601"/>
            <a:ext cx="5718388" cy="4603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900" b="1" dirty="0"/>
              <a:t>TIMI Risk Score: 2-Week MACE</a:t>
            </a:r>
          </a:p>
          <a:p>
            <a:pPr marL="178248" indent="-178248">
              <a:lnSpc>
                <a:spcPct val="90000"/>
              </a:lnSpc>
              <a:spcBef>
                <a:spcPct val="0"/>
              </a:spcBef>
              <a:buFont typeface="Arial"/>
              <a:buChar char="•"/>
            </a:pPr>
            <a:r>
              <a:rPr lang="en-US" sz="900" dirty="0"/>
              <a:t>The TIMI Risk Score is a comprehensive risk-stratification tool for evaluating patients with UA/NSTEMI</a:t>
            </a:r>
            <a:r>
              <a:rPr lang="en-US" sz="900" baseline="30000" dirty="0"/>
              <a:t>1</a:t>
            </a:r>
          </a:p>
          <a:p>
            <a:pPr marL="178248" indent="-178248">
              <a:lnSpc>
                <a:spcPct val="90000"/>
              </a:lnSpc>
              <a:spcBef>
                <a:spcPct val="0"/>
              </a:spcBef>
              <a:buFont typeface="Arial"/>
              <a:buChar char="•"/>
            </a:pPr>
            <a:r>
              <a:rPr lang="en-US" sz="900" dirty="0"/>
              <a:t>The TIMI Risk Score was developed using the combined patient databases of the Thrombolysis in Myocardial Infarction (TIMI) IIB Trial and the Efficacy and Safety of Subcutaneous Enoxaparin in Unstable Angina and Non-Q-Wave MI (ESSENCE) trials (N=7081), both of which compared enoxaparin and UFH</a:t>
            </a:r>
            <a:r>
              <a:rPr lang="en-US" sz="900" baseline="30000" dirty="0"/>
              <a:t>1</a:t>
            </a:r>
          </a:p>
          <a:p>
            <a:pPr marL="178248" indent="-178248">
              <a:lnSpc>
                <a:spcPct val="90000"/>
              </a:lnSpc>
              <a:spcBef>
                <a:spcPct val="0"/>
              </a:spcBef>
              <a:buFont typeface="Arial"/>
              <a:buChar char="•"/>
            </a:pPr>
            <a:r>
              <a:rPr lang="en-US" sz="900" dirty="0"/>
              <a:t>Antman and colleagues used a multivariate analysis of the patient databases to identify baseline characteristics that are predictive of all-cause mortality, MI, or urgent revascularization</a:t>
            </a:r>
            <a:r>
              <a:rPr lang="en-US" sz="900" baseline="30000" dirty="0"/>
              <a:t>1</a:t>
            </a:r>
          </a:p>
          <a:p>
            <a:pPr marL="178248" indent="-178248">
              <a:lnSpc>
                <a:spcPct val="90000"/>
              </a:lnSpc>
              <a:spcBef>
                <a:spcPct val="0"/>
              </a:spcBef>
              <a:buFont typeface="Arial"/>
              <a:buChar char="•"/>
            </a:pPr>
            <a:r>
              <a:rPr lang="en-US" sz="900" dirty="0"/>
              <a:t>Primary endpoint: all-cause mortality, MI, or urgent revascularization occurred by 14 days in 16.7% of patients in the test cohort</a:t>
            </a:r>
            <a:r>
              <a:rPr lang="en-US" sz="900" baseline="30000" dirty="0"/>
              <a:t>1</a:t>
            </a:r>
          </a:p>
          <a:p>
            <a:pPr marL="178248" indent="-178248">
              <a:lnSpc>
                <a:spcPct val="90000"/>
              </a:lnSpc>
              <a:spcBef>
                <a:spcPct val="0"/>
              </a:spcBef>
              <a:buFont typeface="Arial"/>
              <a:buChar char="•"/>
            </a:pPr>
            <a:r>
              <a:rPr lang="en-US" sz="900" dirty="0"/>
              <a:t>They identified 7 predictive characteristics that had statistical significance</a:t>
            </a:r>
            <a:r>
              <a:rPr lang="en-US" sz="900" baseline="30000" dirty="0"/>
              <a:t>1</a:t>
            </a:r>
            <a:r>
              <a:rPr lang="en-US" sz="900" dirty="0"/>
              <a:t>:</a:t>
            </a:r>
          </a:p>
          <a:p>
            <a:pPr marL="653575" lvl="1" indent="-178248">
              <a:lnSpc>
                <a:spcPct val="90000"/>
              </a:lnSpc>
              <a:spcBef>
                <a:spcPct val="0"/>
              </a:spcBef>
              <a:buFont typeface="Century Gothic" panose="020B0502020202020204" pitchFamily="34" charset="0"/>
              <a:buChar char="–"/>
            </a:pPr>
            <a:r>
              <a:rPr lang="en-US" sz="900" dirty="0"/>
              <a:t>Age </a:t>
            </a:r>
            <a:r>
              <a:rPr lang="en-US" sz="900" dirty="0">
                <a:sym typeface="Symbol" charset="0"/>
              </a:rPr>
              <a:t></a:t>
            </a:r>
            <a:r>
              <a:rPr lang="en-US" sz="900" dirty="0"/>
              <a:t>65 years</a:t>
            </a:r>
          </a:p>
          <a:p>
            <a:pPr marL="653575" lvl="1" indent="-178248">
              <a:lnSpc>
                <a:spcPct val="90000"/>
              </a:lnSpc>
              <a:spcBef>
                <a:spcPct val="0"/>
              </a:spcBef>
              <a:buFont typeface="Century Gothic" panose="020B0502020202020204" pitchFamily="34" charset="0"/>
              <a:buChar char="–"/>
            </a:pPr>
            <a:r>
              <a:rPr lang="en-US" sz="900" dirty="0">
                <a:sym typeface="Symbol" charset="0"/>
              </a:rPr>
              <a:t>3 risk factors (family history of </a:t>
            </a:r>
            <a:r>
              <a:rPr lang="en-US" sz="900" dirty="0" smtClean="0">
                <a:sym typeface="Symbol" charset="0"/>
              </a:rPr>
              <a:t>CAD</a:t>
            </a:r>
            <a:r>
              <a:rPr lang="en-US" sz="900" dirty="0">
                <a:sym typeface="Symbol" charset="0"/>
              </a:rPr>
              <a:t>, hypertension, hypercholesterolemia, diabetes, or being a current smoker) for </a:t>
            </a:r>
            <a:r>
              <a:rPr lang="en-US" sz="900" dirty="0" smtClean="0">
                <a:sym typeface="Symbol" charset="0"/>
              </a:rPr>
              <a:t>CAD</a:t>
            </a:r>
            <a:endParaRPr lang="en-US" sz="900" dirty="0">
              <a:sym typeface="Symbol" charset="0"/>
            </a:endParaRPr>
          </a:p>
          <a:p>
            <a:pPr marL="653575" lvl="1" indent="-178248">
              <a:lnSpc>
                <a:spcPct val="90000"/>
              </a:lnSpc>
              <a:spcBef>
                <a:spcPct val="0"/>
              </a:spcBef>
              <a:buFont typeface="Century Gothic" panose="020B0502020202020204" pitchFamily="34" charset="0"/>
              <a:buChar char="–"/>
            </a:pPr>
            <a:r>
              <a:rPr lang="en-US" sz="900" dirty="0">
                <a:sym typeface="Symbol" charset="0"/>
              </a:rPr>
              <a:t>Significant coronary stenosis (eg, prior coronary stenosis ≥50%)</a:t>
            </a:r>
          </a:p>
          <a:p>
            <a:pPr marL="653575" lvl="1" indent="-178248">
              <a:lnSpc>
                <a:spcPct val="90000"/>
              </a:lnSpc>
              <a:spcBef>
                <a:spcPct val="0"/>
              </a:spcBef>
              <a:buFont typeface="Century Gothic" panose="020B0502020202020204" pitchFamily="34" charset="0"/>
              <a:buChar char="–"/>
            </a:pPr>
            <a:r>
              <a:rPr lang="en-US" sz="900" dirty="0">
                <a:sym typeface="Symbol" charset="0"/>
              </a:rPr>
              <a:t>ST-segment deviation on ECG</a:t>
            </a:r>
          </a:p>
          <a:p>
            <a:pPr marL="653575" lvl="1" indent="-178248">
              <a:lnSpc>
                <a:spcPct val="90000"/>
              </a:lnSpc>
              <a:spcBef>
                <a:spcPct val="0"/>
              </a:spcBef>
              <a:buFont typeface="Century Gothic" panose="020B0502020202020204" pitchFamily="34" charset="0"/>
              <a:buChar char="–"/>
            </a:pPr>
            <a:r>
              <a:rPr lang="en-US" sz="900" dirty="0">
                <a:sym typeface="Symbol" charset="0"/>
              </a:rPr>
              <a:t>Severe </a:t>
            </a:r>
            <a:r>
              <a:rPr lang="en-US" sz="900" dirty="0" smtClean="0">
                <a:sym typeface="Symbol" charset="0"/>
              </a:rPr>
              <a:t>angina </a:t>
            </a:r>
            <a:r>
              <a:rPr lang="en-US" sz="900" dirty="0">
                <a:sym typeface="Symbol" charset="0"/>
              </a:rPr>
              <a:t>symptoms (eg, 2 </a:t>
            </a:r>
            <a:r>
              <a:rPr lang="en-US" sz="900" dirty="0" smtClean="0">
                <a:sym typeface="Symbol" charset="0"/>
              </a:rPr>
              <a:t>angina </a:t>
            </a:r>
            <a:r>
              <a:rPr lang="en-US" sz="900" dirty="0">
                <a:sym typeface="Symbol" charset="0"/>
              </a:rPr>
              <a:t>events within the previous 24 hours)</a:t>
            </a:r>
          </a:p>
          <a:p>
            <a:pPr marL="653575" lvl="1" indent="-178248">
              <a:lnSpc>
                <a:spcPct val="90000"/>
              </a:lnSpc>
              <a:spcBef>
                <a:spcPct val="0"/>
              </a:spcBef>
              <a:buFont typeface="Century Gothic" panose="020B0502020202020204" pitchFamily="34" charset="0"/>
              <a:buChar char="–"/>
            </a:pPr>
            <a:r>
              <a:rPr lang="en-US" sz="900" dirty="0">
                <a:sym typeface="Symbol" charset="0"/>
              </a:rPr>
              <a:t>Use of aspirin (ASA) within the past 7 days</a:t>
            </a:r>
          </a:p>
          <a:p>
            <a:pPr marL="653575" lvl="1" indent="-178248">
              <a:lnSpc>
                <a:spcPct val="90000"/>
              </a:lnSpc>
              <a:spcBef>
                <a:spcPct val="0"/>
              </a:spcBef>
              <a:buFont typeface="Century Gothic" panose="020B0502020202020204" pitchFamily="34" charset="0"/>
              <a:buChar char="–"/>
            </a:pPr>
            <a:r>
              <a:rPr lang="en-US" sz="900" dirty="0">
                <a:sym typeface="Symbol" charset="0"/>
              </a:rPr>
              <a:t>Elevated serum cardiac markers CK-MB or troponin</a:t>
            </a:r>
            <a:endParaRPr lang="en-US" sz="900" dirty="0"/>
          </a:p>
          <a:p>
            <a:pPr marL="178248" indent="-178248">
              <a:lnSpc>
                <a:spcPct val="90000"/>
              </a:lnSpc>
              <a:spcBef>
                <a:spcPct val="0"/>
              </a:spcBef>
              <a:buFont typeface="Arial"/>
              <a:buChar char="•"/>
            </a:pPr>
            <a:r>
              <a:rPr lang="en-US" sz="900" dirty="0"/>
              <a:t>Each predictive characteristic is assigned 1 point, and the total represents a given patient’s TIMI Risk Score</a:t>
            </a:r>
            <a:r>
              <a:rPr lang="en-US" sz="900" baseline="30000" dirty="0"/>
              <a:t>1</a:t>
            </a:r>
          </a:p>
          <a:p>
            <a:pPr marL="178248" indent="-178248">
              <a:lnSpc>
                <a:spcPct val="90000"/>
              </a:lnSpc>
              <a:spcBef>
                <a:spcPct val="0"/>
              </a:spcBef>
              <a:buFont typeface="Arial"/>
              <a:buChar char="•"/>
            </a:pPr>
            <a:r>
              <a:rPr lang="en-US" sz="900" dirty="0"/>
              <a:t>Event rates increase with each 1-point increase in score </a:t>
            </a:r>
            <a:r>
              <a:rPr lang="en-US" sz="900" dirty="0" smtClean="0"/>
              <a:t>(</a:t>
            </a:r>
            <a:r>
              <a:rPr lang="en-US" sz="900" i="1" dirty="0" smtClean="0"/>
              <a:t>P</a:t>
            </a:r>
            <a:r>
              <a:rPr lang="en-US" sz="900" dirty="0" smtClean="0"/>
              <a:t>&lt;0.001 </a:t>
            </a:r>
            <a:r>
              <a:rPr lang="en-US" sz="900" dirty="0"/>
              <a:t>by </a:t>
            </a:r>
            <a:r>
              <a:rPr lang="en-US" sz="900" dirty="0" smtClean="0"/>
              <a:t>chi-square </a:t>
            </a:r>
            <a:r>
              <a:rPr lang="en-US" sz="900" dirty="0"/>
              <a:t>test for trend)</a:t>
            </a:r>
            <a:r>
              <a:rPr lang="en-US" sz="900" baseline="30000" dirty="0"/>
              <a:t>1</a:t>
            </a:r>
          </a:p>
          <a:p>
            <a:pPr marL="178248" indent="-178248">
              <a:lnSpc>
                <a:spcPct val="90000"/>
              </a:lnSpc>
              <a:spcBef>
                <a:spcPct val="0"/>
              </a:spcBef>
              <a:buFont typeface="Arial"/>
              <a:buChar char="•"/>
            </a:pPr>
            <a:r>
              <a:rPr lang="en-US" sz="900" dirty="0"/>
              <a:t>The TIMI risk score has been used frequently in patients already enrolled in ACS trials; it was also recently validated in an "all-comers" non-trial-based ED chest pain population (N=3929), </a:t>
            </a:r>
            <a:r>
              <a:rPr lang="en-US" sz="900" dirty="0" smtClean="0"/>
              <a:t>where </a:t>
            </a:r>
            <a:r>
              <a:rPr lang="en-US" sz="900" dirty="0"/>
              <a:t>it was found to have similar performance characteristics to that seen in clinical trials and registries</a:t>
            </a:r>
            <a:r>
              <a:rPr lang="en-US" sz="900" baseline="30000" dirty="0"/>
              <a:t>2</a:t>
            </a:r>
          </a:p>
          <a:p>
            <a:pPr marL="653575" lvl="1" indent="-178248">
              <a:lnSpc>
                <a:spcPct val="90000"/>
              </a:lnSpc>
              <a:spcBef>
                <a:spcPct val="0"/>
              </a:spcBef>
              <a:buFont typeface="Century Gothic" panose="020B0502020202020204" pitchFamily="34" charset="0"/>
              <a:buChar char="–"/>
            </a:pPr>
            <a:r>
              <a:rPr lang="en-US" sz="900" dirty="0"/>
              <a:t>The TIMI risk score successfully </a:t>
            </a:r>
            <a:r>
              <a:rPr lang="en-US" sz="900" dirty="0" smtClean="0"/>
              <a:t>risk</a:t>
            </a:r>
            <a:r>
              <a:rPr lang="en-US" sz="900" baseline="0" dirty="0" smtClean="0"/>
              <a:t> </a:t>
            </a:r>
            <a:r>
              <a:rPr lang="en-US" sz="900" dirty="0" smtClean="0"/>
              <a:t>stratified </a:t>
            </a:r>
            <a:r>
              <a:rPr lang="en-US" sz="900" dirty="0"/>
              <a:t>this unselected cohort of chest pain patients with respect to 30-day adverse outcome, with a range from 2.1% risk with a score of 0, to 100% risk with a score of </a:t>
            </a:r>
            <a:r>
              <a:rPr lang="en-US" sz="900" dirty="0" smtClean="0"/>
              <a:t>7</a:t>
            </a:r>
            <a:endParaRPr lang="en-US" sz="900" dirty="0"/>
          </a:p>
          <a:p>
            <a:pPr marL="653575" lvl="1" indent="-178248">
              <a:lnSpc>
                <a:spcPct val="90000"/>
              </a:lnSpc>
              <a:spcBef>
                <a:spcPct val="0"/>
              </a:spcBef>
              <a:buFont typeface="Century Gothic" panose="020B0502020202020204" pitchFamily="34" charset="0"/>
              <a:buChar char="–"/>
            </a:pPr>
            <a:r>
              <a:rPr lang="en-US" sz="900" dirty="0"/>
              <a:t>It is therefore potentially a useful tool for risk stratification of ED patients with ACS</a:t>
            </a:r>
          </a:p>
          <a:p>
            <a:pPr marL="0" lvl="1">
              <a:lnSpc>
                <a:spcPct val="90000"/>
              </a:lnSpc>
              <a:spcBef>
                <a:spcPct val="0"/>
              </a:spcBef>
            </a:pPr>
            <a:endParaRPr lang="en-US" sz="900" b="1" dirty="0"/>
          </a:p>
          <a:p>
            <a:pPr marL="0" lvl="1">
              <a:lnSpc>
                <a:spcPct val="90000"/>
              </a:lnSpc>
              <a:spcBef>
                <a:spcPct val="0"/>
              </a:spcBef>
            </a:pPr>
            <a:r>
              <a:rPr lang="en-US" sz="900" b="1" dirty="0" smtClean="0"/>
              <a:t>References</a:t>
            </a:r>
            <a:endParaRPr lang="en-US" sz="900" b="1" dirty="0"/>
          </a:p>
          <a:p>
            <a:pPr marL="237663" indent="-237663">
              <a:lnSpc>
                <a:spcPct val="90000"/>
              </a:lnSpc>
              <a:buFont typeface="+mj-lt"/>
              <a:buAutoNum type="arabicPeriod"/>
            </a:pPr>
            <a:r>
              <a:rPr lang="en-US" sz="900" dirty="0"/>
              <a:t>Antman EM, Cohen M, Bernink PJ, et al. JAMA 2000;284:835-842.</a:t>
            </a:r>
          </a:p>
          <a:p>
            <a:pPr marL="237663" indent="-237663">
              <a:lnSpc>
                <a:spcPct val="90000"/>
              </a:lnSpc>
              <a:buFont typeface="+mj-lt"/>
              <a:buAutoNum type="arabicPeriod"/>
            </a:pPr>
            <a:r>
              <a:rPr lang="en-US" sz="900" dirty="0"/>
              <a:t>Pollack CV Jr, Sites FD, Shofer FS, et al. Acad Emerg Med 2006;13:13-18.</a:t>
            </a:r>
          </a:p>
          <a:p>
            <a:pPr marL="475327" lvl="1">
              <a:spcBef>
                <a:spcPct val="0"/>
              </a:spcBef>
            </a:pPr>
            <a:endParaRPr lang="en-US" sz="900" dirty="0"/>
          </a:p>
        </p:txBody>
      </p:sp>
      <p:sp>
        <p:nvSpPr>
          <p:cNvPr id="3" name="Footer Placeholder 2"/>
          <p:cNvSpPr>
            <a:spLocks noGrp="1"/>
          </p:cNvSpPr>
          <p:nvPr>
            <p:ph type="ftr" sz="quarter" idx="10"/>
          </p:nvPr>
        </p:nvSpPr>
        <p:spPr/>
        <p:txBody>
          <a:bodyPr/>
          <a:lstStyle/>
          <a:p>
            <a:pPr>
              <a:defRPr/>
            </a:pPr>
            <a:r>
              <a:rPr lang="en-US" dirty="0" smtClean="0">
                <a:solidFill>
                  <a:prstClr val="black"/>
                </a:solidFill>
              </a:rPr>
              <a:t>012-0400-PM     5/15</a:t>
            </a:r>
            <a:endParaRPr lang="en-US" dirty="0">
              <a:solidFill>
                <a:prstClr val="black"/>
              </a:solidFill>
            </a:endParaRPr>
          </a:p>
        </p:txBody>
      </p:sp>
    </p:spTree>
    <p:extLst>
      <p:ext uri="{BB962C8B-B14F-4D97-AF65-F5344CB8AC3E}">
        <p14:creationId xmlns:p14="http://schemas.microsoft.com/office/powerpoint/2010/main" val="3803106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p:cNvSpPr>
            <a:spLocks noGrp="1" noRot="1" noChangeAspect="1" noTextEdit="1"/>
          </p:cNvSpPr>
          <p:nvPr>
            <p:ph type="sldImg"/>
          </p:nvPr>
        </p:nvSpPr>
        <p:spPr>
          <a:xfrm>
            <a:off x="457200" y="719138"/>
            <a:ext cx="6400800" cy="3600450"/>
          </a:xfrm>
          <a:ln/>
        </p:spPr>
      </p:sp>
      <p:sp>
        <p:nvSpPr>
          <p:cNvPr id="567299" name="Notes Placeholder 2"/>
          <p:cNvSpPr>
            <a:spLocks noGrp="1"/>
          </p:cNvSpPr>
          <p:nvPr>
            <p:ph type="body" idx="1"/>
          </p:nvPr>
        </p:nvSpPr>
        <p:spPr>
          <a:noFill/>
          <a:ln/>
        </p:spPr>
        <p:txBody>
          <a:bodyPr/>
          <a:lstStyle/>
          <a:p>
            <a:pPr>
              <a:spcBef>
                <a:spcPts val="1217"/>
              </a:spcBef>
            </a:pPr>
            <a:r>
              <a:rPr lang="en-US" b="1" dirty="0" smtClean="0">
                <a:ea typeface="ヒラギノ角ゴ Pro W3" charset="-128"/>
              </a:rPr>
              <a:t>MPI Case Study 2: Pharmacologic Stress SPECT</a:t>
            </a:r>
            <a:r>
              <a:rPr lang="en-US" b="1" baseline="0" dirty="0" smtClean="0">
                <a:ea typeface="ヒラギノ角ゴ Pro W3" charset="-128"/>
              </a:rPr>
              <a:t> MPI</a:t>
            </a:r>
            <a:endParaRPr lang="en-US" b="1" dirty="0" smtClean="0">
              <a:ea typeface="ヒラギノ角ゴ Pro W3" charset="-128"/>
            </a:endParaRPr>
          </a:p>
          <a:p>
            <a:pPr marL="237663" indent="-237663">
              <a:spcBef>
                <a:spcPts val="472"/>
              </a:spcBef>
              <a:buFontTx/>
              <a:buChar char="•"/>
            </a:pPr>
            <a:r>
              <a:rPr lang="en-US" dirty="0" smtClean="0">
                <a:ea typeface="ヒラギノ角ゴ Pro W3" charset="-128"/>
              </a:rPr>
              <a:t>Patient underwent dual-isotope (rest Tl-201/stress Tc-99m sestamibi) SPECT MPI</a:t>
            </a:r>
          </a:p>
          <a:p>
            <a:pPr marL="237663" indent="-237663">
              <a:spcBef>
                <a:spcPts val="472"/>
              </a:spcBef>
              <a:buFontTx/>
              <a:buChar char="•"/>
            </a:pPr>
            <a:r>
              <a:rPr lang="en-US" dirty="0" smtClean="0">
                <a:ea typeface="ヒラギノ角ゴ Pro W3" charset="-128"/>
              </a:rPr>
              <a:t>Pharmacologic stress utilized</a:t>
            </a:r>
          </a:p>
          <a:p>
            <a:pPr marL="653575" lvl="1" indent="-178248">
              <a:spcBef>
                <a:spcPts val="472"/>
              </a:spcBef>
              <a:buFont typeface="Century Gothic" panose="020B0502020202020204" pitchFamily="34" charset="0"/>
              <a:buChar char="–"/>
            </a:pPr>
            <a:r>
              <a:rPr lang="en-US" dirty="0" smtClean="0">
                <a:ea typeface="ヒラギノ角ゴ Pro W3" charset="-128"/>
              </a:rPr>
              <a:t>No chest discomfort </a:t>
            </a:r>
          </a:p>
          <a:p>
            <a:pPr marL="653575" lvl="1" indent="-178248">
              <a:spcBef>
                <a:spcPts val="472"/>
              </a:spcBef>
              <a:buFont typeface="Century Gothic" panose="020B0502020202020204" pitchFamily="34" charset="0"/>
              <a:buChar char="–"/>
            </a:pPr>
            <a:r>
              <a:rPr lang="en-US" dirty="0" smtClean="0">
                <a:ea typeface="ヒラギノ角ゴ Pro W3" charset="-128"/>
              </a:rPr>
              <a:t>No ischemic ECG changes</a:t>
            </a:r>
          </a:p>
          <a:p>
            <a:pPr marL="237663" indent="-237663">
              <a:spcBef>
                <a:spcPts val="472"/>
              </a:spcBef>
              <a:buFontTx/>
              <a:buChar char="•"/>
            </a:pPr>
            <a:r>
              <a:rPr lang="en-US" dirty="0" smtClean="0">
                <a:ea typeface="ヒラギノ角ゴ Pro W3" charset="-128"/>
              </a:rPr>
              <a:t>The patient complained of shortness of breath, which resolved without treatment approximately 6 minutes after administration of pharmacologic</a:t>
            </a:r>
            <a:r>
              <a:rPr lang="en-US" baseline="0" dirty="0" smtClean="0">
                <a:ea typeface="ヒラギノ角ゴ Pro W3" charset="-128"/>
              </a:rPr>
              <a:t> stress</a:t>
            </a:r>
            <a:endParaRPr lang="en-US" dirty="0" smtClean="0">
              <a:solidFill>
                <a:srgbClr val="FF0000"/>
              </a:solidFill>
              <a:ea typeface="ヒラギノ角ゴ Pro W3" charset="-128"/>
            </a:endParaRPr>
          </a:p>
          <a:p>
            <a:pPr marL="237663" indent="-237663">
              <a:spcBef>
                <a:spcPts val="472"/>
              </a:spcBef>
              <a:buFontTx/>
              <a:buChar char="•"/>
            </a:pPr>
            <a:r>
              <a:rPr lang="en-US" dirty="0" smtClean="0">
                <a:ea typeface="ヒラギノ角ゴ Pro W3" charset="-128"/>
              </a:rPr>
              <a:t>Hemodynamics</a:t>
            </a:r>
          </a:p>
          <a:p>
            <a:pPr marL="643169" lvl="2" indent="-178248">
              <a:spcBef>
                <a:spcPts val="472"/>
              </a:spcBef>
              <a:buFont typeface="Century Gothic" panose="020B0502020202020204" pitchFamily="34" charset="0"/>
              <a:buChar char="–"/>
            </a:pPr>
            <a:r>
              <a:rPr lang="en-US" dirty="0" smtClean="0">
                <a:ea typeface="ヒラギノ角ゴ Pro W3" charset="-128"/>
              </a:rPr>
              <a:t>HR: 79 → 93 bpm</a:t>
            </a:r>
            <a:endParaRPr lang="en-US" dirty="0" smtClean="0">
              <a:solidFill>
                <a:srgbClr val="FF0000"/>
              </a:solidFill>
              <a:ea typeface="ヒラギノ角ゴ Pro W3" charset="-128"/>
            </a:endParaRPr>
          </a:p>
          <a:p>
            <a:pPr marL="643169" lvl="2" indent="-178248">
              <a:spcBef>
                <a:spcPts val="472"/>
              </a:spcBef>
              <a:buFont typeface="Century Gothic" panose="020B0502020202020204" pitchFamily="34" charset="0"/>
              <a:buChar char="–"/>
            </a:pPr>
            <a:r>
              <a:rPr lang="en-US" dirty="0" smtClean="0">
                <a:ea typeface="ヒラギノ角ゴ Pro W3" charset="-128"/>
              </a:rPr>
              <a:t>BP: 159/81 → 148/82 mm Hg</a:t>
            </a:r>
          </a:p>
        </p:txBody>
      </p:sp>
      <p:sp>
        <p:nvSpPr>
          <p:cNvPr id="567300" name="Slide Number Placeholder 3"/>
          <p:cNvSpPr>
            <a:spLocks noGrp="1"/>
          </p:cNvSpPr>
          <p:nvPr>
            <p:ph type="sldNum" sz="quarter" idx="5"/>
          </p:nvPr>
        </p:nvSpPr>
        <p:spPr>
          <a:noFill/>
        </p:spPr>
        <p:txBody>
          <a:bodyPr/>
          <a:lstStyle/>
          <a:p>
            <a:fld id="{1B3CF5A4-4048-4056-855E-590A7D7E239C}" type="slidenum">
              <a:rPr lang="en-US">
                <a:solidFill>
                  <a:srgbClr val="000000"/>
                </a:solidFill>
              </a:rPr>
              <a:pPr/>
              <a:t>53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47409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94DC2409-3FA3-4ED6-96CE-6A96EF337E18}" type="slidenum">
              <a:rPr lang="en-US">
                <a:solidFill>
                  <a:srgbClr val="000000"/>
                </a:solidFill>
              </a:rPr>
              <a:pPr/>
              <a:t>54</a:t>
            </a:fld>
            <a:endParaRPr lang="en-US" dirty="0">
              <a:solidFill>
                <a:srgbClr val="000000"/>
              </a:solidFill>
            </a:endParaRPr>
          </a:p>
        </p:txBody>
      </p:sp>
      <p:sp>
        <p:nvSpPr>
          <p:cNvPr id="575491" name="Rectangle 2"/>
          <p:cNvSpPr>
            <a:spLocks noGrp="1" noRot="1" noChangeAspect="1" noChangeArrowheads="1" noTextEdit="1"/>
          </p:cNvSpPr>
          <p:nvPr>
            <p:ph type="sldImg"/>
          </p:nvPr>
        </p:nvSpPr>
        <p:spPr>
          <a:xfrm>
            <a:off x="457200" y="719138"/>
            <a:ext cx="6400800" cy="3600450"/>
          </a:xfrm>
          <a:ln/>
        </p:spPr>
      </p:sp>
      <p:sp>
        <p:nvSpPr>
          <p:cNvPr id="575492" name="Rectangle 3"/>
          <p:cNvSpPr>
            <a:spLocks noGrp="1" noChangeArrowheads="1"/>
          </p:cNvSpPr>
          <p:nvPr>
            <p:ph type="body" idx="1"/>
          </p:nvPr>
        </p:nvSpPr>
        <p:spPr>
          <a:xfrm>
            <a:off x="730252" y="4560891"/>
            <a:ext cx="5854700" cy="4319586"/>
          </a:xfrm>
          <a:noFill/>
          <a:ln/>
        </p:spPr>
        <p:txBody>
          <a:bodyPr/>
          <a:lstStyle/>
          <a:p>
            <a:pPr marL="233248" indent="-233248"/>
            <a:r>
              <a:rPr lang="en-US" b="1" dirty="0" smtClean="0">
                <a:ea typeface="ヒラギノ角ゴ Pro W3" charset="-128"/>
              </a:rPr>
              <a:t>MPI Case Study 2: Polar Plot Display</a:t>
            </a:r>
          </a:p>
          <a:p>
            <a:pPr marL="237663" indent="-237663">
              <a:buFontTx/>
              <a:buChar char="•"/>
            </a:pPr>
            <a:r>
              <a:rPr lang="en-US" dirty="0" smtClean="0">
                <a:ea typeface="ヒラギノ角ゴ Pro W3" charset="-128"/>
              </a:rPr>
              <a:t>Mild-moderate global LV systolic dysfunction with EF = 42%</a:t>
            </a:r>
          </a:p>
          <a:p>
            <a:pPr marL="237663" indent="-237663">
              <a:buFontTx/>
              <a:buChar char="•"/>
            </a:pPr>
            <a:r>
              <a:rPr lang="en-US" dirty="0" smtClean="0">
                <a:ea typeface="ヒラギノ角ゴ Pro W3" charset="-128"/>
              </a:rPr>
              <a:t>SSS = 13</a:t>
            </a:r>
          </a:p>
          <a:p>
            <a:pPr marL="237663" indent="-237663">
              <a:buFontTx/>
              <a:buChar char="•"/>
            </a:pPr>
            <a:r>
              <a:rPr lang="en-US" dirty="0" smtClean="0">
                <a:ea typeface="ヒラギノ角ゴ Pro W3" charset="-128"/>
              </a:rPr>
              <a:t>SDS = 11</a:t>
            </a:r>
          </a:p>
          <a:p>
            <a:pPr marL="233248" indent="-233248"/>
            <a:endParaRPr lang="en-US"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761173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B2F9C91A-8DD0-4357-8D87-A8CF3281A42C}" type="slidenum">
              <a:rPr lang="en-US">
                <a:solidFill>
                  <a:srgbClr val="000000"/>
                </a:solidFill>
              </a:rPr>
              <a:pPr/>
              <a:t>55</a:t>
            </a:fld>
            <a:endParaRPr lang="en-US" dirty="0">
              <a:solidFill>
                <a:srgbClr val="000000"/>
              </a:solidFill>
            </a:endParaRPr>
          </a:p>
        </p:txBody>
      </p:sp>
      <p:sp>
        <p:nvSpPr>
          <p:cNvPr id="563203" name="Rectangle 2"/>
          <p:cNvSpPr>
            <a:spLocks noGrp="1" noRot="1" noChangeAspect="1" noChangeArrowheads="1" noTextEdit="1"/>
          </p:cNvSpPr>
          <p:nvPr>
            <p:ph type="sldImg"/>
          </p:nvPr>
        </p:nvSpPr>
        <p:spPr>
          <a:xfrm>
            <a:off x="457200" y="719138"/>
            <a:ext cx="6400800" cy="3600450"/>
          </a:xfrm>
          <a:ln/>
        </p:spPr>
      </p:sp>
      <p:sp>
        <p:nvSpPr>
          <p:cNvPr id="563204" name="Rectangle 3"/>
          <p:cNvSpPr>
            <a:spLocks noGrp="1" noChangeArrowheads="1"/>
          </p:cNvSpPr>
          <p:nvPr>
            <p:ph type="body" idx="1"/>
          </p:nvPr>
        </p:nvSpPr>
        <p:spPr>
          <a:xfrm>
            <a:off x="499534" y="4436534"/>
            <a:ext cx="6392334" cy="5024968"/>
          </a:xfrm>
          <a:noFill/>
          <a:ln/>
        </p:spPr>
        <p:txBody>
          <a:bodyPr/>
          <a:lstStyle/>
          <a:p>
            <a:pPr marL="233248" indent="-233248">
              <a:lnSpc>
                <a:spcPct val="90000"/>
              </a:lnSpc>
            </a:pPr>
            <a:r>
              <a:rPr lang="en-US" sz="900" b="1" dirty="0">
                <a:ea typeface="ヒラギノ角ゴ Pro W3" charset="-128"/>
              </a:rPr>
              <a:t>MPI Case Study 2: Key Points</a:t>
            </a:r>
          </a:p>
          <a:p>
            <a:pPr marL="178248" indent="-178248" defTabSz="950653">
              <a:lnSpc>
                <a:spcPct val="90000"/>
              </a:lnSpc>
              <a:buFont typeface="Arial" pitchFamily="34" charset="0"/>
              <a:buChar char="•"/>
              <a:defRPr/>
            </a:pPr>
            <a:r>
              <a:rPr lang="en-US" sz="900" dirty="0"/>
              <a:t>An abnormal SPECT result is a predictor of all-cause </a:t>
            </a:r>
            <a:r>
              <a:rPr lang="en-US" sz="900" dirty="0" smtClean="0"/>
              <a:t>mortality </a:t>
            </a:r>
            <a:r>
              <a:rPr lang="en-US" sz="900" dirty="0"/>
              <a:t>in patients with renal insufficiency</a:t>
            </a:r>
            <a:r>
              <a:rPr lang="en-US" sz="900" baseline="30000" dirty="0"/>
              <a:t>1</a:t>
            </a:r>
            <a:r>
              <a:rPr lang="en-US" sz="900" dirty="0"/>
              <a:t> </a:t>
            </a:r>
          </a:p>
          <a:p>
            <a:pPr marL="653575" lvl="1" indent="-178248" defTabSz="950653">
              <a:lnSpc>
                <a:spcPct val="90000"/>
              </a:lnSpc>
              <a:buFont typeface="Century Gothic" panose="020B0502020202020204" pitchFamily="34" charset="0"/>
              <a:buChar char="–"/>
              <a:defRPr/>
            </a:pPr>
            <a:r>
              <a:rPr lang="en-US" sz="900" dirty="0"/>
              <a:t>Adds independent and incremental information to clinical, GFR, and exercise variables</a:t>
            </a:r>
          </a:p>
          <a:p>
            <a:pPr marL="653575" lvl="1" indent="-178248" defTabSz="950653">
              <a:lnSpc>
                <a:spcPct val="90000"/>
              </a:lnSpc>
              <a:buFont typeface="Century Gothic" panose="020B0502020202020204" pitchFamily="34" charset="0"/>
              <a:buChar char="–"/>
              <a:defRPr/>
            </a:pPr>
            <a:r>
              <a:rPr lang="en-US" sz="900" dirty="0"/>
              <a:t>The study included 7348 consecutive patients referred for SPECT-MPI between March 2002 and October 2006. Renal function was estimated using the estimated glomerular filtration rate formula. Patients were followed up for the incidence of all-cause mortality. After a median follow-up of 2.6 years (25th to 75th percentiles, 1.5 to 3.7), 693 (9.4%) patients died </a:t>
            </a:r>
          </a:p>
          <a:p>
            <a:pPr marL="178248" indent="-178248" defTabSz="950653">
              <a:lnSpc>
                <a:spcPct val="90000"/>
              </a:lnSpc>
              <a:buFont typeface="Arial" pitchFamily="34" charset="0"/>
              <a:buChar char="•"/>
              <a:defRPr/>
            </a:pPr>
            <a:r>
              <a:rPr lang="en-US" sz="900" dirty="0"/>
              <a:t>MPI is a strong predictor of all-cause mortality in patients </a:t>
            </a:r>
            <a:r>
              <a:rPr lang="en-US" sz="900" dirty="0" smtClean="0"/>
              <a:t>with </a:t>
            </a:r>
            <a:r>
              <a:rPr lang="en-US" sz="900" dirty="0"/>
              <a:t>end-stage renal disease</a:t>
            </a:r>
            <a:r>
              <a:rPr lang="en-US" sz="900" baseline="30000" dirty="0"/>
              <a:t>2</a:t>
            </a:r>
            <a:r>
              <a:rPr lang="en-US" sz="900" dirty="0"/>
              <a:t> </a:t>
            </a:r>
          </a:p>
          <a:p>
            <a:pPr marL="653575" lvl="1" indent="-178248" defTabSz="950653">
              <a:lnSpc>
                <a:spcPct val="90000"/>
              </a:lnSpc>
              <a:buFont typeface="Century Gothic" panose="020B0502020202020204" pitchFamily="34" charset="0"/>
              <a:buChar char="–"/>
              <a:defRPr/>
            </a:pPr>
            <a:r>
              <a:rPr lang="en-US" sz="900" dirty="0"/>
              <a:t>Abnormal MPI results independently predicted worse survival and provided more powerful prognostic data than angiography</a:t>
            </a:r>
          </a:p>
          <a:p>
            <a:pPr marL="653575" lvl="1" indent="-178248" defTabSz="950653">
              <a:lnSpc>
                <a:spcPct val="90000"/>
              </a:lnSpc>
              <a:buFont typeface="Century Gothic" panose="020B0502020202020204" pitchFamily="34" charset="0"/>
              <a:buChar char="–"/>
              <a:defRPr/>
            </a:pPr>
            <a:r>
              <a:rPr lang="en-US" sz="900" dirty="0"/>
              <a:t>The study included 150 patients with ESRD being evaluated for renal transplantation with known coronary anatomy using angiography. Baseline data in addition to perfusion and angiographic parameters were compared between survivors and nonsurvivors. All-cause mortality was </a:t>
            </a:r>
            <a:r>
              <a:rPr lang="en-US" sz="900" dirty="0" smtClean="0"/>
              <a:t>the </a:t>
            </a:r>
            <a:r>
              <a:rPr lang="en-US" sz="900" dirty="0"/>
              <a:t>outcome measure. An abnormal MPI result was present in 85% of patients; 30% had left ventricular (LV) ejection fraction ≤40%, and 40% had multivessel CAD using angiography. At a mean follow-up of 3.4±1.5 years, 53 patients died (35</a:t>
            </a:r>
            <a:r>
              <a:rPr lang="en-US" sz="900" dirty="0" smtClean="0"/>
              <a:t>%). </a:t>
            </a:r>
            <a:r>
              <a:rPr lang="en-US" sz="900" dirty="0"/>
              <a:t>LVEF ≤40%, LV dilation (LVend diastolic volume &gt;90 mL), and diabetes mellitus were associated with higher mortality (all </a:t>
            </a:r>
            <a:r>
              <a:rPr lang="en-US" sz="900" i="1" dirty="0"/>
              <a:t>P</a:t>
            </a:r>
            <a:r>
              <a:rPr lang="en-US" sz="900" dirty="0"/>
              <a:t>&lt;0.05)</a:t>
            </a:r>
          </a:p>
          <a:p>
            <a:pPr marL="178248" indent="-178248" defTabSz="950653">
              <a:lnSpc>
                <a:spcPct val="90000"/>
              </a:lnSpc>
              <a:buFont typeface="Arial" pitchFamily="34" charset="0"/>
              <a:buChar char="•"/>
              <a:defRPr/>
            </a:pPr>
            <a:r>
              <a:rPr lang="en-US" sz="900" dirty="0"/>
              <a:t>MPI provides effective risk stratification across the entire spectrum of renal failure</a:t>
            </a:r>
            <a:r>
              <a:rPr lang="en-US" sz="900" baseline="30000" dirty="0"/>
              <a:t>3</a:t>
            </a:r>
          </a:p>
          <a:p>
            <a:pPr marL="653575" lvl="1" indent="-178248" defTabSz="950653">
              <a:lnSpc>
                <a:spcPct val="90000"/>
              </a:lnSpc>
              <a:buFont typeface="Century Gothic" panose="020B0502020202020204" pitchFamily="34" charset="0"/>
              <a:buChar char="–"/>
              <a:defRPr/>
            </a:pPr>
            <a:r>
              <a:rPr lang="en-US" sz="900" dirty="0"/>
              <a:t>Renal function and MPI have additive value in risk-stratifying patients with suspected CAD</a:t>
            </a:r>
          </a:p>
          <a:p>
            <a:pPr marL="653575" lvl="1" indent="-178248" defTabSz="950653">
              <a:lnSpc>
                <a:spcPct val="90000"/>
              </a:lnSpc>
              <a:buFont typeface="Century Gothic" panose="020B0502020202020204" pitchFamily="34" charset="0"/>
              <a:buChar char="–"/>
              <a:defRPr/>
            </a:pPr>
            <a:r>
              <a:rPr lang="en-US" sz="900" dirty="0"/>
              <a:t>1652 consecutive patients who underwent stress MPI (32% exercise, 95% gated) were followed up for cardiac death for a mean of 2.15±0.8 years. MPI defects were defined with a summed stress score (normal summed stress score &lt;4, abnormal summed stress score ≥4). Ischemia was defined as a summed stress score ≥4 plus a summed difference score ≥2, and scar was defined as a summed difference score &lt;2 plus a summed stress score ≥4. CKD (estimated glomerular filtration rate &lt;60 mL </a:t>
            </a:r>
            <a:r>
              <a:rPr lang="en-US" sz="900" dirty="0" smtClean="0"/>
              <a:t>× min × </a:t>
            </a:r>
            <a:r>
              <a:rPr lang="en-US" sz="900" dirty="0"/>
              <a:t>1.73 </a:t>
            </a:r>
            <a:r>
              <a:rPr lang="en-US" sz="900" dirty="0" smtClean="0"/>
              <a:t>m</a:t>
            </a:r>
            <a:r>
              <a:rPr lang="en-US" sz="900" baseline="30000" dirty="0" smtClean="0"/>
              <a:t>2</a:t>
            </a:r>
            <a:r>
              <a:rPr lang="en-US" sz="900" dirty="0"/>
              <a:t>) was present in 36%. Cardiac death increased with worsening levels of perfusion defects across the entire spectrum of renal function. Presence of ischemia was independently predictive of cardiac death, all-cause mortality, and nonfatal myocardial infarction. Both MPI and CKD had incremental power for cardiac death prediction over baseline risk factors and left ventricular dysfunction (global chi-square 207.5 vs 169.3, </a:t>
            </a:r>
            <a:r>
              <a:rPr lang="en-US" sz="900" i="1" dirty="0"/>
              <a:t>P</a:t>
            </a:r>
            <a:r>
              <a:rPr lang="en-US" sz="900" dirty="0"/>
              <a:t>&lt;0.0001)</a:t>
            </a:r>
          </a:p>
          <a:p>
            <a:pPr>
              <a:lnSpc>
                <a:spcPct val="90000"/>
              </a:lnSpc>
              <a:spcBef>
                <a:spcPts val="0"/>
              </a:spcBef>
            </a:pPr>
            <a:r>
              <a:rPr lang="en-US" sz="900" b="1" dirty="0" smtClean="0"/>
              <a:t>References</a:t>
            </a:r>
            <a:endParaRPr lang="en-US" sz="900" b="1" dirty="0"/>
          </a:p>
          <a:p>
            <a:pPr marL="237663" indent="-237663">
              <a:lnSpc>
                <a:spcPct val="90000"/>
              </a:lnSpc>
              <a:spcBef>
                <a:spcPts val="0"/>
              </a:spcBef>
              <a:buFont typeface="+mj-lt"/>
              <a:buAutoNum type="arabicPeriod"/>
            </a:pPr>
            <a:r>
              <a:rPr lang="en-US" sz="900" dirty="0"/>
              <a:t>Al-Mallah MH, et al. Circ Cardiovasc Imaging 2009;2:429-436. </a:t>
            </a:r>
          </a:p>
          <a:p>
            <a:pPr marL="237663" indent="-237663">
              <a:lnSpc>
                <a:spcPct val="90000"/>
              </a:lnSpc>
              <a:spcBef>
                <a:spcPts val="0"/>
              </a:spcBef>
              <a:buFont typeface="+mj-lt"/>
              <a:buAutoNum type="arabicPeriod"/>
            </a:pPr>
            <a:r>
              <a:rPr lang="en-US" sz="900" dirty="0"/>
              <a:t>Venkataraman R, et al. Am J Cardiol 2008;102:1451-1456. </a:t>
            </a:r>
          </a:p>
          <a:p>
            <a:pPr marL="237663" indent="-237663">
              <a:lnSpc>
                <a:spcPct val="90000"/>
              </a:lnSpc>
              <a:spcBef>
                <a:spcPts val="0"/>
              </a:spcBef>
              <a:buFont typeface="+mj-lt"/>
              <a:buAutoNum type="arabicPeriod"/>
            </a:pPr>
            <a:r>
              <a:rPr lang="en-US" sz="900" dirty="0"/>
              <a:t>Hakeem A, et al. Circulation 2008;118:2540-2549.</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012577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56</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MPI Case Study 3</a:t>
            </a:r>
          </a:p>
          <a:p>
            <a:pPr eaLnBrk="1" hangingPunct="1"/>
            <a:r>
              <a:rPr lang="en-US" dirty="0" smtClean="0">
                <a:ea typeface="ヒラギノ角ゴ Pro W3" charset="-128"/>
              </a:rPr>
              <a:t>Here’s a third case demonstrating the utility of MPI in patient with prior CABG</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164848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652A25D4-2DED-4167-9AAB-AC5E7BDE6B2E}" type="slidenum">
              <a:rPr lang="en-US">
                <a:solidFill>
                  <a:srgbClr val="000000"/>
                </a:solidFill>
              </a:rPr>
              <a:pPr/>
              <a:t>57</a:t>
            </a:fld>
            <a:endParaRPr lang="en-US" dirty="0">
              <a:solidFill>
                <a:srgbClr val="000000"/>
              </a:solidFill>
            </a:endParaRPr>
          </a:p>
        </p:txBody>
      </p:sp>
      <p:sp>
        <p:nvSpPr>
          <p:cNvPr id="294915" name="Rectangle 2"/>
          <p:cNvSpPr>
            <a:spLocks noGrp="1" noRot="1" noChangeAspect="1" noChangeArrowheads="1" noTextEdit="1"/>
          </p:cNvSpPr>
          <p:nvPr>
            <p:ph type="sldImg"/>
          </p:nvPr>
        </p:nvSpPr>
        <p:spPr>
          <a:xfrm>
            <a:off x="457200" y="719138"/>
            <a:ext cx="6400800" cy="3600450"/>
          </a:xfrm>
          <a:ln/>
        </p:spPr>
      </p:sp>
      <p:sp>
        <p:nvSpPr>
          <p:cNvPr id="294916" name="Rectangle 3"/>
          <p:cNvSpPr>
            <a:spLocks noGrp="1" noChangeArrowheads="1"/>
          </p:cNvSpPr>
          <p:nvPr>
            <p:ph type="body" idx="1"/>
          </p:nvPr>
        </p:nvSpPr>
        <p:spPr>
          <a:xfrm>
            <a:off x="731839" y="4560892"/>
            <a:ext cx="5851525" cy="4900612"/>
          </a:xfrm>
          <a:noFill/>
          <a:ln/>
        </p:spPr>
        <p:txBody>
          <a:bodyPr/>
          <a:lstStyle/>
          <a:p>
            <a:pPr marL="117435" indent="-117435"/>
            <a:r>
              <a:rPr lang="en-US" b="1" dirty="0" smtClean="0">
                <a:ea typeface="ヒラギノ角ゴ Pro W3" charset="-128"/>
              </a:rPr>
              <a:t>MPI Case Study 3: Patient History</a:t>
            </a:r>
          </a:p>
          <a:p>
            <a:pPr marL="237663" indent="-237663">
              <a:buFontTx/>
              <a:buChar char="•"/>
            </a:pPr>
            <a:r>
              <a:rPr lang="en-US" dirty="0" smtClean="0">
                <a:ea typeface="ヒラギノ角ゴ Pro W3" charset="-128"/>
              </a:rPr>
              <a:t>76-year-old male presenting to ED with exertional chest pain and shortness of breath </a:t>
            </a:r>
          </a:p>
          <a:p>
            <a:pPr marL="645894" lvl="1" indent="-171392">
              <a:buFont typeface="Arial" pitchFamily="34" charset="0"/>
              <a:buChar char="–"/>
            </a:pPr>
            <a:r>
              <a:rPr lang="en-US" dirty="0" smtClean="0">
                <a:ea typeface="ヒラギノ角ゴ Pro W3" charset="-128"/>
              </a:rPr>
              <a:t>Weight 175 lb, height 69″, BMI 26.3 kg/m</a:t>
            </a:r>
            <a:r>
              <a:rPr lang="en-US" baseline="30000" dirty="0" smtClean="0">
                <a:ea typeface="ヒラギノ角ゴ Pro W3" charset="-128"/>
              </a:rPr>
              <a:t>2</a:t>
            </a:r>
          </a:p>
          <a:p>
            <a:pPr marL="645894" lvl="1" indent="-171392">
              <a:buFont typeface="Arial" pitchFamily="34" charset="0"/>
              <a:buChar char="–"/>
            </a:pPr>
            <a:r>
              <a:rPr lang="en-US" dirty="0" smtClean="0">
                <a:ea typeface="ヒラギノ角ゴ Pro W3" charset="-128"/>
              </a:rPr>
              <a:t>Former smoker</a:t>
            </a:r>
          </a:p>
          <a:p>
            <a:pPr marL="237663" indent="-237663">
              <a:buFontTx/>
              <a:buChar char="•"/>
            </a:pPr>
            <a:r>
              <a:rPr lang="en-US" dirty="0" smtClean="0">
                <a:ea typeface="ヒラギノ角ゴ Pro W3" charset="-128"/>
              </a:rPr>
              <a:t>Cardiac risk factors</a:t>
            </a:r>
          </a:p>
          <a:p>
            <a:pPr marL="645894" lvl="1" indent="-171392">
              <a:buFont typeface="Arial" pitchFamily="34" charset="0"/>
              <a:buChar char="–"/>
            </a:pPr>
            <a:r>
              <a:rPr lang="en-US" dirty="0" smtClean="0">
                <a:ea typeface="ヒラギノ角ゴ Pro W3" charset="-128"/>
              </a:rPr>
              <a:t>Hypertension</a:t>
            </a:r>
          </a:p>
          <a:p>
            <a:pPr marL="645894" lvl="1" indent="-171392">
              <a:buFont typeface="Arial" pitchFamily="34" charset="0"/>
              <a:buChar char="–"/>
            </a:pPr>
            <a:r>
              <a:rPr lang="en-US" dirty="0" smtClean="0">
                <a:ea typeface="ヒラギノ角ゴ Pro W3" charset="-128"/>
              </a:rPr>
              <a:t>Hyperlipidemia</a:t>
            </a:r>
          </a:p>
          <a:p>
            <a:pPr marL="645894" lvl="1" indent="-171392">
              <a:buFont typeface="Arial" pitchFamily="34" charset="0"/>
              <a:buChar char="–"/>
            </a:pPr>
            <a:r>
              <a:rPr lang="en-US" dirty="0" smtClean="0">
                <a:ea typeface="ヒラギノ角ゴ Pro W3" charset="-128"/>
              </a:rPr>
              <a:t>Polycythemia vera</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814000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BF31C57A-0349-4905-B842-D43DC8E14532}" type="slidenum">
              <a:rPr lang="en-US">
                <a:solidFill>
                  <a:srgbClr val="000000"/>
                </a:solidFill>
              </a:rPr>
              <a:pPr/>
              <a:t>58</a:t>
            </a:fld>
            <a:endParaRPr lang="en-US" dirty="0">
              <a:solidFill>
                <a:srgbClr val="000000"/>
              </a:solidFill>
            </a:endParaRPr>
          </a:p>
        </p:txBody>
      </p:sp>
      <p:sp>
        <p:nvSpPr>
          <p:cNvPr id="296963" name="Rectangle 2"/>
          <p:cNvSpPr>
            <a:spLocks noGrp="1" noRot="1" noChangeAspect="1" noChangeArrowheads="1" noTextEdit="1"/>
          </p:cNvSpPr>
          <p:nvPr>
            <p:ph type="sldImg"/>
          </p:nvPr>
        </p:nvSpPr>
        <p:spPr>
          <a:xfrm>
            <a:off x="457200" y="719138"/>
            <a:ext cx="6400800" cy="3600450"/>
          </a:xfrm>
          <a:ln/>
        </p:spPr>
      </p:sp>
      <p:sp>
        <p:nvSpPr>
          <p:cNvPr id="296964" name="Rectangle 3"/>
          <p:cNvSpPr>
            <a:spLocks noGrp="1" noChangeArrowheads="1"/>
          </p:cNvSpPr>
          <p:nvPr>
            <p:ph type="body" idx="1"/>
          </p:nvPr>
        </p:nvSpPr>
        <p:spPr>
          <a:xfrm>
            <a:off x="731839" y="4560892"/>
            <a:ext cx="5851525" cy="4900612"/>
          </a:xfrm>
          <a:noFill/>
          <a:ln/>
        </p:spPr>
        <p:txBody>
          <a:bodyPr/>
          <a:lstStyle/>
          <a:p>
            <a:pPr eaLnBrk="1" hangingPunct="1">
              <a:lnSpc>
                <a:spcPct val="90000"/>
              </a:lnSpc>
              <a:spcBef>
                <a:spcPct val="40000"/>
              </a:spcBef>
            </a:pPr>
            <a:r>
              <a:rPr lang="en-US" b="1" dirty="0" smtClean="0">
                <a:ea typeface="ヒラギノ角ゴ Pro W3" charset="-128"/>
              </a:rPr>
              <a:t>MPI Case Study 3: Patient History (cont.)</a:t>
            </a:r>
          </a:p>
          <a:p>
            <a:pPr marL="237657" indent="-237657">
              <a:lnSpc>
                <a:spcPct val="90000"/>
              </a:lnSpc>
              <a:spcBef>
                <a:spcPct val="40000"/>
              </a:spcBef>
              <a:buFontTx/>
              <a:buChar char="•"/>
            </a:pPr>
            <a:r>
              <a:rPr lang="en-US" dirty="0" smtClean="0">
                <a:ea typeface="ヒラギノ角ゴ Pro W3" charset="-128"/>
              </a:rPr>
              <a:t>Coronary artery bypass grafting (CABG) – 1997	</a:t>
            </a:r>
          </a:p>
          <a:p>
            <a:pPr marL="645894" lvl="2" indent="-171392">
              <a:lnSpc>
                <a:spcPct val="90000"/>
              </a:lnSpc>
              <a:spcBef>
                <a:spcPct val="40000"/>
              </a:spcBef>
              <a:buFont typeface="Arial" pitchFamily="34" charset="0"/>
              <a:buChar char="–"/>
            </a:pPr>
            <a:r>
              <a:rPr lang="en-US" dirty="0" smtClean="0">
                <a:ea typeface="ヒラギノ角ゴ Pro W3" charset="-128"/>
              </a:rPr>
              <a:t>RIMA to LAD/D1, SVG to RCA</a:t>
            </a:r>
          </a:p>
          <a:p>
            <a:pPr marL="237657" indent="-237657">
              <a:lnSpc>
                <a:spcPct val="90000"/>
              </a:lnSpc>
              <a:spcBef>
                <a:spcPct val="40000"/>
              </a:spcBef>
              <a:buFontTx/>
              <a:buChar char="•"/>
            </a:pPr>
            <a:r>
              <a:rPr lang="en-US" dirty="0" smtClean="0">
                <a:ea typeface="ヒラギノ角ゴ Pro W3" charset="-128"/>
              </a:rPr>
              <a:t>Non–ST-elevation myocardial infarction (NSTEMI) – 1998</a:t>
            </a:r>
          </a:p>
          <a:p>
            <a:pPr marL="645894" lvl="2" indent="-171392">
              <a:lnSpc>
                <a:spcPct val="90000"/>
              </a:lnSpc>
              <a:spcBef>
                <a:spcPct val="40000"/>
              </a:spcBef>
              <a:buFont typeface="Arial" pitchFamily="34" charset="0"/>
              <a:buChar char="–"/>
            </a:pPr>
            <a:r>
              <a:rPr lang="en-US" dirty="0" smtClean="0">
                <a:ea typeface="ヒラギノ角ゴ Pro W3" charset="-128"/>
              </a:rPr>
              <a:t>Bare metal stent (BMS) RI 1998, POBA SVG-RCA anastomosis</a:t>
            </a:r>
          </a:p>
          <a:p>
            <a:pPr marL="237657" indent="-237657">
              <a:lnSpc>
                <a:spcPct val="90000"/>
              </a:lnSpc>
              <a:spcBef>
                <a:spcPct val="40000"/>
              </a:spcBef>
              <a:buFontTx/>
              <a:buChar char="•"/>
            </a:pPr>
            <a:r>
              <a:rPr lang="en-US" dirty="0" smtClean="0">
                <a:ea typeface="ヒラギノ角ゴ Pro W3" charset="-128"/>
              </a:rPr>
              <a:t>Benign prostatic hyperplasia</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255756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F358045D-68C9-47FB-B5CC-44D0EFCEC258}" type="slidenum">
              <a:rPr lang="en-US">
                <a:solidFill>
                  <a:srgbClr val="000000"/>
                </a:solidFill>
              </a:rPr>
              <a:pPr/>
              <a:t>59</a:t>
            </a:fld>
            <a:endParaRPr lang="en-US" dirty="0">
              <a:solidFill>
                <a:srgbClr val="000000"/>
              </a:solidFill>
            </a:endParaRPr>
          </a:p>
        </p:txBody>
      </p:sp>
      <p:sp>
        <p:nvSpPr>
          <p:cNvPr id="299011" name="Rectangle 2"/>
          <p:cNvSpPr>
            <a:spLocks noGrp="1" noRot="1" noChangeAspect="1" noChangeArrowheads="1" noTextEdit="1"/>
          </p:cNvSpPr>
          <p:nvPr>
            <p:ph type="sldImg"/>
          </p:nvPr>
        </p:nvSpPr>
        <p:spPr>
          <a:xfrm>
            <a:off x="457200" y="719138"/>
            <a:ext cx="6400800" cy="3600450"/>
          </a:xfrm>
          <a:ln/>
        </p:spPr>
      </p:sp>
      <p:sp>
        <p:nvSpPr>
          <p:cNvPr id="299012" name="Rectangle 3"/>
          <p:cNvSpPr>
            <a:spLocks noGrp="1" noChangeArrowheads="1"/>
          </p:cNvSpPr>
          <p:nvPr>
            <p:ph type="body" idx="1"/>
          </p:nvPr>
        </p:nvSpPr>
        <p:spPr>
          <a:xfrm>
            <a:off x="731839" y="4560892"/>
            <a:ext cx="5851525" cy="4900612"/>
          </a:xfrm>
          <a:noFill/>
          <a:ln/>
        </p:spPr>
        <p:txBody>
          <a:bodyPr/>
          <a:lstStyle/>
          <a:p>
            <a:r>
              <a:rPr lang="en-US" b="1" dirty="0" smtClean="0">
                <a:ea typeface="ヒラギノ角ゴ Pro W3" charset="-128"/>
              </a:rPr>
              <a:t>MPI Case Study 3: Workup</a:t>
            </a:r>
          </a:p>
          <a:p>
            <a:pPr marL="237657" indent="-237657">
              <a:buFontTx/>
              <a:buChar char="•"/>
            </a:pPr>
            <a:r>
              <a:rPr lang="en-US" dirty="0" smtClean="0">
                <a:ea typeface="ヒラギノ角ゴ Pro W3" charset="-128"/>
              </a:rPr>
              <a:t>Cholesterol</a:t>
            </a:r>
          </a:p>
          <a:p>
            <a:pPr marL="645894" lvl="2" indent="-171392">
              <a:buFont typeface="Arial" pitchFamily="34" charset="0"/>
              <a:buChar char="–"/>
            </a:pPr>
            <a:r>
              <a:rPr lang="en-US" dirty="0" smtClean="0">
                <a:ea typeface="ヒラギノ角ゴ Pro W3" charset="-128"/>
              </a:rPr>
              <a:t>TC:</a:t>
            </a:r>
            <a:r>
              <a:rPr lang="en-US" baseline="0" dirty="0" smtClean="0">
                <a:ea typeface="ヒラギノ角ゴ Pro W3" charset="-128"/>
              </a:rPr>
              <a:t> </a:t>
            </a:r>
            <a:r>
              <a:rPr lang="en-US" dirty="0" smtClean="0">
                <a:ea typeface="ヒラギノ角ゴ Pro W3" charset="-128"/>
              </a:rPr>
              <a:t>93</a:t>
            </a:r>
            <a:endParaRPr lang="en-US" b="1" dirty="0" smtClean="0">
              <a:solidFill>
                <a:srgbClr val="FF0000"/>
              </a:solidFill>
              <a:ea typeface="ヒラギノ角ゴ Pro W3" charset="-128"/>
            </a:endParaRPr>
          </a:p>
          <a:p>
            <a:pPr marL="645894" lvl="2" indent="-171392">
              <a:buFont typeface="Arial" pitchFamily="34" charset="0"/>
              <a:buChar char="–"/>
            </a:pPr>
            <a:r>
              <a:rPr lang="en-US" dirty="0" smtClean="0">
                <a:ea typeface="ヒラギノ角ゴ Pro W3" charset="-128"/>
              </a:rPr>
              <a:t>HDL: 24</a:t>
            </a:r>
          </a:p>
          <a:p>
            <a:pPr marL="645894" lvl="2" indent="-171392">
              <a:buFont typeface="Arial" pitchFamily="34" charset="0"/>
              <a:buChar char="–"/>
            </a:pPr>
            <a:r>
              <a:rPr lang="en-US" dirty="0" smtClean="0">
                <a:ea typeface="ヒラギノ角ゴ Pro W3" charset="-128"/>
              </a:rPr>
              <a:t>LDL: 50</a:t>
            </a:r>
          </a:p>
          <a:p>
            <a:pPr marL="645894" lvl="2" indent="-171392">
              <a:buFont typeface="Arial" pitchFamily="34" charset="0"/>
              <a:buChar char="–"/>
            </a:pPr>
            <a:r>
              <a:rPr lang="en-US" dirty="0" smtClean="0">
                <a:ea typeface="ヒラギノ角ゴ Pro W3" charset="-128"/>
              </a:rPr>
              <a:t>TG: 93</a:t>
            </a:r>
          </a:p>
          <a:p>
            <a:pPr marL="237657" indent="-237657">
              <a:buFontTx/>
              <a:buChar char="•"/>
            </a:pPr>
            <a:r>
              <a:rPr lang="en-US" dirty="0" smtClean="0">
                <a:ea typeface="ヒラギノ角ゴ Pro W3" charset="-128"/>
              </a:rPr>
              <a:t>Glucose: 117 mg/dL</a:t>
            </a:r>
          </a:p>
          <a:p>
            <a:pPr marL="237657" indent="-237657">
              <a:buFontTx/>
              <a:buChar char="•"/>
            </a:pPr>
            <a:r>
              <a:rPr lang="en-US" dirty="0" smtClean="0">
                <a:ea typeface="ヒラギノ角ゴ Pro W3" charset="-128"/>
              </a:rPr>
              <a:t>HbA1c: 5.7%</a:t>
            </a:r>
          </a:p>
          <a:p>
            <a:pPr marL="237657" indent="-237657">
              <a:buFontTx/>
              <a:buChar char="•"/>
            </a:pPr>
            <a:r>
              <a:rPr lang="en-US" dirty="0" smtClean="0">
                <a:ea typeface="ヒラギノ角ゴ Pro W3" charset="-128"/>
              </a:rPr>
              <a:t>Creatinine: 0.83 mg/dL</a:t>
            </a:r>
          </a:p>
          <a:p>
            <a:pPr marL="237657" indent="-237657">
              <a:buFontTx/>
              <a:buChar char="•"/>
            </a:pPr>
            <a:r>
              <a:rPr lang="en-US" dirty="0" smtClean="0">
                <a:ea typeface="ヒラギノ角ゴ Pro W3" charset="-128"/>
              </a:rPr>
              <a:t>C-reactive</a:t>
            </a:r>
            <a:r>
              <a:rPr lang="en-US" baseline="0" dirty="0" smtClean="0">
                <a:ea typeface="ヒラギノ角ゴ Pro W3" charset="-128"/>
              </a:rPr>
              <a:t> protein</a:t>
            </a:r>
            <a:r>
              <a:rPr lang="en-US" dirty="0" smtClean="0">
                <a:ea typeface="ヒラギノ角ゴ Pro W3" charset="-128"/>
              </a:rPr>
              <a:t>: 3.5</a:t>
            </a:r>
          </a:p>
          <a:p>
            <a:pPr marL="237657" indent="-237657" defTabSz="950653">
              <a:buFontTx/>
              <a:buChar char="•"/>
              <a:defRPr/>
            </a:pPr>
            <a:r>
              <a:rPr lang="en-US" dirty="0" smtClean="0">
                <a:ea typeface="ヒラギノ角ゴ Pro W3" charset="-128"/>
              </a:rPr>
              <a:t>ECG: Normal sinus rhythm, </a:t>
            </a:r>
            <a:r>
              <a:rPr lang="en-US" dirty="0" smtClean="0"/>
              <a:t>right bundle-branch block</a:t>
            </a:r>
            <a:endParaRPr lang="en-US" dirty="0" smtClean="0">
              <a:ea typeface="ヒラギノ角ゴ Pro W3" charset="-128"/>
            </a:endParaRPr>
          </a:p>
          <a:p>
            <a:pPr eaLnBrk="1" hangingPunct="1">
              <a:buFontTx/>
              <a:buChar char="•"/>
            </a:pPr>
            <a:endParaRPr lang="en-US"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06693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3F6BF935-C875-46EB-8B5B-977353EE14FD}" type="slidenum">
              <a:rPr lang="en-US">
                <a:solidFill>
                  <a:srgbClr val="000000"/>
                </a:solidFill>
              </a:rPr>
              <a:pPr/>
              <a:t>6</a:t>
            </a:fld>
            <a:endParaRPr lang="en-US" dirty="0">
              <a:solidFill>
                <a:srgbClr val="000000"/>
              </a:solidFill>
            </a:endParaRPr>
          </a:p>
        </p:txBody>
      </p:sp>
      <p:sp>
        <p:nvSpPr>
          <p:cNvPr id="557059" name="Rectangle 2"/>
          <p:cNvSpPr>
            <a:spLocks noGrp="1" noRot="1" noChangeAspect="1" noChangeArrowheads="1" noTextEdit="1"/>
          </p:cNvSpPr>
          <p:nvPr>
            <p:ph type="sldImg"/>
          </p:nvPr>
        </p:nvSpPr>
        <p:spPr>
          <a:xfrm>
            <a:off x="457200" y="719138"/>
            <a:ext cx="6400800" cy="3600450"/>
          </a:xfrm>
          <a:ln/>
        </p:spPr>
      </p:sp>
      <p:sp>
        <p:nvSpPr>
          <p:cNvPr id="557060" name="Rectangle 3"/>
          <p:cNvSpPr>
            <a:spLocks noGrp="1" noChangeArrowheads="1"/>
          </p:cNvSpPr>
          <p:nvPr>
            <p:ph type="body" idx="1"/>
          </p:nvPr>
        </p:nvSpPr>
        <p:spPr>
          <a:xfrm>
            <a:off x="731840" y="4560891"/>
            <a:ext cx="5851525" cy="4319586"/>
          </a:xfrm>
          <a:noFill/>
          <a:ln/>
        </p:spPr>
        <p:txBody>
          <a:bodyPr/>
          <a:lstStyle/>
          <a:p>
            <a:pPr eaLnBrk="1" hangingPunct="1"/>
            <a:r>
              <a:rPr lang="en-US" b="1" dirty="0" smtClean="0">
                <a:ea typeface="ヒラギノ角ゴ Pro W3" charset="-128"/>
              </a:rPr>
              <a:t>Have </a:t>
            </a:r>
            <a:r>
              <a:rPr lang="en-US" b="1" i="1" dirty="0" smtClean="0">
                <a:ea typeface="ヒラギノ角ゴ Pro W3" charset="-128"/>
              </a:rPr>
              <a:t>you</a:t>
            </a:r>
            <a:r>
              <a:rPr lang="en-US" b="1" dirty="0" smtClean="0">
                <a:ea typeface="ヒラギノ角ゴ Pro W3" charset="-128"/>
              </a:rPr>
              <a:t> seen Jane?</a:t>
            </a: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27529632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xfrm>
            <a:off x="457200" y="719138"/>
            <a:ext cx="6400800" cy="3600450"/>
          </a:xfrm>
          <a:ln/>
        </p:spPr>
      </p:sp>
      <p:sp>
        <p:nvSpPr>
          <p:cNvPr id="301059" name="Notes Placeholder 2"/>
          <p:cNvSpPr>
            <a:spLocks noGrp="1"/>
          </p:cNvSpPr>
          <p:nvPr>
            <p:ph type="body" idx="1"/>
          </p:nvPr>
        </p:nvSpPr>
        <p:spPr>
          <a:noFill/>
          <a:ln/>
        </p:spPr>
        <p:txBody>
          <a:bodyPr/>
          <a:lstStyle/>
          <a:p>
            <a:pPr>
              <a:spcBef>
                <a:spcPct val="0"/>
              </a:spcBef>
              <a:spcAft>
                <a:spcPts val="624"/>
              </a:spcAft>
            </a:pPr>
            <a:r>
              <a:rPr lang="en-US" b="1" dirty="0" smtClean="0">
                <a:ea typeface="ヒラギノ角ゴ Pro W3" charset="-128"/>
              </a:rPr>
              <a:t>MPI Case Study 3: Referred for Pharmacologic</a:t>
            </a:r>
            <a:r>
              <a:rPr lang="en-US" b="1" baseline="0" dirty="0" smtClean="0">
                <a:ea typeface="ヒラギノ角ゴ Pro W3" charset="-128"/>
              </a:rPr>
              <a:t> Stress MPI</a:t>
            </a:r>
            <a:endParaRPr lang="en-US" b="1" dirty="0" smtClean="0">
              <a:ea typeface="ヒラギノ角ゴ Pro W3" charset="-128"/>
            </a:endParaRPr>
          </a:p>
          <a:p>
            <a:pPr marL="237657" indent="-237657">
              <a:spcBef>
                <a:spcPct val="0"/>
              </a:spcBef>
              <a:spcAft>
                <a:spcPts val="624"/>
              </a:spcAft>
              <a:buFontTx/>
              <a:buChar char="•"/>
            </a:pPr>
            <a:r>
              <a:rPr lang="en-US" dirty="0" smtClean="0">
                <a:ea typeface="ヒラギノ角ゴ Pro W3" charset="-128"/>
              </a:rPr>
              <a:t>Referred for pharmacologic stress due to inability to achieve target heart rate</a:t>
            </a:r>
          </a:p>
          <a:p>
            <a:pPr marL="237657" indent="-237657">
              <a:spcBef>
                <a:spcPct val="0"/>
              </a:spcBef>
              <a:spcAft>
                <a:spcPts val="624"/>
              </a:spcAft>
              <a:buFontTx/>
              <a:buChar char="•"/>
            </a:pPr>
            <a:r>
              <a:rPr lang="en-US" dirty="0" smtClean="0">
                <a:ea typeface="ヒラギノ角ゴ Pro W3" charset="-128"/>
              </a:rPr>
              <a:t>Hemodynamics</a:t>
            </a:r>
          </a:p>
          <a:p>
            <a:pPr marL="645894" lvl="2" indent="-171392">
              <a:spcBef>
                <a:spcPct val="0"/>
              </a:spcBef>
              <a:spcAft>
                <a:spcPts val="624"/>
              </a:spcAft>
              <a:buFont typeface="Arial" pitchFamily="34" charset="0"/>
              <a:buChar char="–"/>
            </a:pPr>
            <a:r>
              <a:rPr lang="en-US" dirty="0" smtClean="0">
                <a:ea typeface="ヒラギノ角ゴ Pro W3" charset="-128"/>
              </a:rPr>
              <a:t>HR: 78 → 102 bpm</a:t>
            </a:r>
          </a:p>
          <a:p>
            <a:pPr marL="645894" lvl="2" indent="-171392">
              <a:spcBef>
                <a:spcPct val="0"/>
              </a:spcBef>
              <a:spcAft>
                <a:spcPts val="624"/>
              </a:spcAft>
              <a:buFont typeface="Arial" pitchFamily="34" charset="0"/>
              <a:buChar char="–"/>
            </a:pPr>
            <a:r>
              <a:rPr lang="en-US" dirty="0" smtClean="0">
                <a:ea typeface="ヒラギノ角ゴ Pro W3" charset="-128"/>
              </a:rPr>
              <a:t>BP: 160/90 → 179/90 mm Hg</a:t>
            </a:r>
          </a:p>
          <a:p>
            <a:pPr marL="237657" indent="-237657">
              <a:spcBef>
                <a:spcPct val="0"/>
              </a:spcBef>
              <a:spcAft>
                <a:spcPts val="624"/>
              </a:spcAft>
              <a:buFontTx/>
              <a:buChar char="•"/>
            </a:pPr>
            <a:r>
              <a:rPr lang="en-US" dirty="0" smtClean="0">
                <a:ea typeface="ヒラギノ角ゴ Pro W3" charset="-128"/>
              </a:rPr>
              <a:t>Symptoms: 3/10 chest and throat discomfort</a:t>
            </a:r>
          </a:p>
          <a:p>
            <a:pPr marL="237657" indent="-237657">
              <a:spcBef>
                <a:spcPct val="0"/>
              </a:spcBef>
              <a:spcAft>
                <a:spcPts val="624"/>
              </a:spcAft>
              <a:buFontTx/>
              <a:buChar char="•"/>
            </a:pPr>
            <a:r>
              <a:rPr lang="en-US" dirty="0" smtClean="0">
                <a:ea typeface="ヒラギノ角ゴ Pro W3" charset="-128"/>
              </a:rPr>
              <a:t>ECG changes </a:t>
            </a:r>
          </a:p>
          <a:p>
            <a:pPr marL="653575" lvl="1" indent="-178248">
              <a:spcBef>
                <a:spcPct val="0"/>
              </a:spcBef>
              <a:spcAft>
                <a:spcPts val="624"/>
              </a:spcAft>
              <a:buFont typeface="Century Gothic" panose="020B0502020202020204" pitchFamily="34" charset="0"/>
              <a:buChar char="–"/>
            </a:pPr>
            <a:r>
              <a:rPr lang="en-US" dirty="0" smtClean="0">
                <a:ea typeface="ヒラギノ角ゴ Pro W3" charset="-128"/>
              </a:rPr>
              <a:t>None</a:t>
            </a:r>
          </a:p>
        </p:txBody>
      </p:sp>
      <p:sp>
        <p:nvSpPr>
          <p:cNvPr id="301060" name="Slide Number Placeholder 3"/>
          <p:cNvSpPr>
            <a:spLocks noGrp="1"/>
          </p:cNvSpPr>
          <p:nvPr>
            <p:ph type="sldNum" sz="quarter" idx="5"/>
          </p:nvPr>
        </p:nvSpPr>
        <p:spPr>
          <a:noFill/>
        </p:spPr>
        <p:txBody>
          <a:bodyPr/>
          <a:lstStyle/>
          <a:p>
            <a:fld id="{AB59FB47-86EF-44CB-9FBC-F0402EAAD134}" type="slidenum">
              <a:rPr lang="en-US">
                <a:solidFill>
                  <a:srgbClr val="000000"/>
                </a:solidFill>
              </a:rPr>
              <a:pPr/>
              <a:t>60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341492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p>
            <a:fld id="{FA4A8C69-63A8-4A95-8321-C579303F1D2E}" type="slidenum">
              <a:rPr lang="en-US">
                <a:solidFill>
                  <a:srgbClr val="000000"/>
                </a:solidFill>
              </a:rPr>
              <a:pPr/>
              <a:t>61</a:t>
            </a:fld>
            <a:endParaRPr lang="en-US" dirty="0">
              <a:solidFill>
                <a:srgbClr val="000000"/>
              </a:solidFill>
            </a:endParaRPr>
          </a:p>
        </p:txBody>
      </p:sp>
      <p:sp>
        <p:nvSpPr>
          <p:cNvPr id="303107" name="Rectangle 2"/>
          <p:cNvSpPr>
            <a:spLocks noGrp="1" noRot="1" noChangeAspect="1" noChangeArrowheads="1" noTextEdit="1"/>
          </p:cNvSpPr>
          <p:nvPr>
            <p:ph type="sldImg"/>
          </p:nvPr>
        </p:nvSpPr>
        <p:spPr>
          <a:xfrm>
            <a:off x="457200" y="719138"/>
            <a:ext cx="6400800" cy="3600450"/>
          </a:xfrm>
          <a:ln/>
        </p:spPr>
      </p:sp>
      <p:sp>
        <p:nvSpPr>
          <p:cNvPr id="303108" name="Rectangle 3"/>
          <p:cNvSpPr>
            <a:spLocks noGrp="1" noChangeArrowheads="1"/>
          </p:cNvSpPr>
          <p:nvPr>
            <p:ph type="body" idx="1"/>
          </p:nvPr>
        </p:nvSpPr>
        <p:spPr>
          <a:xfrm>
            <a:off x="730251" y="4560893"/>
            <a:ext cx="5854700" cy="4321175"/>
          </a:xfrm>
          <a:noFill/>
          <a:ln/>
        </p:spPr>
        <p:txBody>
          <a:bodyPr/>
          <a:lstStyle/>
          <a:p>
            <a:pPr marL="236459" indent="-236459"/>
            <a:r>
              <a:rPr lang="en-US" b="1" dirty="0" smtClean="0">
                <a:ea typeface="ヒラギノ角ゴ Pro W3" charset="-128"/>
              </a:rPr>
              <a:t>MPI Case Study 3: Rotating Planar Images</a:t>
            </a:r>
          </a:p>
          <a:p>
            <a:pPr marL="236459" indent="-236459">
              <a:buFontTx/>
              <a:buChar char="•"/>
            </a:pPr>
            <a:r>
              <a:rPr lang="en-US" dirty="0" smtClean="0">
                <a:ea typeface="ヒラギノ角ゴ Pro W3" charset="-128"/>
              </a:rPr>
              <a:t>The rotating images reveal reflux of radiotracer retrograde from the duodenum into a large hiatal hernia</a:t>
            </a:r>
          </a:p>
          <a:p>
            <a:pPr marL="236459" indent="-236459">
              <a:buFontTx/>
              <a:buChar char="•"/>
            </a:pPr>
            <a:r>
              <a:rPr lang="en-US" dirty="0" smtClean="0">
                <a:ea typeface="ヒラギノ角ゴ Pro W3" charset="-128"/>
              </a:rPr>
              <a:t>This is seen most prominently posterior to the heart on the rest projection images, but it is also visible on the stress images</a:t>
            </a:r>
          </a:p>
          <a:p>
            <a:pPr marL="236459" indent="-236459">
              <a:buFontTx/>
              <a:buChar char="•"/>
            </a:pPr>
            <a:r>
              <a:rPr lang="en-US" dirty="0" smtClean="0">
                <a:ea typeface="ヒラギノ角ゴ Pro W3" charset="-128"/>
              </a:rPr>
              <a:t>Normal heart size </a:t>
            </a:r>
          </a:p>
          <a:p>
            <a:pPr marL="236459" indent="-236459">
              <a:buFontTx/>
              <a:buChar char="•"/>
            </a:pPr>
            <a:r>
              <a:rPr lang="en-US" dirty="0" smtClean="0">
                <a:ea typeface="ヒラギノ角ゴ Pro W3" charset="-128"/>
              </a:rPr>
              <a:t>No motion or attenuation; good liver clearance, no GI activity interference</a:t>
            </a:r>
          </a:p>
          <a:p>
            <a:pPr marL="236459" indent="-236459">
              <a:buFontTx/>
              <a:buChar char="•"/>
            </a:pPr>
            <a:r>
              <a:rPr lang="en-US" dirty="0" smtClean="0">
                <a:ea typeface="ヒラギノ角ゴ Pro W3" charset="-128"/>
              </a:rPr>
              <a:t>No extracardiac abnormalities</a:t>
            </a:r>
          </a:p>
          <a:p>
            <a:pPr marL="236459" indent="-236459"/>
            <a:endParaRPr lang="en-US" dirty="0" smtClean="0">
              <a:ea typeface="ヒラギノ角ゴ Pro W3" charset="-128"/>
            </a:endParaRPr>
          </a:p>
          <a:p>
            <a:pPr marL="236459" indent="-236459"/>
            <a:endParaRPr lang="en-US"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4991114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1EFB9733-AFCD-40F1-8379-71C83C27B3CB}" type="slidenum">
              <a:rPr lang="en-US">
                <a:solidFill>
                  <a:srgbClr val="000000"/>
                </a:solidFill>
              </a:rPr>
              <a:pPr/>
              <a:t>62</a:t>
            </a:fld>
            <a:endParaRPr lang="en-US" dirty="0">
              <a:solidFill>
                <a:srgbClr val="000000"/>
              </a:solidFill>
            </a:endParaRPr>
          </a:p>
        </p:txBody>
      </p:sp>
      <p:sp>
        <p:nvSpPr>
          <p:cNvPr id="305155" name="Rectangle 2"/>
          <p:cNvSpPr>
            <a:spLocks noGrp="1" noRot="1" noChangeAspect="1" noChangeArrowheads="1" noTextEdit="1"/>
          </p:cNvSpPr>
          <p:nvPr>
            <p:ph type="sldImg"/>
          </p:nvPr>
        </p:nvSpPr>
        <p:spPr>
          <a:xfrm>
            <a:off x="457200" y="719138"/>
            <a:ext cx="6400800" cy="3600450"/>
          </a:xfrm>
          <a:ln/>
        </p:spPr>
      </p:sp>
      <p:sp>
        <p:nvSpPr>
          <p:cNvPr id="305156" name="Rectangle 3"/>
          <p:cNvSpPr>
            <a:spLocks noGrp="1" noChangeArrowheads="1"/>
          </p:cNvSpPr>
          <p:nvPr>
            <p:ph type="body" idx="1"/>
          </p:nvPr>
        </p:nvSpPr>
        <p:spPr>
          <a:xfrm>
            <a:off x="730251" y="4560893"/>
            <a:ext cx="5854700" cy="4321175"/>
          </a:xfrm>
          <a:noFill/>
          <a:ln/>
        </p:spPr>
        <p:txBody>
          <a:bodyPr/>
          <a:lstStyle/>
          <a:p>
            <a:pPr marL="236459" indent="-236459"/>
            <a:r>
              <a:rPr lang="en-US" b="1" dirty="0" smtClean="0">
                <a:ea typeface="ヒラギノ角ゴ Pro W3" charset="-128"/>
                <a:sym typeface="Symbol" pitchFamily="18" charset="2"/>
              </a:rPr>
              <a:t>MPI Case Study 3: SPECT Images</a:t>
            </a:r>
          </a:p>
          <a:p>
            <a:pPr marL="236459" indent="-236459">
              <a:buFontTx/>
              <a:buChar char="•"/>
            </a:pPr>
            <a:r>
              <a:rPr lang="en-US" dirty="0" smtClean="0">
                <a:ea typeface="ヒラギノ角ゴ Pro W3" charset="-128"/>
                <a:sym typeface="Symbol" pitchFamily="18" charset="2"/>
              </a:rPr>
              <a:t>Apical and inferior wall peri-infarct ischemia</a:t>
            </a:r>
          </a:p>
          <a:p>
            <a:pPr marL="236459" indent="-236459">
              <a:buFontTx/>
              <a:buChar char="•"/>
            </a:pPr>
            <a:r>
              <a:rPr lang="en-US" dirty="0" smtClean="0">
                <a:ea typeface="ヒラギノ角ゴ Pro W3" charset="-128"/>
                <a:sym typeface="Symbol" pitchFamily="18" charset="2"/>
              </a:rPr>
              <a:t>Basal and midcavity inferior infarction</a:t>
            </a:r>
          </a:p>
          <a:p>
            <a:pPr marL="236459" indent="-236459">
              <a:buFontTx/>
              <a:buChar char="•"/>
            </a:pPr>
            <a:r>
              <a:rPr lang="en-US" dirty="0" smtClean="0">
                <a:ea typeface="ヒラギノ角ゴ Pro W3" charset="-128"/>
                <a:sym typeface="Symbol" pitchFamily="18" charset="2"/>
              </a:rPr>
              <a:t>Global EF = 69%</a:t>
            </a:r>
          </a:p>
          <a:p>
            <a:pPr marL="236459" indent="-236459">
              <a:buFontTx/>
              <a:buChar char="•"/>
            </a:pPr>
            <a:r>
              <a:rPr lang="en-US" dirty="0" smtClean="0">
                <a:ea typeface="ヒラギノ角ゴ Pro W3" charset="-128"/>
                <a:sym typeface="Symbol" pitchFamily="18" charset="2"/>
              </a:rPr>
              <a:t>Inferior wall hypokinesis</a:t>
            </a:r>
          </a:p>
          <a:p>
            <a:pPr marL="236459" indent="-236459"/>
            <a:endParaRPr lang="en-US" dirty="0" smtClean="0">
              <a:ea typeface="ヒラギノ角ゴ Pro W3" charset="-128"/>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283664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a:xfrm>
            <a:off x="457200" y="719138"/>
            <a:ext cx="6400800" cy="3600450"/>
          </a:xfrm>
          <a:ln/>
        </p:spPr>
      </p:sp>
      <p:sp>
        <p:nvSpPr>
          <p:cNvPr id="309251" name="Notes Placeholder 2"/>
          <p:cNvSpPr>
            <a:spLocks noGrp="1"/>
          </p:cNvSpPr>
          <p:nvPr>
            <p:ph type="body" idx="1"/>
          </p:nvPr>
        </p:nvSpPr>
        <p:spPr>
          <a:noFill/>
          <a:ln/>
        </p:spPr>
        <p:txBody>
          <a:bodyPr/>
          <a:lstStyle/>
          <a:p>
            <a:r>
              <a:rPr lang="en-US" b="1" dirty="0" smtClean="0">
                <a:ea typeface="ヒラギノ角ゴ Pro W3" charset="-128"/>
              </a:rPr>
              <a:t>MPI Case Study</a:t>
            </a:r>
            <a:r>
              <a:rPr lang="en-US" b="1" baseline="0" dirty="0" smtClean="0">
                <a:ea typeface="ヒラギノ角ゴ Pro W3" charset="-128"/>
              </a:rPr>
              <a:t> 3: </a:t>
            </a:r>
            <a:r>
              <a:rPr lang="en-US" b="1" dirty="0" smtClean="0">
                <a:ea typeface="ヒラギノ角ゴ Pro W3" charset="-128"/>
              </a:rPr>
              <a:t>Coronary Angiography and PCI</a:t>
            </a:r>
          </a:p>
          <a:p>
            <a:pPr marL="237657" indent="-237657" defTabSz="950653">
              <a:buFontTx/>
              <a:buChar char="•"/>
              <a:defRPr/>
            </a:pPr>
            <a:r>
              <a:rPr lang="en-US" baseline="0" dirty="0" smtClean="0">
                <a:ea typeface="ヒラギノ角ゴ Pro W3" charset="-128"/>
              </a:rPr>
              <a:t>Based on MPI results, patient was referred for coronary angiography</a:t>
            </a:r>
          </a:p>
          <a:p>
            <a:pPr marL="237657" indent="-237657" defTabSz="950653">
              <a:buFontTx/>
              <a:buChar char="•"/>
              <a:defRPr/>
            </a:pPr>
            <a:r>
              <a:rPr lang="en-US" baseline="0" dirty="0" smtClean="0">
                <a:ea typeface="ヒラギノ角ゴ Pro W3" charset="-128"/>
              </a:rPr>
              <a:t>Native coronary vessels occluded proximally </a:t>
            </a:r>
          </a:p>
          <a:p>
            <a:pPr marL="237657" indent="-237657" defTabSz="950653">
              <a:buFontTx/>
              <a:buChar char="•"/>
              <a:defRPr/>
            </a:pPr>
            <a:r>
              <a:rPr lang="en-US" baseline="0" dirty="0" smtClean="0">
                <a:ea typeface="ヒラギノ角ゴ Pro W3" charset="-128"/>
              </a:rPr>
              <a:t>RCA-SVG 80% distal, right posterior ventricular branch 50% mid</a:t>
            </a:r>
          </a:p>
          <a:p>
            <a:pPr marL="237657" indent="-237657" defTabSz="950653">
              <a:buFontTx/>
              <a:buChar char="•"/>
              <a:defRPr/>
            </a:pPr>
            <a:r>
              <a:rPr lang="en-US" baseline="0" dirty="0" smtClean="0">
                <a:ea typeface="ヒラギノ角ゴ Pro W3" charset="-128"/>
              </a:rPr>
              <a:t>RIMA to mid-LAD skip to diagonal widely patent</a:t>
            </a:r>
          </a:p>
          <a:p>
            <a:pPr marL="237657" indent="-237657" defTabSz="950653">
              <a:buFontTx/>
              <a:buChar char="•"/>
              <a:defRPr/>
            </a:pPr>
            <a:r>
              <a:rPr lang="en-US" baseline="0" dirty="0" smtClean="0">
                <a:ea typeface="ヒラギノ角ゴ Pro W3" charset="-128"/>
              </a:rPr>
              <a:t>Diffuse disease in the distal LAD after the anastomosis, providing distal RCA collateral flow</a:t>
            </a:r>
          </a:p>
          <a:p>
            <a:pPr marL="237657" indent="-237657" defTabSz="950653">
              <a:buFontTx/>
              <a:buChar char="•"/>
              <a:defRPr/>
            </a:pPr>
            <a:r>
              <a:rPr lang="en-US" baseline="0" dirty="0" smtClean="0">
                <a:ea typeface="ヒラギノ角ゴ Pro W3" charset="-128"/>
              </a:rPr>
              <a:t>LV gram EF = 50%, with trivial mitral regurgitation and moderate hypokinesis of the inferior wall</a:t>
            </a:r>
          </a:p>
          <a:p>
            <a:pPr marL="237657" indent="-237657" defTabSz="950653">
              <a:buFontTx/>
              <a:buChar char="•"/>
              <a:defRPr/>
            </a:pPr>
            <a:r>
              <a:rPr lang="en-US" baseline="0" dirty="0" smtClean="0">
                <a:ea typeface="ヒラギノ角ゴ Pro W3" charset="-128"/>
              </a:rPr>
              <a:t>PCI was performed: SVG-RCA</a:t>
            </a:r>
          </a:p>
          <a:p>
            <a:pPr marL="237657" indent="-237657" defTabSz="950653">
              <a:buFontTx/>
              <a:buChar char="•"/>
              <a:defRPr/>
            </a:pPr>
            <a:endParaRPr lang="en-US" dirty="0" smtClean="0">
              <a:ea typeface="ヒラギノ角ゴ Pro W3" charset="-128"/>
            </a:endParaRPr>
          </a:p>
        </p:txBody>
      </p:sp>
      <p:sp>
        <p:nvSpPr>
          <p:cNvPr id="309252" name="Slide Number Placeholder 3"/>
          <p:cNvSpPr>
            <a:spLocks noGrp="1"/>
          </p:cNvSpPr>
          <p:nvPr>
            <p:ph type="sldNum" sz="quarter" idx="5"/>
          </p:nvPr>
        </p:nvSpPr>
        <p:spPr>
          <a:noFill/>
        </p:spPr>
        <p:txBody>
          <a:bodyPr/>
          <a:lstStyle/>
          <a:p>
            <a:fld id="{C3FCC8D0-CDC4-4F40-B2D2-05D3D272C88F}" type="slidenum">
              <a:rPr lang="en-US">
                <a:solidFill>
                  <a:srgbClr val="000000"/>
                </a:solidFill>
              </a:rPr>
              <a:pPr/>
              <a:t>63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373300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57200" y="719138"/>
            <a:ext cx="6400800" cy="3600450"/>
          </a:xfrm>
          <a:ln/>
        </p:spPr>
      </p:sp>
      <p:sp>
        <p:nvSpPr>
          <p:cNvPr id="274435" name="Notes Placeholder 2"/>
          <p:cNvSpPr>
            <a:spLocks noGrp="1"/>
          </p:cNvSpPr>
          <p:nvPr>
            <p:ph type="body" idx="1"/>
          </p:nvPr>
        </p:nvSpPr>
        <p:spPr>
          <a:ln/>
        </p:spPr>
        <p:txBody>
          <a:bodyPr/>
          <a:lstStyle/>
          <a:p>
            <a:pPr>
              <a:lnSpc>
                <a:spcPct val="90000"/>
              </a:lnSpc>
              <a:spcBef>
                <a:spcPts val="450"/>
              </a:spcBef>
            </a:pPr>
            <a:r>
              <a:rPr lang="en-US" b="1" dirty="0" smtClean="0">
                <a:ea typeface="ヒラギノ角ゴ Pro W3" charset="-128"/>
              </a:rPr>
              <a:t>MPI Case Study</a:t>
            </a:r>
            <a:r>
              <a:rPr lang="en-US" b="1" baseline="0" dirty="0" smtClean="0">
                <a:ea typeface="ヒラギノ角ゴ Pro W3" charset="-128"/>
              </a:rPr>
              <a:t> 3: </a:t>
            </a:r>
            <a:r>
              <a:rPr lang="en-US" b="1" dirty="0" smtClean="0">
                <a:ea typeface="ヒラギノ角ゴ Pro W3" charset="-128"/>
              </a:rPr>
              <a:t>Key Points</a:t>
            </a:r>
            <a:endParaRPr lang="en-US" b="1" dirty="0">
              <a:ea typeface="ヒラギノ角ゴ Pro W3" charset="-128"/>
            </a:endParaRPr>
          </a:p>
          <a:p>
            <a:pPr marL="181544" indent="-181544">
              <a:lnSpc>
                <a:spcPct val="90000"/>
              </a:lnSpc>
              <a:spcBef>
                <a:spcPts val="450"/>
              </a:spcBef>
              <a:buFontTx/>
              <a:buChar char="•"/>
            </a:pPr>
            <a:r>
              <a:rPr lang="en-US" dirty="0" smtClean="0">
                <a:ea typeface="ヒラギノ角ゴ Pro W3" charset="-128"/>
              </a:rPr>
              <a:t>MPI identified </a:t>
            </a:r>
            <a:r>
              <a:rPr lang="en-US" dirty="0">
                <a:ea typeface="ヒラギノ角ゴ Pro W3" charset="-128"/>
              </a:rPr>
              <a:t>peri-infarct </a:t>
            </a:r>
            <a:r>
              <a:rPr lang="en-US" dirty="0" smtClean="0">
                <a:ea typeface="ヒラギノ角ゴ Pro W3" charset="-128"/>
              </a:rPr>
              <a:t>ischemia in this patient</a:t>
            </a:r>
            <a:endParaRPr lang="en-US" dirty="0">
              <a:ea typeface="ヒラギノ角ゴ Pro W3" charset="-128"/>
            </a:endParaRPr>
          </a:p>
          <a:p>
            <a:pPr marL="645894" lvl="2" indent="-171392">
              <a:lnSpc>
                <a:spcPct val="90000"/>
              </a:lnSpc>
              <a:spcBef>
                <a:spcPts val="450"/>
              </a:spcBef>
              <a:buFont typeface="Arial" pitchFamily="34" charset="0"/>
              <a:buChar char="–"/>
            </a:pPr>
            <a:r>
              <a:rPr lang="en-US" dirty="0">
                <a:ea typeface="ヒラギノ角ゴ Pro W3" charset="-128"/>
              </a:rPr>
              <a:t>Prompted coronary angiography</a:t>
            </a:r>
          </a:p>
          <a:p>
            <a:pPr marL="181544" indent="-181544">
              <a:lnSpc>
                <a:spcPct val="90000"/>
              </a:lnSpc>
              <a:spcBef>
                <a:spcPts val="450"/>
              </a:spcBef>
              <a:buFontTx/>
              <a:buChar char="•"/>
            </a:pPr>
            <a:r>
              <a:rPr lang="en-US" dirty="0">
                <a:ea typeface="ヒラギノ角ゴ Pro W3" charset="-128"/>
              </a:rPr>
              <a:t>Coronary angiography correctly identified the specific vessel/vein graft involved and guided management</a:t>
            </a:r>
          </a:p>
          <a:p>
            <a:pPr>
              <a:lnSpc>
                <a:spcPct val="90000"/>
              </a:lnSpc>
              <a:spcBef>
                <a:spcPts val="450"/>
              </a:spcBef>
            </a:pPr>
            <a:endParaRPr lang="en-US" dirty="0">
              <a:ea typeface="ヒラギノ角ゴ Pro W3" charset="-128"/>
            </a:endParaRPr>
          </a:p>
        </p:txBody>
      </p:sp>
      <p:sp>
        <p:nvSpPr>
          <p:cNvPr id="313348" name="Slide Number Placeholder 3"/>
          <p:cNvSpPr>
            <a:spLocks noGrp="1"/>
          </p:cNvSpPr>
          <p:nvPr>
            <p:ph type="sldNum" sz="quarter" idx="5"/>
          </p:nvPr>
        </p:nvSpPr>
        <p:spPr>
          <a:noFill/>
        </p:spPr>
        <p:txBody>
          <a:bodyPr/>
          <a:lstStyle/>
          <a:p>
            <a:fld id="{76067AFC-22DC-40F0-9986-47499FA6D061}" type="slidenum">
              <a:rPr lang="en-US">
                <a:solidFill>
                  <a:srgbClr val="000000"/>
                </a:solidFill>
              </a:rPr>
              <a:pPr/>
              <a:t>64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872905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57200" y="719138"/>
            <a:ext cx="6400800" cy="3600450"/>
          </a:xfrm>
          <a:ln/>
        </p:spPr>
      </p:sp>
      <p:sp>
        <p:nvSpPr>
          <p:cNvPr id="274435" name="Notes Placeholder 2"/>
          <p:cNvSpPr>
            <a:spLocks noGrp="1"/>
          </p:cNvSpPr>
          <p:nvPr>
            <p:ph type="body" idx="1"/>
          </p:nvPr>
        </p:nvSpPr>
        <p:spPr>
          <a:ln/>
        </p:spPr>
        <p:txBody>
          <a:bodyPr/>
          <a:lstStyle/>
          <a:p>
            <a:pPr>
              <a:lnSpc>
                <a:spcPct val="90000"/>
              </a:lnSpc>
              <a:spcBef>
                <a:spcPts val="450"/>
              </a:spcBef>
            </a:pPr>
            <a:r>
              <a:rPr lang="en-US" b="1" dirty="0" smtClean="0">
                <a:ea typeface="ヒラギノ角ゴ Pro W3" charset="-128"/>
              </a:rPr>
              <a:t>Run Your ED</a:t>
            </a:r>
            <a:r>
              <a:rPr lang="en-US" b="1" baseline="0" dirty="0" smtClean="0">
                <a:ea typeface="ヒラギノ角ゴ Pro W3" charset="-128"/>
              </a:rPr>
              <a:t> Protocol and Consider MPI</a:t>
            </a:r>
            <a:endParaRPr lang="en-US" b="1" dirty="0">
              <a:ea typeface="ヒラギノ角ゴ Pro W3" charset="-128"/>
            </a:endParaRPr>
          </a:p>
          <a:p>
            <a:pPr marL="178248" indent="-178248">
              <a:lnSpc>
                <a:spcPct val="90000"/>
              </a:lnSpc>
              <a:spcBef>
                <a:spcPts val="1248"/>
              </a:spcBef>
              <a:buFont typeface="Arial"/>
              <a:buChar char="•"/>
            </a:pPr>
            <a:r>
              <a:rPr lang="en-US" dirty="0" smtClean="0">
                <a:solidFill>
                  <a:schemeClr val="tx1"/>
                </a:solidFill>
              </a:rPr>
              <a:t>Based on the National Registry of Myocardial Infarction during 1994-2006, chest pain can be absent in up to 35% of patients experiencing an MI</a:t>
            </a:r>
            <a:r>
              <a:rPr lang="en-US" baseline="30000" dirty="0" smtClean="0">
                <a:solidFill>
                  <a:schemeClr val="tx1"/>
                </a:solidFill>
              </a:rPr>
              <a:t>1</a:t>
            </a:r>
          </a:p>
          <a:p>
            <a:pPr marL="178248" indent="-178248">
              <a:lnSpc>
                <a:spcPct val="90000"/>
              </a:lnSpc>
              <a:spcBef>
                <a:spcPts val="1248"/>
              </a:spcBef>
              <a:buFont typeface="Arial"/>
              <a:buChar char="•"/>
            </a:pPr>
            <a:r>
              <a:rPr lang="en-US" dirty="0" smtClean="0">
                <a:solidFill>
                  <a:schemeClr val="tx1"/>
                </a:solidFill>
              </a:rPr>
              <a:t>Accelerated ED protocols may</a:t>
            </a:r>
            <a:r>
              <a:rPr lang="en-US" baseline="0" dirty="0" smtClean="0">
                <a:solidFill>
                  <a:schemeClr val="tx1"/>
                </a:solidFill>
              </a:rPr>
              <a:t> be used</a:t>
            </a:r>
            <a:r>
              <a:rPr lang="en-US" dirty="0" smtClean="0">
                <a:solidFill>
                  <a:schemeClr val="tx1"/>
                </a:solidFill>
              </a:rPr>
              <a:t> to help identify patients who can be discharged and who should be admitted</a:t>
            </a:r>
            <a:r>
              <a:rPr lang="en-US" baseline="30000" dirty="0" smtClean="0">
                <a:solidFill>
                  <a:schemeClr val="tx1"/>
                </a:solidFill>
              </a:rPr>
              <a:t>2</a:t>
            </a:r>
            <a:endParaRPr lang="en-US" dirty="0" smtClean="0">
              <a:solidFill>
                <a:schemeClr val="tx1"/>
              </a:solidFill>
            </a:endParaRPr>
          </a:p>
          <a:p>
            <a:pPr marL="178248" indent="-178248">
              <a:lnSpc>
                <a:spcPct val="90000"/>
              </a:lnSpc>
              <a:spcBef>
                <a:spcPts val="1248"/>
              </a:spcBef>
              <a:buFont typeface="Arial"/>
              <a:buChar char="•"/>
            </a:pPr>
            <a:r>
              <a:rPr lang="en-US" dirty="0" smtClean="0">
                <a:solidFill>
                  <a:schemeClr val="tx1"/>
                </a:solidFill>
              </a:rPr>
              <a:t>Risk stratification tools and cardiac biomarkers are an important part of ED workup</a:t>
            </a:r>
          </a:p>
          <a:p>
            <a:pPr marL="178248" indent="-178248">
              <a:lnSpc>
                <a:spcPct val="90000"/>
              </a:lnSpc>
              <a:spcBef>
                <a:spcPts val="1248"/>
              </a:spcBef>
              <a:buFont typeface="Arial"/>
              <a:buChar char="•"/>
            </a:pPr>
            <a:r>
              <a:rPr lang="en-US" dirty="0" smtClean="0">
                <a:solidFill>
                  <a:schemeClr val="tx1"/>
                </a:solidFill>
              </a:rPr>
              <a:t>For patients whose workups are nondiagnostic but may have ACS, perform confirmatory testing</a:t>
            </a:r>
            <a:r>
              <a:rPr lang="en-US" baseline="30000" dirty="0" smtClean="0">
                <a:solidFill>
                  <a:schemeClr val="tx1"/>
                </a:solidFill>
              </a:rPr>
              <a:t>3</a:t>
            </a:r>
            <a:endParaRPr lang="en-US" dirty="0" smtClean="0">
              <a:solidFill>
                <a:schemeClr val="tx1"/>
              </a:solidFill>
            </a:endParaRPr>
          </a:p>
          <a:p>
            <a:pPr marL="653575" lvl="2" indent="-178248">
              <a:lnSpc>
                <a:spcPct val="90000"/>
              </a:lnSpc>
              <a:spcBef>
                <a:spcPts val="1248"/>
              </a:spcBef>
              <a:buFont typeface="Century Gothic" panose="020B0502020202020204" pitchFamily="34" charset="0"/>
              <a:buChar char="–"/>
            </a:pPr>
            <a:r>
              <a:rPr lang="en-US" dirty="0" smtClean="0">
                <a:solidFill>
                  <a:schemeClr val="tx1"/>
                </a:solidFill>
              </a:rPr>
              <a:t>Exercise ECG if the patient can exercise and has a normal, interpretable ECG </a:t>
            </a:r>
          </a:p>
          <a:p>
            <a:pPr marL="178248" indent="-178248">
              <a:lnSpc>
                <a:spcPct val="90000"/>
              </a:lnSpc>
              <a:spcBef>
                <a:spcPts val="1248"/>
              </a:spcBef>
              <a:buFont typeface="Arial"/>
              <a:buChar char="•"/>
            </a:pPr>
            <a:r>
              <a:rPr lang="en-US" dirty="0" smtClean="0">
                <a:solidFill>
                  <a:schemeClr val="tx1"/>
                </a:solidFill>
              </a:rPr>
              <a:t>In patients who cannot exercise or have an abnormal or uninterpretable ECG, use MPI as confirmatory testing</a:t>
            </a:r>
            <a:r>
              <a:rPr lang="en-US" baseline="30000" dirty="0" smtClean="0">
                <a:solidFill>
                  <a:schemeClr val="tx1"/>
                </a:solidFill>
              </a:rPr>
              <a:t>3</a:t>
            </a:r>
          </a:p>
          <a:p>
            <a:pPr>
              <a:lnSpc>
                <a:spcPct val="90000"/>
              </a:lnSpc>
              <a:spcBef>
                <a:spcPts val="450"/>
              </a:spcBef>
            </a:pPr>
            <a:endParaRPr lang="en-US" dirty="0" smtClean="0">
              <a:ea typeface="ヒラギノ角ゴ Pro W3" charset="-128"/>
            </a:endParaRPr>
          </a:p>
          <a:p>
            <a:pPr>
              <a:lnSpc>
                <a:spcPct val="90000"/>
              </a:lnSpc>
              <a:spcBef>
                <a:spcPts val="450"/>
              </a:spcBef>
            </a:pPr>
            <a:r>
              <a:rPr lang="en-US" b="1" dirty="0" smtClean="0">
                <a:ea typeface="ヒラギノ角ゴ Pro W3" charset="-128"/>
              </a:rPr>
              <a:t>References</a:t>
            </a:r>
          </a:p>
          <a:p>
            <a:pPr>
              <a:lnSpc>
                <a:spcPct val="90000"/>
              </a:lnSpc>
              <a:spcBef>
                <a:spcPts val="450"/>
              </a:spcBef>
            </a:pPr>
            <a:r>
              <a:rPr lang="en-US" dirty="0" smtClean="0"/>
              <a:t>1. </a:t>
            </a:r>
            <a:r>
              <a:rPr lang="en-US" dirty="0"/>
              <a:t>Canto JG, et al. JAMA 2012;307:813-822. </a:t>
            </a:r>
            <a:endParaRPr lang="en-US" dirty="0" smtClean="0"/>
          </a:p>
          <a:p>
            <a:pPr>
              <a:lnSpc>
                <a:spcPct val="90000"/>
              </a:lnSpc>
              <a:spcBef>
                <a:spcPts val="450"/>
              </a:spcBef>
            </a:pPr>
            <a:r>
              <a:rPr lang="en-US" dirty="0" smtClean="0"/>
              <a:t>2. </a:t>
            </a:r>
            <a:r>
              <a:rPr lang="en-US" dirty="0"/>
              <a:t>Amsterdam EA, et al. Circulation 2010;122:1756-1776</a:t>
            </a:r>
            <a:r>
              <a:rPr lang="en-US" dirty="0" smtClean="0"/>
              <a:t>.</a:t>
            </a:r>
          </a:p>
          <a:p>
            <a:pPr>
              <a:lnSpc>
                <a:spcPct val="90000"/>
              </a:lnSpc>
              <a:spcBef>
                <a:spcPts val="450"/>
              </a:spcBef>
            </a:pPr>
            <a:r>
              <a:rPr lang="en-US" dirty="0" smtClean="0"/>
              <a:t>3. Amsterdam EA, et al. J Am Coll Cardiol 2014;64:e139-e228. </a:t>
            </a:r>
          </a:p>
          <a:p>
            <a:pPr>
              <a:lnSpc>
                <a:spcPct val="90000"/>
              </a:lnSpc>
              <a:spcBef>
                <a:spcPts val="450"/>
              </a:spcBef>
            </a:pPr>
            <a:endParaRPr lang="en-US" dirty="0">
              <a:ea typeface="ヒラギノ角ゴ Pro W3" charset="-128"/>
            </a:endParaRPr>
          </a:p>
        </p:txBody>
      </p:sp>
      <p:sp>
        <p:nvSpPr>
          <p:cNvPr id="313348" name="Slide Number Placeholder 3"/>
          <p:cNvSpPr>
            <a:spLocks noGrp="1"/>
          </p:cNvSpPr>
          <p:nvPr>
            <p:ph type="sldNum" sz="quarter" idx="5"/>
          </p:nvPr>
        </p:nvSpPr>
        <p:spPr>
          <a:noFill/>
        </p:spPr>
        <p:txBody>
          <a:bodyPr/>
          <a:lstStyle/>
          <a:p>
            <a:fld id="{76067AFC-22DC-40F0-9986-47499FA6D061}" type="slidenum">
              <a:rPr lang="en-US">
                <a:solidFill>
                  <a:srgbClr val="000000"/>
                </a:solidFill>
              </a:rPr>
              <a:pPr/>
              <a:t>65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872905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Question and Answer</a:t>
            </a:r>
            <a:r>
              <a:rPr lang="en-US" b="1" baseline="0" dirty="0" smtClean="0"/>
              <a:t> Session</a:t>
            </a:r>
            <a:endParaRPr lang="en-US" b="1"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66</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216432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67</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3748909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Jane Presents</a:t>
            </a:r>
            <a:r>
              <a:rPr lang="en-US" b="1" baseline="0" dirty="0" smtClean="0"/>
              <a:t> to Your ED</a:t>
            </a:r>
            <a:endParaRPr lang="en-US" b="1" dirty="0" smtClean="0"/>
          </a:p>
          <a:p>
            <a:pPr marL="178248" indent="-178248">
              <a:lnSpc>
                <a:spcPct val="90000"/>
              </a:lnSpc>
              <a:buFont typeface="Arial"/>
              <a:buChar char="•"/>
            </a:pPr>
            <a:r>
              <a:rPr lang="en-US" dirty="0" smtClean="0"/>
              <a:t>She’s 47 years old </a:t>
            </a:r>
          </a:p>
          <a:p>
            <a:pPr marL="178248" indent="-178248" defTabSz="950653">
              <a:lnSpc>
                <a:spcPct val="90000"/>
              </a:lnSpc>
              <a:buFont typeface="Arial"/>
              <a:buChar char="•"/>
              <a:defRPr/>
            </a:pPr>
            <a:r>
              <a:rPr lang="en-US" dirty="0" smtClean="0"/>
              <a:t>She comes in vomiting</a:t>
            </a:r>
            <a:r>
              <a:rPr lang="en-US" sz="1100" dirty="0"/>
              <a:t> </a:t>
            </a:r>
            <a:r>
              <a:rPr lang="en-US" dirty="0" smtClean="0"/>
              <a:t>at 7 </a:t>
            </a:r>
            <a:r>
              <a:rPr lang="en-US" sz="1100" dirty="0"/>
              <a:t>PM</a:t>
            </a:r>
            <a:r>
              <a:rPr lang="en-US" dirty="0" smtClean="0"/>
              <a:t> </a:t>
            </a:r>
          </a:p>
          <a:p>
            <a:pPr marL="178248" indent="-178248" defTabSz="950653">
              <a:lnSpc>
                <a:spcPct val="90000"/>
              </a:lnSpc>
              <a:buFont typeface="Arial"/>
              <a:buChar char="•"/>
              <a:defRPr/>
            </a:pPr>
            <a:r>
              <a:rPr lang="en-US" dirty="0" smtClean="0"/>
              <a:t>She may have eaten</a:t>
            </a:r>
            <a:r>
              <a:rPr lang="en-US" baseline="0" dirty="0" smtClean="0"/>
              <a:t> some </a:t>
            </a:r>
            <a:r>
              <a:rPr lang="en-US" dirty="0" smtClean="0"/>
              <a:t>“bad tuna” at dinner</a:t>
            </a:r>
          </a:p>
          <a:p>
            <a:pPr marL="178248" indent="-178248">
              <a:buFont typeface="Arial"/>
              <a:buChar char="•"/>
            </a:pPr>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7</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411107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She Undergoes the Usual Testing</a:t>
            </a:r>
          </a:p>
          <a:p>
            <a:pPr marL="178248" indent="-178248">
              <a:buFont typeface="Arial"/>
              <a:buChar char="•"/>
            </a:pPr>
            <a:r>
              <a:rPr lang="en-US" dirty="0" smtClean="0">
                <a:ea typeface="ＭＳ Ｐゴシック" pitchFamily="34" charset="-128"/>
              </a:rPr>
              <a:t>Assessment of electrolytes and complete blood count</a:t>
            </a:r>
          </a:p>
          <a:p>
            <a:pPr marL="178248" indent="-178248">
              <a:buFont typeface="Arial"/>
              <a:buChar char="•"/>
            </a:pPr>
            <a:r>
              <a:rPr lang="en-US" dirty="0" smtClean="0">
                <a:ea typeface="ＭＳ Ｐゴシック" pitchFamily="34" charset="-128"/>
              </a:rPr>
              <a:t>ECG</a:t>
            </a:r>
            <a:r>
              <a:rPr lang="en-US" baseline="0" dirty="0" smtClean="0">
                <a:ea typeface="ＭＳ Ｐゴシック" pitchFamily="34" charset="-128"/>
              </a:rPr>
              <a:t> </a:t>
            </a:r>
            <a:r>
              <a:rPr lang="en-US" dirty="0" smtClean="0">
                <a:ea typeface="ＭＳ Ｐゴシック" pitchFamily="34" charset="-128"/>
              </a:rPr>
              <a:t>completely normal</a:t>
            </a:r>
          </a:p>
          <a:p>
            <a:pPr marL="178248" indent="-178248">
              <a:buFont typeface="Arial"/>
              <a:buChar char="•"/>
            </a:pPr>
            <a:r>
              <a:rPr lang="en-US" dirty="0" smtClean="0">
                <a:ea typeface="ＭＳ Ｐゴシック" pitchFamily="34" charset="-128"/>
              </a:rPr>
              <a:t>Gets an IV</a:t>
            </a:r>
          </a:p>
          <a:p>
            <a:pPr marL="772406" lvl="1" indent="-297080" fontAlgn="auto">
              <a:spcAft>
                <a:spcPts val="0"/>
              </a:spcAft>
              <a:buFont typeface="Century Gothic" panose="020B0502020202020204" pitchFamily="34" charset="0"/>
              <a:buChar char="–"/>
              <a:defRPr/>
            </a:pPr>
            <a:r>
              <a:rPr lang="en-US" dirty="0" smtClean="0">
                <a:ea typeface="ＭＳ Ｐゴシック" pitchFamily="34" charset="-128"/>
              </a:rPr>
              <a:t>4 mg ondansetron</a:t>
            </a:r>
          </a:p>
          <a:p>
            <a:pPr marL="772406" lvl="1" indent="-297080" fontAlgn="auto">
              <a:spcAft>
                <a:spcPts val="0"/>
              </a:spcAft>
              <a:buFont typeface="Century Gothic" panose="020B0502020202020204" pitchFamily="34" charset="0"/>
              <a:buChar char="–"/>
              <a:defRPr/>
            </a:pPr>
            <a:r>
              <a:rPr lang="en-US" dirty="0" smtClean="0">
                <a:ea typeface="ＭＳ Ｐゴシック" pitchFamily="34" charset="-128"/>
              </a:rPr>
              <a:t>1 liter normal saline</a:t>
            </a:r>
          </a:p>
          <a:p>
            <a:pPr marL="178248" indent="-178248" fontAlgn="auto">
              <a:spcAft>
                <a:spcPts val="0"/>
              </a:spcAft>
              <a:buFont typeface="Arial"/>
              <a:buChar char="•"/>
              <a:defRPr/>
            </a:pPr>
            <a:r>
              <a:rPr lang="en-US" dirty="0" smtClean="0">
                <a:ea typeface="ＭＳ Ｐゴシック" pitchFamily="34" charset="-128"/>
              </a:rPr>
              <a:t>4 hours later (11 </a:t>
            </a:r>
            <a:r>
              <a:rPr lang="en-US" sz="1000" dirty="0">
                <a:ea typeface="ＭＳ Ｐゴシック" pitchFamily="34" charset="-128"/>
              </a:rPr>
              <a:t>PM</a:t>
            </a:r>
            <a:r>
              <a:rPr lang="en-US" dirty="0" smtClean="0">
                <a:ea typeface="ＭＳ Ｐゴシック" pitchFamily="34" charset="-128"/>
              </a:rPr>
              <a:t>), patient feels better</a:t>
            </a:r>
          </a:p>
          <a:p>
            <a:pPr marL="178248" indent="-178248" defTabSz="950653" fontAlgn="auto">
              <a:spcAft>
                <a:spcPts val="0"/>
              </a:spcAft>
              <a:buFont typeface="Arial"/>
              <a:buChar char="•"/>
              <a:defRPr/>
            </a:pPr>
            <a:r>
              <a:rPr lang="en-US" dirty="0" smtClean="0">
                <a:ea typeface="ＭＳ Ｐゴシック" pitchFamily="34" charset="-128"/>
              </a:rPr>
              <a:t>Diagnosis: food poisoning</a:t>
            </a:r>
          </a:p>
          <a:p>
            <a:pPr marL="178248" indent="-178248" fontAlgn="auto">
              <a:spcAft>
                <a:spcPts val="0"/>
              </a:spcAft>
              <a:buFont typeface="Arial"/>
              <a:buChar char="•"/>
              <a:defRPr/>
            </a:pPr>
            <a:r>
              <a:rPr lang="en-US" dirty="0" smtClean="0">
                <a:ea typeface="ＭＳ Ｐゴシック" pitchFamily="34" charset="-128"/>
              </a:rPr>
              <a:t>She’s discharged home</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8</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48509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smtClean="0"/>
              <a:t>But a Few</a:t>
            </a:r>
            <a:r>
              <a:rPr lang="en-US" b="1" baseline="0" dirty="0" smtClean="0"/>
              <a:t> Hours Later, She Gets Worse</a:t>
            </a:r>
          </a:p>
          <a:p>
            <a:pPr fontAlgn="auto">
              <a:spcAft>
                <a:spcPts val="0"/>
              </a:spcAft>
              <a:buFont typeface="Arial" pitchFamily="34" charset="0"/>
              <a:buChar char="•"/>
              <a:defRPr/>
            </a:pPr>
            <a:r>
              <a:rPr lang="en-US" baseline="0" dirty="0" smtClean="0">
                <a:ea typeface="ＭＳ Ｐゴシック" pitchFamily="34" charset="-128"/>
              </a:rPr>
              <a:t>   </a:t>
            </a:r>
            <a:r>
              <a:rPr lang="en-US" dirty="0" smtClean="0">
                <a:ea typeface="ＭＳ Ｐゴシック" pitchFamily="34" charset="-128"/>
              </a:rPr>
              <a:t>At 6 </a:t>
            </a:r>
            <a:r>
              <a:rPr lang="en-US" sz="1100" dirty="0">
                <a:ea typeface="ＭＳ Ｐゴシック" pitchFamily="34" charset="-128"/>
              </a:rPr>
              <a:t>AM</a:t>
            </a:r>
            <a:r>
              <a:rPr lang="en-US" dirty="0" smtClean="0">
                <a:ea typeface="ＭＳ Ｐゴシック" pitchFamily="34" charset="-128"/>
              </a:rPr>
              <a:t>, she collapses, and 911 is called</a:t>
            </a:r>
          </a:p>
          <a:p>
            <a:pPr fontAlgn="auto">
              <a:spcAft>
                <a:spcPts val="0"/>
              </a:spcAft>
              <a:buFont typeface="Arial" pitchFamily="34" charset="0"/>
              <a:buChar char="•"/>
              <a:defRPr/>
            </a:pPr>
            <a:r>
              <a:rPr lang="en-US" dirty="0" smtClean="0">
                <a:ea typeface="ＭＳ Ｐゴシック" pitchFamily="34" charset="-128"/>
              </a:rPr>
              <a:t>   Paramedics arrive within 4</a:t>
            </a:r>
            <a:r>
              <a:rPr lang="en-US" baseline="0" dirty="0" smtClean="0">
                <a:ea typeface="ＭＳ Ｐゴシック" pitchFamily="34" charset="-128"/>
              </a:rPr>
              <a:t> </a:t>
            </a:r>
            <a:r>
              <a:rPr lang="en-US" dirty="0" smtClean="0">
                <a:ea typeface="ＭＳ Ｐゴシック" pitchFamily="34" charset="-128"/>
              </a:rPr>
              <a:t>minutes </a:t>
            </a:r>
          </a:p>
          <a:p>
            <a:pPr fontAlgn="auto">
              <a:spcAft>
                <a:spcPts val="0"/>
              </a:spcAft>
              <a:buFont typeface="Arial" pitchFamily="34" charset="0"/>
              <a:buChar char="•"/>
              <a:defRPr/>
            </a:pPr>
            <a:r>
              <a:rPr lang="en-US" dirty="0" smtClean="0">
                <a:ea typeface="ＭＳ Ｐゴシック" pitchFamily="34" charset="-128"/>
              </a:rPr>
              <a:t>   She is found in ventricular tachycardia</a:t>
            </a:r>
            <a:r>
              <a:rPr lang="en-US" baseline="0" dirty="0" smtClean="0">
                <a:ea typeface="ＭＳ Ｐゴシック" pitchFamily="34" charset="-128"/>
              </a:rPr>
              <a:t> and</a:t>
            </a:r>
            <a:r>
              <a:rPr lang="en-US" dirty="0" smtClean="0">
                <a:ea typeface="ＭＳ Ｐゴシック" pitchFamily="34" charset="-128"/>
              </a:rPr>
              <a:t> defibrillated</a:t>
            </a:r>
          </a:p>
          <a:p>
            <a:pPr fontAlgn="auto">
              <a:spcAft>
                <a:spcPts val="0"/>
              </a:spcAft>
              <a:buFont typeface="Arial" pitchFamily="34" charset="0"/>
              <a:buChar char="•"/>
              <a:defRPr/>
            </a:pPr>
            <a:r>
              <a:rPr lang="en-US" dirty="0" smtClean="0">
                <a:ea typeface="ＭＳ Ｐゴシック" pitchFamily="34" charset="-128"/>
              </a:rPr>
              <a:t>   17 minutes after arrest, she returns to normal sinus rhythm </a:t>
            </a:r>
          </a:p>
          <a:p>
            <a:endParaRPr lang="en-US" dirty="0"/>
          </a:p>
        </p:txBody>
      </p:sp>
      <p:sp>
        <p:nvSpPr>
          <p:cNvPr id="4" name="Slide Number Placeholder 3"/>
          <p:cNvSpPr>
            <a:spLocks noGrp="1"/>
          </p:cNvSpPr>
          <p:nvPr>
            <p:ph type="sldNum" sz="quarter" idx="10"/>
          </p:nvPr>
        </p:nvSpPr>
        <p:spPr/>
        <p:txBody>
          <a:bodyPr/>
          <a:lstStyle/>
          <a:p>
            <a:fld id="{5712720D-50EC-47AE-99B8-D6AE4EF6E47B}" type="slidenum">
              <a:rPr lang="en-US" altLang="en-US" smtClean="0"/>
              <a:pPr/>
              <a:t>9</a:t>
            </a:fld>
            <a:endParaRPr lang="en-US" altLang="en-US" dirty="0"/>
          </a:p>
        </p:txBody>
      </p:sp>
      <p:sp>
        <p:nvSpPr>
          <p:cNvPr id="6" name="Footer Placeholder 5"/>
          <p:cNvSpPr>
            <a:spLocks noGrp="1"/>
          </p:cNvSpPr>
          <p:nvPr>
            <p:ph type="ftr" sz="quarter" idx="11"/>
          </p:nvPr>
        </p:nvSpPr>
        <p:spPr/>
        <p:txBody>
          <a:bodyPr/>
          <a:lstStyle/>
          <a:p>
            <a:pPr>
              <a:defRPr/>
            </a:pPr>
            <a:r>
              <a:rPr lang="en-US" dirty="0" smtClean="0"/>
              <a:t>012-0400-PM     5/15</a:t>
            </a:r>
            <a:endParaRPr lang="en-US" dirty="0"/>
          </a:p>
        </p:txBody>
      </p:sp>
    </p:spTree>
    <p:extLst>
      <p:ext uri="{BB962C8B-B14F-4D97-AF65-F5344CB8AC3E}">
        <p14:creationId xmlns:p14="http://schemas.microsoft.com/office/powerpoint/2010/main" val="1305487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Intr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510482"/>
            <a:ext cx="10363200" cy="792660"/>
          </a:xfrm>
        </p:spPr>
        <p:txBody>
          <a:bodyPr anchor="t">
            <a:normAutofit/>
          </a:bodyPr>
          <a:lstStyle>
            <a:lvl1pPr algn="l">
              <a:defRPr sz="3200" b="0" i="0" spc="200">
                <a:solidFill>
                  <a:srgbClr val="FFFFFF"/>
                </a:solidFill>
                <a:latin typeface="Century Gothic"/>
                <a:cs typeface="Century Gothic"/>
              </a:defRPr>
            </a:lvl1pPr>
          </a:lstStyle>
          <a:p>
            <a:r>
              <a:rPr lang="en-US" dirty="0" smtClean="0"/>
              <a:t>Presentation title master</a:t>
            </a:r>
            <a:endParaRPr lang="en-US" dirty="0"/>
          </a:p>
        </p:txBody>
      </p:sp>
      <p:sp>
        <p:nvSpPr>
          <p:cNvPr id="3" name="Subtitle 2"/>
          <p:cNvSpPr>
            <a:spLocks noGrp="1"/>
          </p:cNvSpPr>
          <p:nvPr>
            <p:ph type="subTitle" idx="1" hasCustomPrompt="1"/>
          </p:nvPr>
        </p:nvSpPr>
        <p:spPr>
          <a:xfrm>
            <a:off x="908220" y="3337477"/>
            <a:ext cx="8534400" cy="861236"/>
          </a:xfrm>
        </p:spPr>
        <p:txBody>
          <a:bodyPr anchor="t">
            <a:normAutofit/>
          </a:bodyPr>
          <a:lstStyle>
            <a:lvl1pPr marL="0" indent="0" algn="l">
              <a:buNone/>
              <a:defRPr sz="2000" b="0" i="0" cap="small" spc="80">
                <a:solidFill>
                  <a:srgbClr val="FFFFFF"/>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6" name="Picture 5" descr="Astellas_C2C_VERT_WHT.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74" y="4726024"/>
            <a:ext cx="1226820" cy="1682496"/>
          </a:xfrm>
          <a:prstGeom prst="rect">
            <a:avLst/>
          </a:prstGeom>
        </p:spPr>
      </p:pic>
      <p:sp>
        <p:nvSpPr>
          <p:cNvPr id="11"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rgbClr val="D9D9D9"/>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cxnSp>
        <p:nvCxnSpPr>
          <p:cNvPr id="10" name="Straight Connector 9"/>
          <p:cNvCxnSpPr/>
          <p:nvPr userDrawn="1"/>
        </p:nvCxnSpPr>
        <p:spPr>
          <a:xfrm>
            <a:off x="2545131" y="4702849"/>
            <a:ext cx="0" cy="231785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5"/>
          <p:cNvSpPr txBox="1">
            <a:spLocks/>
          </p:cNvSpPr>
          <p:nvPr userDrawn="1"/>
        </p:nvSpPr>
        <p:spPr>
          <a:xfrm>
            <a:off x="10230680" y="6533322"/>
            <a:ext cx="1961321" cy="324678"/>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31251164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C9003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6" name="Text Placeholder 2"/>
          <p:cNvSpPr>
            <a:spLocks noGrp="1"/>
          </p:cNvSpPr>
          <p:nvPr>
            <p:ph idx="1"/>
          </p:nvPr>
        </p:nvSpPr>
        <p:spPr>
          <a:xfrm>
            <a:off x="609600" y="1600200"/>
            <a:ext cx="10972800" cy="4092903"/>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5"/>
          <p:cNvSpPr txBox="1">
            <a:spLocks/>
          </p:cNvSpPr>
          <p:nvPr userDrawn="1"/>
        </p:nvSpPr>
        <p:spPr>
          <a:xfrm>
            <a:off x="10195339" y="6540500"/>
            <a:ext cx="199666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1820874013"/>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2"/>
          <p:cNvSpPr>
            <a:spLocks noGrp="1"/>
          </p:cNvSpPr>
          <p:nvPr>
            <p:ph idx="11"/>
          </p:nvPr>
        </p:nvSpPr>
        <p:spPr>
          <a:xfrm>
            <a:off x="602895" y="1600009"/>
            <a:ext cx="10972800" cy="4114800"/>
          </a:xfrm>
          <a:prstGeom prst="rect">
            <a:avLst/>
          </a:prstGeom>
        </p:spPr>
        <p:txBody>
          <a:bodyPr vert="horz" lIns="91440" tIns="45720" rIns="91440" bIns="45720" rtlCol="0">
            <a:normAutofit/>
          </a:bodyPr>
          <a:lstStyle>
            <a:lvl1pPr>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8" name="Content Placeholder 10"/>
          <p:cNvSpPr>
            <a:spLocks noGrp="1"/>
          </p:cNvSpPr>
          <p:nvPr>
            <p:ph sz="quarter" idx="12"/>
          </p:nvPr>
        </p:nvSpPr>
        <p:spPr>
          <a:xfrm>
            <a:off x="1" y="6540500"/>
            <a:ext cx="5272617" cy="317500"/>
          </a:xfrm>
        </p:spPr>
        <p:txBody>
          <a:bodyPr anchor="b" anchorCtr="0">
            <a:noAutofit/>
          </a:bodyPr>
          <a:lstStyle>
            <a:lvl1pPr marL="0" indent="0">
              <a:spcBef>
                <a:spcPts val="0"/>
              </a:spcBef>
              <a:spcAft>
                <a:spcPts val="0"/>
              </a:spcAft>
              <a:buNone/>
              <a:defRPr sz="1000">
                <a:solidFill>
                  <a:srgbClr val="000000"/>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sp>
        <p:nvSpPr>
          <p:cNvPr id="9" name="Content Placeholder 5"/>
          <p:cNvSpPr txBox="1">
            <a:spLocks/>
          </p:cNvSpPr>
          <p:nvPr userDrawn="1"/>
        </p:nvSpPr>
        <p:spPr>
          <a:xfrm>
            <a:off x="10195339" y="6540500"/>
            <a:ext cx="199666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19808122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Master-A">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2302671"/>
            <a:ext cx="10972800" cy="1143000"/>
          </a:xfrm>
        </p:spPr>
        <p:txBody>
          <a:bodyPr>
            <a:normAutofit/>
          </a:bodyPr>
          <a:lstStyle>
            <a:lvl1pPr algn="ctr">
              <a:defRPr sz="4000" baseline="0"/>
            </a:lvl1pPr>
          </a:lstStyle>
          <a:p>
            <a:r>
              <a:rPr lang="en-US" dirty="0" smtClean="0"/>
              <a:t>Section title master-a</a:t>
            </a:r>
            <a:endParaRPr lang="en-US" dirty="0"/>
          </a:p>
        </p:txBody>
      </p:sp>
      <p:sp>
        <p:nvSpPr>
          <p:cNvPr id="6" name="Content Placeholder 5"/>
          <p:cNvSpPr txBox="1">
            <a:spLocks/>
          </p:cNvSpPr>
          <p:nvPr userDrawn="1"/>
        </p:nvSpPr>
        <p:spPr>
          <a:xfrm>
            <a:off x="10230680" y="6533322"/>
            <a:ext cx="1961321" cy="324678"/>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38331747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rt Master-B">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97068" y="11209"/>
            <a:ext cx="982147" cy="365125"/>
          </a:xfrm>
        </p:spPr>
        <p:txBody>
          <a:bodyPr/>
          <a:lstStyle>
            <a:lvl1pPr>
              <a:defRPr>
                <a:solidFill>
                  <a:schemeClr val="bg1"/>
                </a:solidFill>
              </a:defRPr>
            </a:lvl1pPr>
          </a:lstStyle>
          <a:p>
            <a:fld id="{279CFE1F-E59B-9B44-86FE-EED38DBBAD77}" type="slidenum">
              <a:rPr lang="en-US" smtClean="0"/>
              <a:pPr/>
              <a:t>‹#›</a:t>
            </a:fld>
            <a:endParaRPr lang="en-US" dirty="0"/>
          </a:p>
        </p:txBody>
      </p:sp>
      <p:sp>
        <p:nvSpPr>
          <p:cNvPr id="5" name="Title 1"/>
          <p:cNvSpPr>
            <a:spLocks noGrp="1"/>
          </p:cNvSpPr>
          <p:nvPr>
            <p:ph type="title" hasCustomPrompt="1"/>
          </p:nvPr>
        </p:nvSpPr>
        <p:spPr>
          <a:xfrm>
            <a:off x="609600" y="94464"/>
            <a:ext cx="10972800" cy="1143000"/>
          </a:xfrm>
        </p:spPr>
        <p:txBody>
          <a:bodyPr>
            <a:normAutofit/>
          </a:bodyPr>
          <a:lstStyle>
            <a:lvl1pPr>
              <a:defRPr sz="2800" baseline="0"/>
            </a:lvl1pPr>
          </a:lstStyle>
          <a:p>
            <a:r>
              <a:rPr lang="en-US" dirty="0" smtClean="0"/>
              <a:t>Chart master-b</a:t>
            </a:r>
            <a:endParaRPr lang="en-US" dirty="0"/>
          </a:p>
        </p:txBody>
      </p:sp>
      <p:sp>
        <p:nvSpPr>
          <p:cNvPr id="7" name="Chart Placeholder 6"/>
          <p:cNvSpPr>
            <a:spLocks noGrp="1"/>
          </p:cNvSpPr>
          <p:nvPr>
            <p:ph type="chart" sz="quarter" idx="13" hasCustomPrompt="1"/>
          </p:nvPr>
        </p:nvSpPr>
        <p:spPr>
          <a:xfrm>
            <a:off x="615723" y="1563688"/>
            <a:ext cx="10970911" cy="4786555"/>
          </a:xfrm>
        </p:spPr>
        <p:txBody>
          <a:bodyPr>
            <a:normAutofit/>
          </a:bodyPr>
          <a:lstStyle>
            <a:lvl1pPr>
              <a:defRPr sz="2200"/>
            </a:lvl1pPr>
          </a:lstStyle>
          <a:p>
            <a:r>
              <a:rPr lang="en-US" dirty="0" smtClean="0"/>
              <a:t>INSERT CHART FROM TEMPLATE HERE</a:t>
            </a:r>
            <a:endParaRPr lang="en-US" dirty="0"/>
          </a:p>
        </p:txBody>
      </p:sp>
      <p:pic>
        <p:nvPicPr>
          <p:cNvPr id="9" name="Picture 8" descr="Astellas_C2C_VERT_WHT.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00912" y="293078"/>
            <a:ext cx="640080" cy="877824"/>
          </a:xfrm>
          <a:prstGeom prst="rect">
            <a:avLst/>
          </a:prstGeom>
        </p:spPr>
      </p:pic>
      <p:sp>
        <p:nvSpPr>
          <p:cNvPr id="6"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rgbClr val="000000"/>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cxnSp>
        <p:nvCxnSpPr>
          <p:cNvPr id="10" name="Straight Connector 9"/>
          <p:cNvCxnSpPr/>
          <p:nvPr userDrawn="1"/>
        </p:nvCxnSpPr>
        <p:spPr>
          <a:xfrm>
            <a:off x="10318069" y="289500"/>
            <a:ext cx="0" cy="1122528"/>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Content Placeholder 5"/>
          <p:cNvSpPr txBox="1">
            <a:spLocks/>
          </p:cNvSpPr>
          <p:nvPr userDrawn="1"/>
        </p:nvSpPr>
        <p:spPr>
          <a:xfrm>
            <a:off x="10220608" y="6540500"/>
            <a:ext cx="187393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lumMod val="50000"/>
                  </a:schemeClr>
                </a:solidFill>
              </a:rPr>
              <a:t>012-0400-PM  5/15</a:t>
            </a:r>
            <a:endParaRPr lang="en-US" sz="1000" dirty="0">
              <a:solidFill>
                <a:schemeClr val="bg1">
                  <a:lumMod val="50000"/>
                </a:schemeClr>
              </a:solidFill>
            </a:endParaRPr>
          </a:p>
        </p:txBody>
      </p:sp>
    </p:spTree>
    <p:extLst>
      <p:ext uri="{BB962C8B-B14F-4D97-AF65-F5344CB8AC3E}">
        <p14:creationId xmlns:p14="http://schemas.microsoft.com/office/powerpoint/2010/main" val="41557105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B">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sz="2000"/>
            </a:lvl1pPr>
            <a:lvl2pPr>
              <a:defRPr sz="16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hasCustomPrompt="1"/>
          </p:nvPr>
        </p:nvSpPr>
        <p:spPr>
          <a:xfrm>
            <a:off x="609600" y="94464"/>
            <a:ext cx="10972800" cy="1143000"/>
          </a:xfrm>
          <a:prstGeom prst="rect">
            <a:avLst/>
          </a:prstGeom>
        </p:spPr>
        <p:txBody>
          <a:bodyPr vert="horz" lIns="91440" tIns="45720" rIns="91440" bIns="45720" rtlCol="0" anchor="ctr">
            <a:normAutofit/>
          </a:bodyPr>
          <a:lstStyle>
            <a:lvl1pPr>
              <a:defRPr sz="2800" baseline="0"/>
            </a:lvl1pPr>
          </a:lstStyle>
          <a:p>
            <a:r>
              <a:rPr lang="en-US" dirty="0" smtClean="0"/>
              <a:t>Content master-b</a:t>
            </a:r>
            <a:endParaRPr lang="en-US" dirty="0"/>
          </a:p>
        </p:txBody>
      </p:sp>
      <p:sp>
        <p:nvSpPr>
          <p:cNvPr id="7"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rgbClr val="000000"/>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cxnSp>
        <p:nvCxnSpPr>
          <p:cNvPr id="11" name="Straight Connector 10"/>
          <p:cNvCxnSpPr/>
          <p:nvPr userDrawn="1"/>
        </p:nvCxnSpPr>
        <p:spPr>
          <a:xfrm>
            <a:off x="10318069" y="289500"/>
            <a:ext cx="0" cy="1122528"/>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5"/>
          <p:cNvSpPr txBox="1">
            <a:spLocks/>
          </p:cNvSpPr>
          <p:nvPr userDrawn="1"/>
        </p:nvSpPr>
        <p:spPr>
          <a:xfrm>
            <a:off x="10220608" y="6540500"/>
            <a:ext cx="187393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lumMod val="50000"/>
                  </a:schemeClr>
                </a:solidFill>
              </a:rPr>
              <a:t>012-0400-PM  5/15</a:t>
            </a:r>
            <a:endParaRPr lang="en-US" sz="1000" dirty="0">
              <a:solidFill>
                <a:schemeClr val="bg1">
                  <a:lumMod val="50000"/>
                </a:schemeClr>
              </a:solidFill>
            </a:endParaRPr>
          </a:p>
        </p:txBody>
      </p:sp>
      <p:sp>
        <p:nvSpPr>
          <p:cNvPr id="10" name="Slide Number Placeholder 3"/>
          <p:cNvSpPr>
            <a:spLocks noGrp="1"/>
          </p:cNvSpPr>
          <p:nvPr>
            <p:ph type="sldNum" sz="quarter" idx="12"/>
          </p:nvPr>
        </p:nvSpPr>
        <p:spPr>
          <a:xfrm>
            <a:off x="11197068" y="11209"/>
            <a:ext cx="982147" cy="365125"/>
          </a:xfrm>
        </p:spPr>
        <p:txBody>
          <a:bodyPr/>
          <a:lstStyle>
            <a:lvl1pPr>
              <a:defRPr>
                <a:solidFill>
                  <a:schemeClr val="bg1"/>
                </a:solidFill>
              </a:defRPr>
            </a:lvl1pPr>
          </a:lstStyle>
          <a:p>
            <a:fld id="{279CFE1F-E59B-9B44-86FE-EED38DBBAD77}" type="slidenum">
              <a:rPr lang="en-US" smtClean="0"/>
              <a:pPr/>
              <a:t>‹#›</a:t>
            </a:fld>
            <a:endParaRPr lang="en-US" dirty="0"/>
          </a:p>
        </p:txBody>
      </p:sp>
      <p:pic>
        <p:nvPicPr>
          <p:cNvPr id="13" name="Picture 12" descr="Astellas_C2C_VERT_WH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0912" y="293078"/>
            <a:ext cx="640080" cy="877824"/>
          </a:xfrm>
          <a:prstGeom prst="rect">
            <a:avLst/>
          </a:prstGeom>
        </p:spPr>
      </p:pic>
    </p:spTree>
    <p:extLst>
      <p:ext uri="{BB962C8B-B14F-4D97-AF65-F5344CB8AC3E}">
        <p14:creationId xmlns:p14="http://schemas.microsoft.com/office/powerpoint/2010/main" val="27905322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Master-B">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sz="24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hasCustomPrompt="1"/>
          </p:nvPr>
        </p:nvSpPr>
        <p:spPr>
          <a:xfrm>
            <a:off x="609600" y="94464"/>
            <a:ext cx="10972800" cy="1143000"/>
          </a:xfrm>
          <a:prstGeom prst="rect">
            <a:avLst/>
          </a:prstGeom>
        </p:spPr>
        <p:txBody>
          <a:bodyPr vert="horz" lIns="91440" tIns="45720" rIns="91440" bIns="45720" rtlCol="0" anchor="ctr">
            <a:normAutofit/>
          </a:bodyPr>
          <a:lstStyle>
            <a:lvl1pPr>
              <a:defRPr sz="2800" baseline="0"/>
            </a:lvl1pPr>
          </a:lstStyle>
          <a:p>
            <a:r>
              <a:rPr lang="en-US" dirty="0" smtClean="0"/>
              <a:t>Content master large type-b</a:t>
            </a:r>
            <a:endParaRPr lang="en-US" dirty="0"/>
          </a:p>
        </p:txBody>
      </p:sp>
      <p:sp>
        <p:nvSpPr>
          <p:cNvPr id="7"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rgbClr val="000000"/>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sp>
        <p:nvSpPr>
          <p:cNvPr id="10" name="Content Placeholder 5"/>
          <p:cNvSpPr txBox="1">
            <a:spLocks/>
          </p:cNvSpPr>
          <p:nvPr userDrawn="1"/>
        </p:nvSpPr>
        <p:spPr>
          <a:xfrm>
            <a:off x="10220608" y="6540500"/>
            <a:ext cx="187393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lumMod val="50000"/>
                  </a:schemeClr>
                </a:solidFill>
              </a:rPr>
              <a:t>012-0400-PM  5/15</a:t>
            </a:r>
            <a:endParaRPr lang="en-US" sz="1000" dirty="0">
              <a:solidFill>
                <a:schemeClr val="bg1">
                  <a:lumMod val="50000"/>
                </a:schemeClr>
              </a:solidFill>
            </a:endParaRPr>
          </a:p>
        </p:txBody>
      </p:sp>
      <p:cxnSp>
        <p:nvCxnSpPr>
          <p:cNvPr id="11" name="Straight Connector 10"/>
          <p:cNvCxnSpPr/>
          <p:nvPr userDrawn="1"/>
        </p:nvCxnSpPr>
        <p:spPr>
          <a:xfrm>
            <a:off x="10318069" y="289500"/>
            <a:ext cx="0" cy="1122528"/>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3"/>
          <p:cNvSpPr>
            <a:spLocks noGrp="1"/>
          </p:cNvSpPr>
          <p:nvPr>
            <p:ph type="sldNum" sz="quarter" idx="12"/>
          </p:nvPr>
        </p:nvSpPr>
        <p:spPr>
          <a:xfrm>
            <a:off x="11197068" y="11209"/>
            <a:ext cx="982147" cy="365125"/>
          </a:xfrm>
        </p:spPr>
        <p:txBody>
          <a:bodyPr/>
          <a:lstStyle>
            <a:lvl1pPr>
              <a:defRPr>
                <a:solidFill>
                  <a:schemeClr val="bg1"/>
                </a:solidFill>
              </a:defRPr>
            </a:lvl1pPr>
          </a:lstStyle>
          <a:p>
            <a:fld id="{279CFE1F-E59B-9B44-86FE-EED38DBBAD77}" type="slidenum">
              <a:rPr lang="en-US" smtClean="0"/>
              <a:pPr/>
              <a:t>‹#›</a:t>
            </a:fld>
            <a:endParaRPr lang="en-US" dirty="0"/>
          </a:p>
        </p:txBody>
      </p:sp>
      <p:pic>
        <p:nvPicPr>
          <p:cNvPr id="13" name="Picture 12" descr="Astellas_C2C_VERT_WH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0912" y="293078"/>
            <a:ext cx="640080" cy="877824"/>
          </a:xfrm>
          <a:prstGeom prst="rect">
            <a:avLst/>
          </a:prstGeom>
        </p:spPr>
      </p:pic>
    </p:spTree>
    <p:extLst>
      <p:ext uri="{BB962C8B-B14F-4D97-AF65-F5344CB8AC3E}">
        <p14:creationId xmlns:p14="http://schemas.microsoft.com/office/powerpoint/2010/main" val="6051123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dience Response-D1">
    <p:bg>
      <p:bgPr>
        <a:solidFill>
          <a:srgbClr val="69676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Audience response-d</a:t>
            </a:r>
            <a:endParaRPr lang="en-US" dirty="0"/>
          </a:p>
        </p:txBody>
      </p:sp>
      <p:sp>
        <p:nvSpPr>
          <p:cNvPr id="10" name="Content Placeholder 2"/>
          <p:cNvSpPr>
            <a:spLocks noGrp="1"/>
          </p:cNvSpPr>
          <p:nvPr>
            <p:ph idx="1" hasCustomPrompt="1"/>
          </p:nvPr>
        </p:nvSpPr>
        <p:spPr>
          <a:xfrm>
            <a:off x="1693334" y="1247579"/>
            <a:ext cx="8805333" cy="4109769"/>
          </a:xfrm>
        </p:spPr>
        <p:txBody>
          <a:bodyPr anchor="ctr" anchorCtr="0"/>
          <a:lstStyle>
            <a:lvl1pPr>
              <a:spcBef>
                <a:spcPts val="600"/>
              </a:spcBef>
              <a:spcAft>
                <a:spcPts val="1200"/>
              </a:spcAft>
              <a:defRPr>
                <a:solidFill>
                  <a:srgbClr val="FFFFFF"/>
                </a:solidFill>
              </a:defRPr>
            </a:lvl1pPr>
            <a:lvl2pPr>
              <a:spcBef>
                <a:spcPts val="600"/>
              </a:spcBef>
              <a:spcAft>
                <a:spcPts val="1200"/>
              </a:spcAft>
              <a:defRPr>
                <a:solidFill>
                  <a:srgbClr val="FFFFFF"/>
                </a:solidFill>
              </a:defRPr>
            </a:lvl2pPr>
            <a:lvl3pPr>
              <a:spcBef>
                <a:spcPts val="600"/>
              </a:spcBef>
              <a:spcAft>
                <a:spcPts val="1200"/>
              </a:spcAft>
              <a:defRPr>
                <a:solidFill>
                  <a:srgbClr val="FFFFFF"/>
                </a:solidFill>
              </a:defRPr>
            </a:lvl3pPr>
            <a:lvl4pPr>
              <a:spcBef>
                <a:spcPts val="600"/>
              </a:spcBef>
              <a:spcAft>
                <a:spcPts val="1200"/>
              </a:spcAft>
              <a:defRPr>
                <a:solidFill>
                  <a:srgbClr val="FFFFFF"/>
                </a:solidFill>
              </a:defRPr>
            </a:lvl4pPr>
            <a:lvl5pPr>
              <a:spcBef>
                <a:spcPts val="600"/>
              </a:spcBef>
              <a:spcAft>
                <a:spcPts val="1200"/>
              </a:spcAf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rgbClr val="D9D9D9"/>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sp>
        <p:nvSpPr>
          <p:cNvPr id="8" name="Content Placeholder 5"/>
          <p:cNvSpPr txBox="1">
            <a:spLocks/>
          </p:cNvSpPr>
          <p:nvPr userDrawn="1"/>
        </p:nvSpPr>
        <p:spPr>
          <a:xfrm>
            <a:off x="10195339" y="6540500"/>
            <a:ext cx="199666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25581766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dience Response-D2">
    <p:bg>
      <p:bgPr>
        <a:solidFill>
          <a:srgbClr val="69676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aseline="0"/>
            </a:lvl1pPr>
          </a:lstStyle>
          <a:p>
            <a:r>
              <a:rPr lang="en-US" dirty="0" smtClean="0"/>
              <a:t>Audience response-d</a:t>
            </a:r>
            <a:endParaRPr lang="en-US" dirty="0"/>
          </a:p>
        </p:txBody>
      </p:sp>
      <p:graphicFrame>
        <p:nvGraphicFramePr>
          <p:cNvPr id="8" name="Chart 7"/>
          <p:cNvGraphicFramePr/>
          <p:nvPr>
            <p:extLst>
              <p:ext uri="{D42A27DB-BD31-4B8C-83A1-F6EECF244321}">
                <p14:modId xmlns:p14="http://schemas.microsoft.com/office/powerpoint/2010/main" val="3126612102"/>
              </p:ext>
            </p:extLst>
          </p:nvPr>
        </p:nvGraphicFramePr>
        <p:xfrm>
          <a:off x="573741" y="1186077"/>
          <a:ext cx="10652695" cy="5136612"/>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5"/>
          <p:cNvSpPr txBox="1">
            <a:spLocks/>
          </p:cNvSpPr>
          <p:nvPr userDrawn="1"/>
        </p:nvSpPr>
        <p:spPr>
          <a:xfrm>
            <a:off x="10195339" y="6540500"/>
            <a:ext cx="199666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Tree>
    <p:extLst>
      <p:ext uri="{BB962C8B-B14F-4D97-AF65-F5344CB8AC3E}">
        <p14:creationId xmlns:p14="http://schemas.microsoft.com/office/powerpoint/2010/main" val="5210793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Intro-C">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 y="1487715"/>
            <a:ext cx="12192001" cy="2512786"/>
          </a:xfrm>
          <a:prstGeom prst="rect">
            <a:avLst/>
          </a:prstGeom>
          <a:solidFill>
            <a:srgbClr val="6967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09600" y="94464"/>
            <a:ext cx="10972800" cy="1143000"/>
          </a:xfrm>
        </p:spPr>
        <p:txBody>
          <a:bodyPr anchor="ctr">
            <a:normAutofit/>
          </a:bodyPr>
          <a:lstStyle>
            <a:lvl1pPr>
              <a:defRPr sz="2800">
                <a:solidFill>
                  <a:srgbClr val="C8003B"/>
                </a:solidFill>
              </a:defRPr>
            </a:lvl1pPr>
          </a:lstStyle>
          <a:p>
            <a:r>
              <a:rPr lang="en-US" dirty="0" smtClean="0"/>
              <a:t>Case study intro-c</a:t>
            </a:r>
            <a:endParaRPr lang="en-US" dirty="0"/>
          </a:p>
        </p:txBody>
      </p:sp>
      <p:sp>
        <p:nvSpPr>
          <p:cNvPr id="6" name="Content Placeholder 5"/>
          <p:cNvSpPr>
            <a:spLocks noGrp="1"/>
          </p:cNvSpPr>
          <p:nvPr>
            <p:ph sz="quarter" idx="11"/>
          </p:nvPr>
        </p:nvSpPr>
        <p:spPr>
          <a:xfrm>
            <a:off x="1403351" y="1932669"/>
            <a:ext cx="5975349" cy="233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10"/>
          <p:cNvSpPr>
            <a:spLocks noGrp="1"/>
          </p:cNvSpPr>
          <p:nvPr>
            <p:ph sz="quarter" idx="12"/>
          </p:nvPr>
        </p:nvSpPr>
        <p:spPr>
          <a:xfrm>
            <a:off x="1" y="6540500"/>
            <a:ext cx="5272617" cy="317500"/>
          </a:xfrm>
        </p:spPr>
        <p:txBody>
          <a:bodyPr anchor="b" anchorCtr="0">
            <a:noAutofit/>
          </a:bodyPr>
          <a:lstStyle>
            <a:lvl1pPr marL="0" indent="0">
              <a:spcBef>
                <a:spcPts val="0"/>
              </a:spcBef>
              <a:spcAft>
                <a:spcPts val="0"/>
              </a:spcAft>
              <a:buNone/>
              <a:defRPr sz="1000">
                <a:solidFill>
                  <a:schemeClr val="bg1">
                    <a:lumMod val="85000"/>
                  </a:schemeClr>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sp>
        <p:nvSpPr>
          <p:cNvPr id="9" name="Content Placeholder 5"/>
          <p:cNvSpPr txBox="1">
            <a:spLocks/>
          </p:cNvSpPr>
          <p:nvPr userDrawn="1"/>
        </p:nvSpPr>
        <p:spPr>
          <a:xfrm>
            <a:off x="10301357" y="6540500"/>
            <a:ext cx="1890644"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cxnSp>
        <p:nvCxnSpPr>
          <p:cNvPr id="14" name="Straight Connector 13"/>
          <p:cNvCxnSpPr/>
          <p:nvPr userDrawn="1"/>
        </p:nvCxnSpPr>
        <p:spPr>
          <a:xfrm>
            <a:off x="2545131" y="4702848"/>
            <a:ext cx="0" cy="227052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Astellas_C2C_VERT_WH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74" y="4726024"/>
            <a:ext cx="1226820" cy="1682496"/>
          </a:xfrm>
          <a:prstGeom prst="rect">
            <a:avLst/>
          </a:prstGeom>
        </p:spPr>
      </p:pic>
    </p:spTree>
    <p:extLst>
      <p:ext uri="{BB962C8B-B14F-4D97-AF65-F5344CB8AC3E}">
        <p14:creationId xmlns:p14="http://schemas.microsoft.com/office/powerpoint/2010/main" val="9224917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Points Master">
    <p:bg>
      <p:bgPr>
        <a:solidFill>
          <a:srgbClr val="900C3D"/>
        </a:solidFill>
        <a:effectLst/>
      </p:bgPr>
    </p:bg>
    <p:spTree>
      <p:nvGrpSpPr>
        <p:cNvPr id="1" name=""/>
        <p:cNvGrpSpPr/>
        <p:nvPr/>
      </p:nvGrpSpPr>
      <p:grpSpPr>
        <a:xfrm>
          <a:off x="0" y="0"/>
          <a:ext cx="0" cy="0"/>
          <a:chOff x="0" y="0"/>
          <a:chExt cx="0" cy="0"/>
        </a:xfrm>
      </p:grpSpPr>
      <p:sp>
        <p:nvSpPr>
          <p:cNvPr id="9" name="Text Placeholder 2"/>
          <p:cNvSpPr>
            <a:spLocks noGrp="1"/>
          </p:cNvSpPr>
          <p:nvPr>
            <p:ph idx="1"/>
          </p:nvPr>
        </p:nvSpPr>
        <p:spPr>
          <a:xfrm>
            <a:off x="609600" y="1600200"/>
            <a:ext cx="10972800" cy="4092903"/>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7" name="Content Placeholder 10"/>
          <p:cNvSpPr>
            <a:spLocks noGrp="1"/>
          </p:cNvSpPr>
          <p:nvPr>
            <p:ph sz="quarter" idx="11"/>
          </p:nvPr>
        </p:nvSpPr>
        <p:spPr>
          <a:xfrm>
            <a:off x="1" y="6540500"/>
            <a:ext cx="5272617" cy="317500"/>
          </a:xfrm>
        </p:spPr>
        <p:txBody>
          <a:bodyPr anchor="b" anchorCtr="0">
            <a:noAutofit/>
          </a:bodyPr>
          <a:lstStyle>
            <a:lvl1pPr marL="0" indent="0">
              <a:spcBef>
                <a:spcPts val="0"/>
              </a:spcBef>
              <a:spcAft>
                <a:spcPts val="0"/>
              </a:spcAft>
              <a:buNone/>
              <a:defRPr sz="1000">
                <a:solidFill>
                  <a:schemeClr val="bg1"/>
                </a:solidFill>
                <a:latin typeface="Arial Narrow"/>
                <a:cs typeface="Arial Narrow"/>
              </a:defRPr>
            </a:lvl1pPr>
            <a:lvl2pPr>
              <a:defRPr sz="1000">
                <a:solidFill>
                  <a:srgbClr val="000000"/>
                </a:solidFill>
                <a:latin typeface="Arial Narrow"/>
                <a:cs typeface="Arial Narrow"/>
              </a:defRPr>
            </a:lvl2pPr>
            <a:lvl3pPr>
              <a:defRPr sz="1000">
                <a:solidFill>
                  <a:srgbClr val="000000"/>
                </a:solidFill>
                <a:latin typeface="Arial Narrow"/>
                <a:cs typeface="Arial Narrow"/>
              </a:defRPr>
            </a:lvl3pPr>
            <a:lvl4pPr>
              <a:defRPr sz="1000">
                <a:solidFill>
                  <a:srgbClr val="000000"/>
                </a:solidFill>
                <a:latin typeface="Arial Narrow"/>
                <a:cs typeface="Arial Narrow"/>
              </a:defRPr>
            </a:lvl4pPr>
            <a:lvl5pPr>
              <a:defRPr sz="1000">
                <a:solidFill>
                  <a:srgbClr val="000000"/>
                </a:solidFill>
                <a:latin typeface="Arial Narrow"/>
                <a:cs typeface="Arial Narrow"/>
              </a:defRPr>
            </a:lvl5pPr>
          </a:lstStyle>
          <a:p>
            <a:pPr lvl="0"/>
            <a:r>
              <a:rPr lang="en-US" dirty="0" smtClean="0"/>
              <a:t>Click to edit Master text styles</a:t>
            </a:r>
            <a:endParaRPr lang="en-US" dirty="0"/>
          </a:p>
        </p:txBody>
      </p:sp>
      <p:sp>
        <p:nvSpPr>
          <p:cNvPr id="8" name="Content Placeholder 5"/>
          <p:cNvSpPr txBox="1">
            <a:spLocks/>
          </p:cNvSpPr>
          <p:nvPr userDrawn="1"/>
        </p:nvSpPr>
        <p:spPr>
          <a:xfrm>
            <a:off x="10195339" y="6540500"/>
            <a:ext cx="1996661"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smtClean="0">
                <a:solidFill>
                  <a:schemeClr val="bg1"/>
                </a:solidFill>
              </a:rPr>
              <a:t>012-0400-PM  5/15</a:t>
            </a:r>
            <a:endParaRPr lang="en-US" sz="1000" dirty="0">
              <a:solidFill>
                <a:schemeClr val="bg1"/>
              </a:solidFill>
            </a:endParaRPr>
          </a:p>
        </p:txBody>
      </p:sp>
      <p:sp>
        <p:nvSpPr>
          <p:cNvPr id="10" name="Slide Number Placeholder 3"/>
          <p:cNvSpPr txBox="1">
            <a:spLocks/>
          </p:cNvSpPr>
          <p:nvPr userDrawn="1"/>
        </p:nvSpPr>
        <p:spPr>
          <a:xfrm>
            <a:off x="11197068" y="11209"/>
            <a:ext cx="982147" cy="365125"/>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sz="1200" kern="1200">
                <a:solidFill>
                  <a:schemeClr val="bg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fld id="{279CFE1F-E59B-9B44-86FE-EED38DBBAD77}" type="slidenum">
              <a:rPr lang="en-US" smtClean="0"/>
              <a:pPr/>
              <a:t>‹#›</a:t>
            </a:fld>
            <a:endParaRPr lang="en-US" dirty="0"/>
          </a:p>
        </p:txBody>
      </p:sp>
    </p:spTree>
    <p:extLst>
      <p:ext uri="{BB962C8B-B14F-4D97-AF65-F5344CB8AC3E}">
        <p14:creationId xmlns:p14="http://schemas.microsoft.com/office/powerpoint/2010/main" val="37820620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4464"/>
            <a:ext cx="10972800" cy="1143000"/>
          </a:xfrm>
          <a:prstGeom prst="rect">
            <a:avLst/>
          </a:prstGeom>
        </p:spPr>
        <p:txBody>
          <a:bodyPr vert="horz" lIns="91440" tIns="45720" rIns="91440" bIns="45720" rtlCol="0" anchor="ctr">
            <a:normAutofit/>
          </a:bodyPr>
          <a:lstStyle/>
          <a:p>
            <a:r>
              <a:rPr lang="en-US" dirty="0" smtClean="0"/>
              <a:t>Content Master</a:t>
            </a:r>
            <a:endParaRPr lang="en-US" dirty="0"/>
          </a:p>
        </p:txBody>
      </p:sp>
      <p:sp>
        <p:nvSpPr>
          <p:cNvPr id="3" name="Text Placeholder 2"/>
          <p:cNvSpPr>
            <a:spLocks noGrp="1"/>
          </p:cNvSpPr>
          <p:nvPr>
            <p:ph type="body" idx="1"/>
          </p:nvPr>
        </p:nvSpPr>
        <p:spPr>
          <a:xfrm>
            <a:off x="609600" y="1600200"/>
            <a:ext cx="10972800" cy="409290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0600253" y="6356351"/>
            <a:ext cx="982147" cy="365125"/>
          </a:xfrm>
          <a:prstGeom prst="rect">
            <a:avLst/>
          </a:prstGeom>
        </p:spPr>
        <p:txBody>
          <a:bodyPr vert="horz" lIns="91440" tIns="45720" rIns="91440" bIns="45720" rtlCol="0" anchor="ctr"/>
          <a:lstStyle>
            <a:lvl1pPr algn="r">
              <a:defRPr sz="1200">
                <a:solidFill>
                  <a:srgbClr val="C8003B"/>
                </a:solidFill>
              </a:defRPr>
            </a:lvl1pPr>
          </a:lstStyle>
          <a:p>
            <a:fld id="{279CFE1F-E59B-9B44-86FE-EED38DBBAD77}" type="slidenum">
              <a:rPr lang="en-US" smtClean="0"/>
              <a:pPr/>
              <a:t>‹#›</a:t>
            </a:fld>
            <a:endParaRPr lang="en-US" dirty="0"/>
          </a:p>
        </p:txBody>
      </p:sp>
    </p:spTree>
    <p:extLst>
      <p:ext uri="{BB962C8B-B14F-4D97-AF65-F5344CB8AC3E}">
        <p14:creationId xmlns:p14="http://schemas.microsoft.com/office/powerpoint/2010/main" val="188415799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707" r:id="rId5"/>
    <p:sldLayoutId id="2147483695" r:id="rId6"/>
    <p:sldLayoutId id="2147483696" r:id="rId7"/>
    <p:sldLayoutId id="2147483697" r:id="rId8"/>
    <p:sldLayoutId id="2147483698" r:id="rId9"/>
    <p:sldLayoutId id="2147483708" r:id="rId10"/>
    <p:sldLayoutId id="2147483699" r:id="rId11"/>
  </p:sldLayoutIdLst>
  <p:transition spd="med">
    <p:fade/>
  </p:transition>
  <p:timing>
    <p:tnLst>
      <p:par>
        <p:cTn id="1" dur="indefinite" restart="never" nodeType="tmRoot"/>
      </p:par>
    </p:tnLst>
  </p:timing>
  <p:hf sldNum="0" hdr="0" ftr="0" dt="0"/>
  <p:txStyles>
    <p:title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p:titleStyle>
    <p:body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6.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Falling through the cracks?</a:t>
            </a:r>
            <a:endParaRPr lang="en-US" dirty="0"/>
          </a:p>
        </p:txBody>
      </p:sp>
      <p:sp>
        <p:nvSpPr>
          <p:cNvPr id="3" name="Text Placeholder 2"/>
          <p:cNvSpPr>
            <a:spLocks noGrp="1"/>
          </p:cNvSpPr>
          <p:nvPr>
            <p:ph type="subTitle" idx="1"/>
          </p:nvPr>
        </p:nvSpPr>
        <p:spPr>
          <a:xfrm>
            <a:off x="2205165" y="3136485"/>
            <a:ext cx="8013451" cy="861236"/>
          </a:xfrm>
        </p:spPr>
        <p:txBody>
          <a:bodyPr/>
          <a:lstStyle/>
          <a:p>
            <a:r>
              <a:rPr lang="en-US" dirty="0" smtClean="0"/>
              <a:t>Expanding our approach to </a:t>
            </a:r>
            <a:br>
              <a:rPr lang="en-US" dirty="0" smtClean="0"/>
            </a:br>
            <a:r>
              <a:rPr lang="en-US" dirty="0" smtClean="0"/>
              <a:t>acute coronary syndromes</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1976171" y="1600009"/>
            <a:ext cx="6967192" cy="4114800"/>
          </a:xfrm>
        </p:spPr>
        <p:txBody>
          <a:bodyPr/>
          <a:lstStyle/>
          <a:p>
            <a:pPr>
              <a:spcAft>
                <a:spcPts val="1200"/>
              </a:spcAft>
            </a:pPr>
            <a:r>
              <a:rPr lang="en-US" dirty="0">
                <a:cs typeface="ＭＳ Ｐゴシック" charset="0"/>
              </a:rPr>
              <a:t>Prehospital </a:t>
            </a:r>
            <a:r>
              <a:rPr lang="en-US" dirty="0" smtClean="0">
                <a:cs typeface="ＭＳ Ｐゴシック" charset="0"/>
              </a:rPr>
              <a:t>ECG transmitted</a:t>
            </a:r>
            <a:endParaRPr lang="en-US" dirty="0">
              <a:cs typeface="ＭＳ Ｐゴシック" charset="0"/>
            </a:endParaRPr>
          </a:p>
          <a:p>
            <a:pPr>
              <a:spcAft>
                <a:spcPts val="1200"/>
              </a:spcAft>
            </a:pPr>
            <a:r>
              <a:rPr lang="en-US" dirty="0" smtClean="0">
                <a:cs typeface="ＭＳ Ｐゴシック" charset="0"/>
              </a:rPr>
              <a:t>Jane is taken </a:t>
            </a:r>
            <a:r>
              <a:rPr lang="en-US" dirty="0">
                <a:cs typeface="ＭＳ Ｐゴシック" charset="0"/>
              </a:rPr>
              <a:t>straight to </a:t>
            </a:r>
            <a:r>
              <a:rPr lang="en-US" dirty="0" smtClean="0">
                <a:cs typeface="ＭＳ Ｐゴシック" charset="0"/>
              </a:rPr>
              <a:t>cath </a:t>
            </a:r>
            <a:r>
              <a:rPr lang="en-US" dirty="0">
                <a:cs typeface="ＭＳ Ｐゴシック" charset="0"/>
              </a:rPr>
              <a:t>lab</a:t>
            </a:r>
          </a:p>
          <a:p>
            <a:pPr eaLnBrk="1" hangingPunct="1"/>
            <a:r>
              <a:rPr lang="en-US" dirty="0" smtClean="0">
                <a:cs typeface="ＭＳ Ｐゴシック" charset="0"/>
              </a:rPr>
              <a:t>Door-to-balloon time: 27 minutes</a:t>
            </a:r>
            <a:endParaRPr lang="en-US" dirty="0">
              <a:cs typeface="ＭＳ Ｐゴシック" charset="0"/>
            </a:endParaRPr>
          </a:p>
        </p:txBody>
      </p:sp>
      <p:sp>
        <p:nvSpPr>
          <p:cNvPr id="8" name="Title 1"/>
          <p:cNvSpPr>
            <a:spLocks noGrp="1"/>
          </p:cNvSpPr>
          <p:nvPr>
            <p:ph type="title"/>
          </p:nvPr>
        </p:nvSpPr>
        <p:spPr>
          <a:xfrm>
            <a:off x="1981200" y="94464"/>
            <a:ext cx="8229600" cy="1143000"/>
          </a:xfrm>
        </p:spPr>
        <p:txBody>
          <a:bodyPr/>
          <a:lstStyle/>
          <a:p>
            <a:pPr eaLnBrk="1" hangingPunct="1"/>
            <a:r>
              <a:rPr lang="en-US" spc="300" dirty="0">
                <a:cs typeface="Century Gothic"/>
              </a:rPr>
              <a:t>She’s rushed back to the hospital </a:t>
            </a:r>
          </a:p>
        </p:txBody>
      </p:sp>
      <p:pic>
        <p:nvPicPr>
          <p:cNvPr id="6" name="Picture 7" descr="chest_12"/>
          <p:cNvPicPr>
            <a:picLocks noChangeAspect="1" noChangeArrowheads="1"/>
          </p:cNvPicPr>
          <p:nvPr/>
        </p:nvPicPr>
        <p:blipFill rotWithShape="1">
          <a:blip r:embed="rId3">
            <a:extLst>
              <a:ext uri="{28A0092B-C50C-407E-A947-70E740481C1C}">
                <a14:useLocalDpi xmlns:a14="http://schemas.microsoft.com/office/drawing/2010/main" val="0"/>
              </a:ext>
            </a:extLst>
          </a:blip>
          <a:srcRect r="15426"/>
          <a:stretch/>
        </p:blipFill>
        <p:spPr bwMode="auto">
          <a:xfrm>
            <a:off x="5426519" y="3316509"/>
            <a:ext cx="4684349" cy="3002447"/>
          </a:xfrm>
          <a:prstGeom prst="rect">
            <a:avLst/>
          </a:prstGeom>
          <a:ln w="9525">
            <a:solidFill>
              <a:srgbClr val="000000"/>
            </a:solidFill>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530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1524000" y="1600009"/>
            <a:ext cx="9144000" cy="4114800"/>
          </a:xfrm>
        </p:spPr>
        <p:txBody>
          <a:bodyPr>
            <a:normAutofit/>
          </a:bodyPr>
          <a:lstStyle/>
          <a:p>
            <a:pPr marL="0" indent="0" algn="ctr">
              <a:spcAft>
                <a:spcPts val="1200"/>
              </a:spcAft>
              <a:buNone/>
            </a:pPr>
            <a:r>
              <a:rPr lang="en-US" dirty="0" smtClean="0">
                <a:cs typeface="ＭＳ Ｐゴシック" charset="0"/>
              </a:rPr>
              <a:t>But it’s too little too late</a:t>
            </a:r>
            <a:br>
              <a:rPr lang="en-US" dirty="0" smtClean="0">
                <a:cs typeface="ＭＳ Ｐゴシック" charset="0"/>
              </a:rPr>
            </a:br>
            <a:endParaRPr lang="en-US" dirty="0">
              <a:cs typeface="ＭＳ Ｐゴシック" charset="0"/>
            </a:endParaRPr>
          </a:p>
          <a:p>
            <a:pPr marL="0" indent="0" algn="ctr">
              <a:buNone/>
            </a:pPr>
            <a:r>
              <a:rPr lang="en-US" sz="3000" dirty="0">
                <a:cs typeface="ＭＳ Ｐゴシック" charset="0"/>
              </a:rPr>
              <a:t>Jane does not survive </a:t>
            </a:r>
          </a:p>
        </p:txBody>
      </p:sp>
    </p:spTree>
    <p:extLst>
      <p:ext uri="{BB962C8B-B14F-4D97-AF65-F5344CB8AC3E}">
        <p14:creationId xmlns:p14="http://schemas.microsoft.com/office/powerpoint/2010/main" val="4011577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can do more</a:t>
            </a:r>
            <a:endParaRPr lang="en-US" dirty="0"/>
          </a:p>
        </p:txBody>
      </p:sp>
      <p:sp>
        <p:nvSpPr>
          <p:cNvPr id="4" name="Content Placeholder 3"/>
          <p:cNvSpPr>
            <a:spLocks noGrp="1"/>
          </p:cNvSpPr>
          <p:nvPr>
            <p:ph idx="1"/>
          </p:nvPr>
        </p:nvSpPr>
        <p:spPr>
          <a:xfrm>
            <a:off x="650240" y="1600200"/>
            <a:ext cx="10972800" cy="4092903"/>
          </a:xfrm>
        </p:spPr>
        <p:txBody>
          <a:bodyPr/>
          <a:lstStyle/>
          <a:p>
            <a:pPr>
              <a:spcAft>
                <a:spcPts val="1800"/>
              </a:spcAft>
            </a:pPr>
            <a:r>
              <a:rPr lang="en-US" dirty="0"/>
              <a:t>Jane received relatively standard evaluation </a:t>
            </a:r>
          </a:p>
          <a:p>
            <a:r>
              <a:rPr lang="en-US" dirty="0"/>
              <a:t>But we missed Jane’s ACS </a:t>
            </a:r>
            <a:r>
              <a:rPr lang="en-US" dirty="0" smtClean="0"/>
              <a:t>because: </a:t>
            </a:r>
          </a:p>
          <a:p>
            <a:pPr lvl="1"/>
            <a:r>
              <a:rPr lang="en-US" dirty="0"/>
              <a:t>S</a:t>
            </a:r>
            <a:r>
              <a:rPr lang="en-US" dirty="0" smtClean="0"/>
              <a:t>he </a:t>
            </a:r>
            <a:r>
              <a:rPr lang="en-US" dirty="0"/>
              <a:t>didn’t report chest pain </a:t>
            </a:r>
            <a:endParaRPr lang="en-US" dirty="0" smtClean="0"/>
          </a:p>
          <a:p>
            <a:pPr lvl="1">
              <a:spcAft>
                <a:spcPts val="1800"/>
              </a:spcAft>
            </a:pPr>
            <a:r>
              <a:rPr lang="en-US" dirty="0" smtClean="0"/>
              <a:t>Her </a:t>
            </a:r>
            <a:r>
              <a:rPr lang="en-US" dirty="0"/>
              <a:t>ECG was normal</a:t>
            </a:r>
          </a:p>
          <a:p>
            <a:r>
              <a:rPr lang="en-US" dirty="0"/>
              <a:t>How should we </a:t>
            </a:r>
            <a:r>
              <a:rPr lang="en-US" dirty="0" smtClean="0"/>
              <a:t>work up </a:t>
            </a:r>
            <a:r>
              <a:rPr lang="en-US" dirty="0"/>
              <a:t>patients who present to the ED with </a:t>
            </a:r>
            <a:r>
              <a:rPr lang="en-US" dirty="0" smtClean="0"/>
              <a:t/>
            </a:r>
            <a:br>
              <a:rPr lang="en-US" dirty="0" smtClean="0"/>
            </a:br>
            <a:r>
              <a:rPr lang="en-US" dirty="0" smtClean="0"/>
              <a:t>possible </a:t>
            </a:r>
            <a:r>
              <a:rPr lang="en-US" dirty="0"/>
              <a:t>ACS?</a:t>
            </a:r>
          </a:p>
          <a:p>
            <a:endParaRPr lang="en-US" dirty="0"/>
          </a:p>
        </p:txBody>
      </p:sp>
    </p:spTree>
    <p:extLst>
      <p:ext uri="{BB962C8B-B14F-4D97-AF65-F5344CB8AC3E}">
        <p14:creationId xmlns:p14="http://schemas.microsoft.com/office/powerpoint/2010/main" val="3347592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Let’s take a look at…</a:t>
            </a:r>
            <a:endParaRPr lang="en-US" dirty="0"/>
          </a:p>
        </p:txBody>
      </p:sp>
      <p:sp>
        <p:nvSpPr>
          <p:cNvPr id="4" name="Content Placeholder 3"/>
          <p:cNvSpPr>
            <a:spLocks noGrp="1"/>
          </p:cNvSpPr>
          <p:nvPr>
            <p:ph idx="1"/>
          </p:nvPr>
        </p:nvSpPr>
        <p:spPr>
          <a:xfrm>
            <a:off x="650240" y="1600200"/>
            <a:ext cx="10972800" cy="4092903"/>
          </a:xfrm>
        </p:spPr>
        <p:txBody>
          <a:bodyPr/>
          <a:lstStyle/>
          <a:p>
            <a:pPr>
              <a:spcAft>
                <a:spcPts val="1800"/>
              </a:spcAft>
            </a:pPr>
            <a:r>
              <a:rPr lang="en-US" dirty="0">
                <a:cs typeface="ＭＳ Ｐゴシック" charset="0"/>
              </a:rPr>
              <a:t>Chest pain and ECG</a:t>
            </a:r>
          </a:p>
          <a:p>
            <a:pPr>
              <a:spcAft>
                <a:spcPts val="1800"/>
              </a:spcAft>
            </a:pPr>
            <a:r>
              <a:rPr lang="en-US" dirty="0">
                <a:cs typeface="ＭＳ Ｐゴシック" charset="0"/>
              </a:rPr>
              <a:t>Risk stratification tools in the ED</a:t>
            </a:r>
          </a:p>
          <a:p>
            <a:pPr>
              <a:spcAft>
                <a:spcPts val="1800"/>
              </a:spcAft>
            </a:pPr>
            <a:r>
              <a:rPr lang="en-US" dirty="0" smtClean="0">
                <a:cs typeface="ＭＳ Ｐゴシック" charset="0"/>
              </a:rPr>
              <a:t>Biomarker </a:t>
            </a:r>
            <a:r>
              <a:rPr lang="en-US" dirty="0">
                <a:cs typeface="ＭＳ Ｐゴシック" charset="0"/>
              </a:rPr>
              <a:t>testing in the ED</a:t>
            </a:r>
          </a:p>
          <a:p>
            <a:pPr>
              <a:spcAft>
                <a:spcPts val="1800"/>
              </a:spcAft>
            </a:pPr>
            <a:r>
              <a:rPr lang="en-US" dirty="0">
                <a:cs typeface="ＭＳ Ｐゴシック" charset="0"/>
              </a:rPr>
              <a:t>Myocardial perfusion imaging (MPI) and the ED</a:t>
            </a:r>
          </a:p>
          <a:p>
            <a:pPr>
              <a:spcAft>
                <a:spcPts val="1800"/>
              </a:spcAft>
            </a:pPr>
            <a:r>
              <a:rPr lang="en-US" dirty="0">
                <a:cs typeface="ＭＳ Ｐゴシック" charset="0"/>
              </a:rPr>
              <a:t>MPI case studies</a:t>
            </a:r>
          </a:p>
          <a:p>
            <a:endParaRPr lang="en-US" dirty="0"/>
          </a:p>
        </p:txBody>
      </p:sp>
    </p:spTree>
    <p:extLst>
      <p:ext uri="{BB962C8B-B14F-4D97-AF65-F5344CB8AC3E}">
        <p14:creationId xmlns:p14="http://schemas.microsoft.com/office/powerpoint/2010/main" val="319008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248" y="94464"/>
            <a:ext cx="9563629" cy="1143000"/>
          </a:xfrm>
        </p:spPr>
        <p:txBody>
          <a:bodyPr/>
          <a:lstStyle/>
          <a:p>
            <a:pPr algn="l"/>
            <a:r>
              <a:rPr lang="en-US" dirty="0" smtClean="0"/>
              <a:t>Audience response</a:t>
            </a:r>
            <a:endParaRPr lang="en-US" dirty="0"/>
          </a:p>
        </p:txBody>
      </p:sp>
      <p:sp>
        <p:nvSpPr>
          <p:cNvPr id="3" name="Content Placeholder 2"/>
          <p:cNvSpPr>
            <a:spLocks noGrp="1"/>
          </p:cNvSpPr>
          <p:nvPr>
            <p:ph idx="1"/>
          </p:nvPr>
        </p:nvSpPr>
        <p:spPr>
          <a:xfrm>
            <a:off x="646777" y="1247578"/>
            <a:ext cx="8378827" cy="5157864"/>
          </a:xfrm>
        </p:spPr>
        <p:txBody>
          <a:bodyPr>
            <a:noAutofit/>
          </a:bodyPr>
          <a:lstStyle/>
          <a:p>
            <a:pPr marL="0" indent="0">
              <a:spcAft>
                <a:spcPts val="1800"/>
              </a:spcAft>
              <a:buNone/>
            </a:pPr>
            <a:r>
              <a:rPr lang="en-US" dirty="0" smtClean="0"/>
              <a:t>			What </a:t>
            </a:r>
            <a:r>
              <a:rPr lang="en-US" dirty="0"/>
              <a:t>is your current role at your </a:t>
            </a:r>
            <a:r>
              <a:rPr lang="en-US" dirty="0" smtClean="0"/>
              <a:t>facility?</a:t>
            </a:r>
            <a:br>
              <a:rPr lang="en-US" dirty="0" smtClean="0"/>
            </a:br>
            <a:r>
              <a:rPr lang="en-US" dirty="0" smtClean="0"/>
              <a:t>			Choose all that apply.</a:t>
            </a:r>
            <a:endParaRPr lang="en-US" dirty="0"/>
          </a:p>
          <a:p>
            <a:pPr marL="1810512" lvl="2" indent="-457200">
              <a:spcAft>
                <a:spcPts val="300"/>
              </a:spcAft>
              <a:buFont typeface="+mj-lt"/>
              <a:buAutoNum type="arabicPeriod"/>
            </a:pPr>
            <a:r>
              <a:rPr lang="en-US" dirty="0"/>
              <a:t>Nurse Manager/Director</a:t>
            </a:r>
          </a:p>
          <a:p>
            <a:pPr marL="1810512" lvl="2" indent="-457200">
              <a:spcAft>
                <a:spcPts val="300"/>
              </a:spcAft>
              <a:buFont typeface="+mj-lt"/>
              <a:buAutoNum type="arabicPeriod"/>
            </a:pPr>
            <a:r>
              <a:rPr lang="en-US" dirty="0"/>
              <a:t>Medical Director</a:t>
            </a:r>
          </a:p>
          <a:p>
            <a:pPr marL="1810512" lvl="2" indent="-457200">
              <a:spcAft>
                <a:spcPts val="300"/>
              </a:spcAft>
              <a:buFont typeface="+mj-lt"/>
              <a:buAutoNum type="arabicPeriod"/>
            </a:pPr>
            <a:r>
              <a:rPr lang="en-US" dirty="0"/>
              <a:t>Emergency </a:t>
            </a:r>
            <a:r>
              <a:rPr lang="en-US" dirty="0" smtClean="0"/>
              <a:t>Physician</a:t>
            </a:r>
          </a:p>
          <a:p>
            <a:pPr marL="1810512" lvl="2" indent="-457200">
              <a:spcAft>
                <a:spcPts val="300"/>
              </a:spcAft>
              <a:buFont typeface="+mj-lt"/>
              <a:buAutoNum type="arabicPeriod"/>
            </a:pPr>
            <a:r>
              <a:rPr lang="en-US" dirty="0" smtClean="0"/>
              <a:t>High</a:t>
            </a:r>
            <a:r>
              <a:rPr lang="en-US" dirty="0"/>
              <a:t>-level </a:t>
            </a:r>
            <a:r>
              <a:rPr lang="en-US" dirty="0" smtClean="0"/>
              <a:t>Administrator</a:t>
            </a:r>
          </a:p>
          <a:p>
            <a:pPr marL="1810512" lvl="2" indent="-457200">
              <a:spcAft>
                <a:spcPts val="300"/>
              </a:spcAft>
              <a:buFont typeface="+mj-lt"/>
              <a:buAutoNum type="arabicPeriod"/>
            </a:pPr>
            <a:r>
              <a:rPr lang="en-US" dirty="0" smtClean="0"/>
              <a:t>Cardiologist</a:t>
            </a:r>
            <a:endParaRPr lang="en-US" dirty="0"/>
          </a:p>
          <a:p>
            <a:pPr marL="1810512" lvl="2" indent="-457200">
              <a:spcAft>
                <a:spcPts val="300"/>
              </a:spcAft>
              <a:buFont typeface="+mj-lt"/>
              <a:buAutoNum type="arabicPeriod"/>
            </a:pPr>
            <a:r>
              <a:rPr lang="en-US" dirty="0" smtClean="0"/>
              <a:t>Hospitalist</a:t>
            </a:r>
            <a:endParaRPr lang="en-US" dirty="0"/>
          </a:p>
          <a:p>
            <a:pPr marL="1810512" lvl="2" indent="-457200">
              <a:spcAft>
                <a:spcPts val="300"/>
              </a:spcAft>
              <a:buFont typeface="+mj-lt"/>
              <a:buAutoNum type="arabicPeriod"/>
            </a:pPr>
            <a:r>
              <a:rPr lang="en-US" dirty="0" smtClean="0"/>
              <a:t>Cardiovascular </a:t>
            </a:r>
            <a:r>
              <a:rPr lang="en-US" dirty="0"/>
              <a:t>Coordinator/</a:t>
            </a:r>
            <a:br>
              <a:rPr lang="en-US" dirty="0"/>
            </a:br>
            <a:r>
              <a:rPr lang="en-US" dirty="0"/>
              <a:t>Service Line </a:t>
            </a:r>
            <a:r>
              <a:rPr lang="en-US" dirty="0" smtClean="0"/>
              <a:t>Administrator</a:t>
            </a:r>
          </a:p>
          <a:p>
            <a:pPr marL="1810512" lvl="2" indent="-457200">
              <a:spcAft>
                <a:spcPts val="300"/>
              </a:spcAft>
              <a:buFont typeface="+mj-lt"/>
              <a:buAutoNum type="arabicPeriod"/>
            </a:pPr>
            <a:r>
              <a:rPr lang="en-US" dirty="0" smtClean="0"/>
              <a:t>Physician’s Assistant</a:t>
            </a:r>
          </a:p>
          <a:p>
            <a:pPr marL="1810512" lvl="2" indent="-457200">
              <a:spcAft>
                <a:spcPts val="300"/>
              </a:spcAft>
              <a:buFont typeface="+mj-lt"/>
              <a:buAutoNum type="arabicPeriod"/>
            </a:pPr>
            <a:r>
              <a:rPr lang="en-US" dirty="0" smtClean="0"/>
              <a:t>Nurse </a:t>
            </a:r>
            <a:r>
              <a:rPr lang="en-US" dirty="0"/>
              <a:t>Practitioner</a:t>
            </a:r>
          </a:p>
        </p:txBody>
      </p:sp>
    </p:spTree>
    <p:extLst>
      <p:ext uri="{BB962C8B-B14F-4D97-AF65-F5344CB8AC3E}">
        <p14:creationId xmlns:p14="http://schemas.microsoft.com/office/powerpoint/2010/main" val="3592456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Chest pain and ECG</a:t>
            </a:r>
            <a:endParaRPr lang="en-US" dirty="0"/>
          </a:p>
        </p:txBody>
      </p:sp>
    </p:spTree>
    <p:extLst>
      <p:ext uri="{BB962C8B-B14F-4D97-AF65-F5344CB8AC3E}">
        <p14:creationId xmlns:p14="http://schemas.microsoft.com/office/powerpoint/2010/main" val="79382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AHA statement on chest pain testing </a:t>
            </a:r>
            <a:endParaRPr lang="en-US" dirty="0"/>
          </a:p>
        </p:txBody>
      </p:sp>
      <p:sp>
        <p:nvSpPr>
          <p:cNvPr id="13" name="Content Placeholder 12"/>
          <p:cNvSpPr>
            <a:spLocks noGrp="1"/>
          </p:cNvSpPr>
          <p:nvPr>
            <p:ph sz="quarter" idx="11"/>
          </p:nvPr>
        </p:nvSpPr>
        <p:spPr/>
        <p:txBody>
          <a:bodyPr/>
          <a:lstStyle/>
          <a:p>
            <a:r>
              <a:rPr lang="en-US" dirty="0" smtClean="0"/>
              <a:t>Adapted from Amsterdam EA, et al. Circulation 2010;122:1756-1776.</a:t>
            </a:r>
          </a:p>
        </p:txBody>
      </p:sp>
      <p:grpSp>
        <p:nvGrpSpPr>
          <p:cNvPr id="9" name="Group 8"/>
          <p:cNvGrpSpPr/>
          <p:nvPr/>
        </p:nvGrpSpPr>
        <p:grpSpPr>
          <a:xfrm>
            <a:off x="1839629" y="1620465"/>
            <a:ext cx="8521161" cy="1776777"/>
            <a:chOff x="499001" y="1980752"/>
            <a:chExt cx="8521161" cy="1776777"/>
          </a:xfrm>
          <a:solidFill>
            <a:srgbClr val="C9003B"/>
          </a:solidFill>
          <a:effectLst/>
        </p:grpSpPr>
        <p:sp>
          <p:nvSpPr>
            <p:cNvPr id="19" name="Rectangle 18"/>
            <p:cNvSpPr/>
            <p:nvPr/>
          </p:nvSpPr>
          <p:spPr>
            <a:xfrm>
              <a:off x="2409815" y="1980752"/>
              <a:ext cx="5032872" cy="274841"/>
            </a:xfrm>
            <a:prstGeom prst="rect">
              <a:avLst/>
            </a:prstGeom>
            <a:solidFill>
              <a:schemeClr val="bg1">
                <a:lumMod val="50000"/>
              </a:schemeClr>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1000" b="1" dirty="0">
                  <a:solidFill>
                    <a:schemeClr val="bg1"/>
                  </a:solidFill>
                </a:rPr>
                <a:t>SYMPTOMS SUGGESTIVE OF ACUTE CORONARY SYNDROME (ACS)</a:t>
              </a:r>
            </a:p>
          </p:txBody>
        </p:sp>
        <p:sp>
          <p:nvSpPr>
            <p:cNvPr id="21" name="Rectangle 20"/>
            <p:cNvSpPr/>
            <p:nvPr/>
          </p:nvSpPr>
          <p:spPr>
            <a:xfrm>
              <a:off x="499001" y="2711482"/>
              <a:ext cx="1565564" cy="283348"/>
            </a:xfrm>
            <a:prstGeom prst="rect">
              <a:avLst/>
            </a:prstGeom>
            <a:solidFill>
              <a:srgbClr val="7F7F7F"/>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1000" b="1" dirty="0">
                  <a:solidFill>
                    <a:srgbClr val="FFFFFF"/>
                  </a:solidFill>
                </a:rPr>
                <a:t>Noncardiac diagnosis</a:t>
              </a:r>
            </a:p>
          </p:txBody>
        </p:sp>
        <p:sp>
          <p:nvSpPr>
            <p:cNvPr id="23" name="Rectangle 22"/>
            <p:cNvSpPr/>
            <p:nvPr/>
          </p:nvSpPr>
          <p:spPr>
            <a:xfrm>
              <a:off x="562499" y="3297153"/>
              <a:ext cx="1438568" cy="460375"/>
            </a:xfrm>
            <a:prstGeom prst="rect">
              <a:avLst/>
            </a:prstGeom>
            <a:solidFill>
              <a:srgbClr val="900C3D"/>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900" b="1" dirty="0">
                  <a:solidFill>
                    <a:schemeClr val="bg1"/>
                  </a:solidFill>
                </a:rPr>
                <a:t>Treatment as indicated by alternative diagnosis</a:t>
              </a:r>
            </a:p>
          </p:txBody>
        </p:sp>
        <p:sp>
          <p:nvSpPr>
            <p:cNvPr id="25" name="Rectangle 24"/>
            <p:cNvSpPr/>
            <p:nvPr/>
          </p:nvSpPr>
          <p:spPr>
            <a:xfrm>
              <a:off x="2192504" y="2711482"/>
              <a:ext cx="1665934" cy="283348"/>
            </a:xfrm>
            <a:prstGeom prst="rect">
              <a:avLst/>
            </a:prstGeom>
            <a:solidFill>
              <a:srgbClr val="7F7F7F"/>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1000" b="1" dirty="0">
                  <a:solidFill>
                    <a:srgbClr val="FFFFFF"/>
                  </a:solidFill>
                </a:rPr>
                <a:t>Chronic stable angina</a:t>
              </a:r>
            </a:p>
          </p:txBody>
        </p:sp>
        <p:sp>
          <p:nvSpPr>
            <p:cNvPr id="27" name="Rectangle 26"/>
            <p:cNvSpPr/>
            <p:nvPr/>
          </p:nvSpPr>
          <p:spPr>
            <a:xfrm>
              <a:off x="2293346" y="3297154"/>
              <a:ext cx="1461904" cy="460375"/>
            </a:xfrm>
            <a:prstGeom prst="rect">
              <a:avLst/>
            </a:prstGeom>
            <a:solidFill>
              <a:srgbClr val="900C3D"/>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900" b="1" dirty="0">
                  <a:solidFill>
                    <a:schemeClr val="bg1"/>
                  </a:solidFill>
                </a:rPr>
                <a:t>See ACC/AHA Guidelines for Chronic Stable Angina</a:t>
              </a:r>
            </a:p>
          </p:txBody>
        </p:sp>
        <p:sp>
          <p:nvSpPr>
            <p:cNvPr id="29" name="Rectangle 28"/>
            <p:cNvSpPr/>
            <p:nvPr/>
          </p:nvSpPr>
          <p:spPr>
            <a:xfrm>
              <a:off x="4115067" y="2711482"/>
              <a:ext cx="1391194" cy="283348"/>
            </a:xfrm>
            <a:prstGeom prst="rect">
              <a:avLst/>
            </a:prstGeom>
            <a:solidFill>
              <a:srgbClr val="7F7F7F"/>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1000" b="1" dirty="0">
                  <a:solidFill>
                    <a:srgbClr val="FFFFFF"/>
                  </a:solidFill>
                </a:rPr>
                <a:t>Possible ACS   </a:t>
              </a:r>
            </a:p>
          </p:txBody>
        </p:sp>
        <p:sp>
          <p:nvSpPr>
            <p:cNvPr id="31" name="Rectangle 30"/>
            <p:cNvSpPr/>
            <p:nvPr/>
          </p:nvSpPr>
          <p:spPr>
            <a:xfrm>
              <a:off x="6639239" y="2711482"/>
              <a:ext cx="1391194" cy="283348"/>
            </a:xfrm>
            <a:prstGeom prst="rect">
              <a:avLst/>
            </a:prstGeom>
            <a:solidFill>
              <a:srgbClr val="7F7F7F"/>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1000" b="1" dirty="0">
                  <a:solidFill>
                    <a:srgbClr val="FFFFFF"/>
                  </a:solidFill>
                </a:rPr>
                <a:t>Definite ACS</a:t>
              </a:r>
            </a:p>
          </p:txBody>
        </p:sp>
        <p:sp>
          <p:nvSpPr>
            <p:cNvPr id="33" name="Rectangle 32"/>
            <p:cNvSpPr/>
            <p:nvPr/>
          </p:nvSpPr>
          <p:spPr>
            <a:xfrm>
              <a:off x="5818998" y="3297154"/>
              <a:ext cx="1376466" cy="460375"/>
            </a:xfrm>
            <a:prstGeom prst="rect">
              <a:avLst/>
            </a:prstGeom>
            <a:solidFill>
              <a:srgbClr val="900C3D"/>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900" b="1" dirty="0">
                  <a:solidFill>
                    <a:schemeClr val="bg1"/>
                  </a:solidFill>
                </a:rPr>
                <a:t>See ACC/AHA Guidelines for Non-ST Elevation ACS      </a:t>
              </a:r>
            </a:p>
          </p:txBody>
        </p:sp>
        <p:sp>
          <p:nvSpPr>
            <p:cNvPr id="35" name="Rectangle 34"/>
            <p:cNvSpPr/>
            <p:nvPr/>
          </p:nvSpPr>
          <p:spPr>
            <a:xfrm>
              <a:off x="7341186" y="3243231"/>
              <a:ext cx="1678976" cy="460375"/>
            </a:xfrm>
            <a:prstGeom prst="rect">
              <a:avLst/>
            </a:prstGeom>
            <a:solidFill>
              <a:srgbClr val="900C3D"/>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defTabSz="577850">
                <a:lnSpc>
                  <a:spcPct val="90000"/>
                </a:lnSpc>
                <a:spcAft>
                  <a:spcPct val="35000"/>
                </a:spcAft>
              </a:pPr>
              <a:r>
                <a:rPr lang="en-US" sz="900" b="1" dirty="0">
                  <a:solidFill>
                    <a:schemeClr val="bg1"/>
                  </a:solidFill>
                </a:rPr>
                <a:t>See ACC/AHA Guidelines for ST Elevation Acute Myocardial Infarction</a:t>
              </a:r>
            </a:p>
          </p:txBody>
        </p:sp>
      </p:grpSp>
      <p:cxnSp>
        <p:nvCxnSpPr>
          <p:cNvPr id="37" name="Straight Arrow Connector 36"/>
          <p:cNvCxnSpPr/>
          <p:nvPr/>
        </p:nvCxnSpPr>
        <p:spPr>
          <a:xfrm flipH="1">
            <a:off x="6130654" y="1887369"/>
            <a:ext cx="1288" cy="455889"/>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21" idx="0"/>
            <a:endCxn id="31" idx="0"/>
          </p:cNvCxnSpPr>
          <p:nvPr/>
        </p:nvCxnSpPr>
        <p:spPr>
          <a:xfrm rot="5400000" flipH="1" flipV="1">
            <a:off x="5648936" y="-675332"/>
            <a:ext cx="12700" cy="6053053"/>
          </a:xfrm>
          <a:prstGeom prst="bentConnector3">
            <a:avLst>
              <a:gd name="adj1" fmla="val 1800000"/>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5" idx="0"/>
          </p:cNvCxnSpPr>
          <p:nvPr/>
        </p:nvCxnSpPr>
        <p:spPr>
          <a:xfrm>
            <a:off x="4366098" y="2119292"/>
            <a:ext cx="0" cy="231903"/>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1" idx="2"/>
            <a:endCxn id="33" idx="0"/>
          </p:cNvCxnSpPr>
          <p:nvPr/>
        </p:nvCxnSpPr>
        <p:spPr>
          <a:xfrm flipH="1">
            <a:off x="7847859" y="2634542"/>
            <a:ext cx="827605" cy="302324"/>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31" idx="2"/>
            <a:endCxn id="35" idx="0"/>
          </p:cNvCxnSpPr>
          <p:nvPr/>
        </p:nvCxnSpPr>
        <p:spPr>
          <a:xfrm>
            <a:off x="8675463" y="2634543"/>
            <a:ext cx="845838" cy="248401"/>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295355" y="3162407"/>
            <a:ext cx="1724898" cy="361822"/>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 tIns="80756" rIns="18288" bIns="80756" numCol="1" spcCol="1270" anchor="ctr" anchorCtr="0">
            <a:noAutofit/>
          </a:bodyPr>
          <a:lstStyle/>
          <a:p>
            <a:pPr algn="ctr"/>
            <a:r>
              <a:rPr lang="en-US" sz="900" b="1" dirty="0">
                <a:solidFill>
                  <a:srgbClr val="FFFFFF"/>
                </a:solidFill>
              </a:rPr>
              <a:t>Nondiagnostic ECG </a:t>
            </a:r>
            <a:br>
              <a:rPr lang="en-US" sz="900" b="1" dirty="0">
                <a:solidFill>
                  <a:srgbClr val="FFFFFF"/>
                </a:solidFill>
              </a:rPr>
            </a:br>
            <a:r>
              <a:rPr lang="en-US" sz="900" b="1" dirty="0">
                <a:solidFill>
                  <a:srgbClr val="FFFFFF"/>
                </a:solidFill>
              </a:rPr>
              <a:t>Normal initial cardiac markers </a:t>
            </a:r>
          </a:p>
        </p:txBody>
      </p:sp>
      <p:cxnSp>
        <p:nvCxnSpPr>
          <p:cNvPr id="72" name="Straight Arrow Connector 71"/>
          <p:cNvCxnSpPr>
            <a:stCxn id="29" idx="2"/>
            <a:endCxn id="69" idx="0"/>
          </p:cNvCxnSpPr>
          <p:nvPr/>
        </p:nvCxnSpPr>
        <p:spPr>
          <a:xfrm>
            <a:off x="6151292" y="2634543"/>
            <a:ext cx="6513" cy="527865"/>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294314" y="3648181"/>
            <a:ext cx="1725939" cy="361822"/>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 tIns="80756" rIns="18288" bIns="80756" numCol="1" spcCol="1270" anchor="ctr" anchorCtr="0">
            <a:noAutofit/>
          </a:bodyPr>
          <a:lstStyle/>
          <a:p>
            <a:pPr algn="ctr"/>
            <a:r>
              <a:rPr lang="en-US" sz="900" b="1" dirty="0">
                <a:solidFill>
                  <a:srgbClr val="FFFFFF"/>
                </a:solidFill>
              </a:rPr>
              <a:t>Observe </a:t>
            </a:r>
            <a:br>
              <a:rPr lang="en-US" sz="900" b="1" dirty="0">
                <a:solidFill>
                  <a:srgbClr val="FFFFFF"/>
                </a:solidFill>
              </a:rPr>
            </a:br>
            <a:r>
              <a:rPr lang="en-US" sz="900" b="1" dirty="0">
                <a:solidFill>
                  <a:srgbClr val="FFFFFF"/>
                </a:solidFill>
              </a:rPr>
              <a:t>Serial ECGs, cardiac markers</a:t>
            </a:r>
          </a:p>
        </p:txBody>
      </p:sp>
      <p:sp>
        <p:nvSpPr>
          <p:cNvPr id="77" name="Rectangle 76"/>
          <p:cNvSpPr/>
          <p:nvPr/>
        </p:nvSpPr>
        <p:spPr>
          <a:xfrm>
            <a:off x="3004593" y="4267307"/>
            <a:ext cx="1376908" cy="361822"/>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a:r>
              <a:rPr lang="en-US" sz="900" b="1" dirty="0">
                <a:solidFill>
                  <a:srgbClr val="FFFFFF"/>
                </a:solidFill>
              </a:rPr>
              <a:t>Consider MPI to identify rest ischemia</a:t>
            </a:r>
          </a:p>
        </p:txBody>
      </p:sp>
      <p:cxnSp>
        <p:nvCxnSpPr>
          <p:cNvPr id="80" name="Straight Arrow Connector 79"/>
          <p:cNvCxnSpPr>
            <a:stCxn id="69" idx="1"/>
            <a:endCxn id="77" idx="3"/>
          </p:cNvCxnSpPr>
          <p:nvPr/>
        </p:nvCxnSpPr>
        <p:spPr>
          <a:xfrm flipH="1">
            <a:off x="4381501" y="3343318"/>
            <a:ext cx="913854" cy="1104900"/>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3978275" y="5708650"/>
            <a:ext cx="1376908" cy="361822"/>
          </a:xfrm>
          <a:prstGeom prst="rect">
            <a:avLst/>
          </a:prstGeom>
          <a:solidFill>
            <a:srgbClr val="900C3D">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a:r>
              <a:rPr lang="en-US" sz="900" b="1" dirty="0">
                <a:solidFill>
                  <a:schemeClr val="bg1"/>
                </a:solidFill>
              </a:rPr>
              <a:t>Outpatient follow-up </a:t>
            </a:r>
          </a:p>
        </p:txBody>
      </p:sp>
      <p:sp>
        <p:nvSpPr>
          <p:cNvPr id="83" name="Rectangle 82"/>
          <p:cNvSpPr/>
          <p:nvPr/>
        </p:nvSpPr>
        <p:spPr>
          <a:xfrm>
            <a:off x="6583361" y="5707062"/>
            <a:ext cx="1376908" cy="361822"/>
          </a:xfrm>
          <a:prstGeom prst="rect">
            <a:avLst/>
          </a:prstGeom>
          <a:solidFill>
            <a:srgbClr val="900C3D">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a:r>
              <a:rPr lang="en-US" sz="900" b="1" dirty="0">
                <a:solidFill>
                  <a:schemeClr val="bg1"/>
                </a:solidFill>
              </a:rPr>
              <a:t>Admit to hospital </a:t>
            </a:r>
          </a:p>
        </p:txBody>
      </p:sp>
      <p:cxnSp>
        <p:nvCxnSpPr>
          <p:cNvPr id="89" name="Straight Arrow Connector 88"/>
          <p:cNvCxnSpPr>
            <a:endCxn id="82" idx="0"/>
          </p:cNvCxnSpPr>
          <p:nvPr/>
        </p:nvCxnSpPr>
        <p:spPr>
          <a:xfrm flipH="1">
            <a:off x="4666729" y="5535774"/>
            <a:ext cx="128564" cy="172877"/>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81" idx="3"/>
          </p:cNvCxnSpPr>
          <p:nvPr/>
        </p:nvCxnSpPr>
        <p:spPr>
          <a:xfrm>
            <a:off x="6548438" y="4906965"/>
            <a:ext cx="285751" cy="800099"/>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69" idx="2"/>
            <a:endCxn id="76" idx="0"/>
          </p:cNvCxnSpPr>
          <p:nvPr/>
        </p:nvCxnSpPr>
        <p:spPr>
          <a:xfrm flipH="1">
            <a:off x="6157284" y="3524229"/>
            <a:ext cx="521" cy="123952"/>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a:stCxn id="81" idx="0"/>
            <a:endCxn id="83" idx="0"/>
          </p:cNvCxnSpPr>
          <p:nvPr/>
        </p:nvCxnSpPr>
        <p:spPr>
          <a:xfrm rot="16200000" flipH="1">
            <a:off x="6070340" y="4505586"/>
            <a:ext cx="1052511" cy="1350440"/>
          </a:xfrm>
          <a:prstGeom prst="bentConnector3">
            <a:avLst>
              <a:gd name="adj1" fmla="val -51885"/>
            </a:avLst>
          </a:prstGeom>
          <a:ln>
            <a:solidFill>
              <a:srgbClr val="40404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76" idx="2"/>
          </p:cNvCxnSpPr>
          <p:nvPr/>
        </p:nvCxnSpPr>
        <p:spPr>
          <a:xfrm flipH="1">
            <a:off x="6119815" y="4010004"/>
            <a:ext cx="37468" cy="93685"/>
          </a:xfrm>
          <a:prstGeom prst="line">
            <a:avLst/>
          </a:prstGeom>
          <a:ln>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83" idx="1"/>
          </p:cNvCxnSpPr>
          <p:nvPr/>
        </p:nvCxnSpPr>
        <p:spPr>
          <a:xfrm>
            <a:off x="3947047" y="4629129"/>
            <a:ext cx="2636314" cy="1258844"/>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3947048" y="4629129"/>
            <a:ext cx="561453" cy="1077934"/>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5" idx="2"/>
            <a:endCxn id="27" idx="0"/>
          </p:cNvCxnSpPr>
          <p:nvPr/>
        </p:nvCxnSpPr>
        <p:spPr>
          <a:xfrm flipH="1">
            <a:off x="4364926" y="2634542"/>
            <a:ext cx="1173" cy="302324"/>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a:stCxn id="21" idx="2"/>
            <a:endCxn id="23" idx="0"/>
          </p:cNvCxnSpPr>
          <p:nvPr/>
        </p:nvCxnSpPr>
        <p:spPr>
          <a:xfrm>
            <a:off x="2622410" y="2634543"/>
            <a:ext cx="0" cy="302323"/>
          </a:xfrm>
          <a:prstGeom prst="straightConnector1">
            <a:avLst/>
          </a:prstGeom>
          <a:ln>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4" name="TextBox 183"/>
          <p:cNvSpPr txBox="1"/>
          <p:nvPr/>
        </p:nvSpPr>
        <p:spPr>
          <a:xfrm>
            <a:off x="3633974" y="5119678"/>
            <a:ext cx="1001554" cy="246221"/>
          </a:xfrm>
          <a:prstGeom prst="rect">
            <a:avLst/>
          </a:prstGeom>
          <a:solidFill>
            <a:srgbClr val="FFFFFF"/>
          </a:solidFill>
          <a:effectLst/>
        </p:spPr>
        <p:txBody>
          <a:bodyPr wrap="square" rtlCol="0">
            <a:spAutoFit/>
          </a:bodyPr>
          <a:lstStyle/>
          <a:p>
            <a:pPr algn="ctr"/>
            <a:r>
              <a:rPr lang="en-US" sz="1000" b="1" kern="0" spc="20" dirty="0">
                <a:solidFill>
                  <a:srgbClr val="C9003B"/>
                </a:solidFill>
                <a:latin typeface="Century Gothic"/>
                <a:cs typeface="Century Gothic"/>
              </a:rPr>
              <a:t>IF NEGATIVE</a:t>
            </a:r>
          </a:p>
        </p:txBody>
      </p:sp>
      <p:sp>
        <p:nvSpPr>
          <p:cNvPr id="185" name="TextBox 184"/>
          <p:cNvSpPr txBox="1"/>
          <p:nvPr/>
        </p:nvSpPr>
        <p:spPr>
          <a:xfrm>
            <a:off x="4187282" y="4797429"/>
            <a:ext cx="966313" cy="246221"/>
          </a:xfrm>
          <a:prstGeom prst="rect">
            <a:avLst/>
          </a:prstGeom>
          <a:solidFill>
            <a:srgbClr val="FFFFFF"/>
          </a:solidFill>
          <a:effectLst/>
        </p:spPr>
        <p:txBody>
          <a:bodyPr wrap="square" rtlCol="0">
            <a:spAutoFit/>
          </a:bodyPr>
          <a:lstStyle/>
          <a:p>
            <a:pPr algn="ctr"/>
            <a:r>
              <a:rPr lang="en-US" sz="1000" b="1" kern="0" spc="20" dirty="0">
                <a:solidFill>
                  <a:srgbClr val="C9003B"/>
                </a:solidFill>
                <a:latin typeface="Century Gothic"/>
                <a:cs typeface="Century Gothic"/>
              </a:rPr>
              <a:t>IF POSITIVE</a:t>
            </a:r>
          </a:p>
        </p:txBody>
      </p:sp>
      <p:sp>
        <p:nvSpPr>
          <p:cNvPr id="186" name="TextBox 185"/>
          <p:cNvSpPr txBox="1"/>
          <p:nvPr/>
        </p:nvSpPr>
        <p:spPr>
          <a:xfrm>
            <a:off x="5456250" y="4256083"/>
            <a:ext cx="1020750" cy="246221"/>
          </a:xfrm>
          <a:prstGeom prst="rect">
            <a:avLst/>
          </a:prstGeom>
          <a:solidFill>
            <a:srgbClr val="FFFFFF"/>
          </a:solidFill>
          <a:effectLst/>
        </p:spPr>
        <p:txBody>
          <a:bodyPr wrap="square" rtlCol="0">
            <a:spAutoFit/>
          </a:bodyPr>
          <a:lstStyle/>
          <a:p>
            <a:pPr algn="ctr"/>
            <a:r>
              <a:rPr lang="en-US" sz="1000" b="1" kern="0" spc="20" dirty="0">
                <a:solidFill>
                  <a:srgbClr val="C9003B"/>
                </a:solidFill>
                <a:latin typeface="Century Gothic"/>
                <a:cs typeface="Century Gothic"/>
              </a:rPr>
              <a:t>IF NEGATIVE</a:t>
            </a:r>
          </a:p>
        </p:txBody>
      </p:sp>
      <p:sp>
        <p:nvSpPr>
          <p:cNvPr id="187" name="TextBox 186"/>
          <p:cNvSpPr txBox="1"/>
          <p:nvPr/>
        </p:nvSpPr>
        <p:spPr>
          <a:xfrm>
            <a:off x="6835793" y="4256083"/>
            <a:ext cx="873125" cy="246221"/>
          </a:xfrm>
          <a:prstGeom prst="rect">
            <a:avLst/>
          </a:prstGeom>
          <a:solidFill>
            <a:srgbClr val="FFFFFF"/>
          </a:solidFill>
          <a:effectLst/>
        </p:spPr>
        <p:txBody>
          <a:bodyPr wrap="square" rtlCol="0">
            <a:spAutoFit/>
          </a:bodyPr>
          <a:lstStyle/>
          <a:p>
            <a:pPr algn="ctr"/>
            <a:r>
              <a:rPr lang="en-US" sz="1000" b="1" kern="0" spc="20" dirty="0">
                <a:solidFill>
                  <a:srgbClr val="C9003B"/>
                </a:solidFill>
                <a:latin typeface="Century Gothic"/>
                <a:cs typeface="Century Gothic"/>
              </a:rPr>
              <a:t>IF POSITIVE</a:t>
            </a:r>
          </a:p>
        </p:txBody>
      </p:sp>
      <p:sp>
        <p:nvSpPr>
          <p:cNvPr id="188" name="TextBox 187"/>
          <p:cNvSpPr txBox="1"/>
          <p:nvPr/>
        </p:nvSpPr>
        <p:spPr>
          <a:xfrm>
            <a:off x="6251589" y="5289553"/>
            <a:ext cx="873125" cy="246221"/>
          </a:xfrm>
          <a:prstGeom prst="rect">
            <a:avLst/>
          </a:prstGeom>
          <a:solidFill>
            <a:srgbClr val="FFFFFF"/>
          </a:solidFill>
          <a:effectLst/>
        </p:spPr>
        <p:txBody>
          <a:bodyPr wrap="square" rtlCol="0">
            <a:spAutoFit/>
          </a:bodyPr>
          <a:lstStyle/>
          <a:p>
            <a:pPr algn="ctr"/>
            <a:r>
              <a:rPr lang="en-US" sz="1000" b="1" kern="0" spc="20" dirty="0">
                <a:solidFill>
                  <a:srgbClr val="C9003B"/>
                </a:solidFill>
                <a:latin typeface="Century Gothic"/>
                <a:cs typeface="Century Gothic"/>
              </a:rPr>
              <a:t>IF POSITIVE</a:t>
            </a:r>
          </a:p>
        </p:txBody>
      </p:sp>
      <p:sp>
        <p:nvSpPr>
          <p:cNvPr id="201" name="TextBox 200"/>
          <p:cNvSpPr txBox="1"/>
          <p:nvPr/>
        </p:nvSpPr>
        <p:spPr>
          <a:xfrm>
            <a:off x="4381502" y="5349877"/>
            <a:ext cx="1040855" cy="246221"/>
          </a:xfrm>
          <a:prstGeom prst="rect">
            <a:avLst/>
          </a:prstGeom>
          <a:noFill/>
          <a:effectLst/>
        </p:spPr>
        <p:txBody>
          <a:bodyPr wrap="square" rtlCol="0">
            <a:spAutoFit/>
          </a:bodyPr>
          <a:lstStyle/>
          <a:p>
            <a:pPr algn="ctr"/>
            <a:r>
              <a:rPr lang="en-US" sz="1000" b="1" kern="0" spc="20" dirty="0">
                <a:solidFill>
                  <a:srgbClr val="C9003B"/>
                </a:solidFill>
                <a:latin typeface="Century Gothic"/>
                <a:cs typeface="Century Gothic"/>
              </a:rPr>
              <a:t>IF NEGATIVE</a:t>
            </a:r>
          </a:p>
        </p:txBody>
      </p:sp>
      <p:cxnSp>
        <p:nvCxnSpPr>
          <p:cNvPr id="14" name="Straight Connector 13"/>
          <p:cNvCxnSpPr/>
          <p:nvPr/>
        </p:nvCxnSpPr>
        <p:spPr>
          <a:xfrm flipH="1">
            <a:off x="4940030" y="4906964"/>
            <a:ext cx="392383" cy="4429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5294313" y="4654552"/>
            <a:ext cx="1254125" cy="504825"/>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algn="ctr"/>
            <a:r>
              <a:rPr lang="en-US" sz="900" b="1" dirty="0">
                <a:solidFill>
                  <a:srgbClr val="FFFFFF"/>
                </a:solidFill>
              </a:rPr>
              <a:t>Study to provoke ischemia or detect anatomic CAD</a:t>
            </a:r>
          </a:p>
        </p:txBody>
      </p:sp>
    </p:spTree>
    <p:extLst>
      <p:ext uri="{BB962C8B-B14F-4D97-AF65-F5344CB8AC3E}">
        <p14:creationId xmlns:p14="http://schemas.microsoft.com/office/powerpoint/2010/main" val="73363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idx="1"/>
          </p:nvPr>
        </p:nvSpPr>
        <p:spPr>
          <a:xfrm>
            <a:off x="1981201" y="2209211"/>
            <a:ext cx="3915229" cy="4109822"/>
          </a:xfrm>
        </p:spPr>
        <p:txBody>
          <a:bodyPr>
            <a:noAutofit/>
          </a:bodyPr>
          <a:lstStyle/>
          <a:p>
            <a:r>
              <a:rPr lang="en-US" dirty="0" smtClean="0">
                <a:solidFill>
                  <a:schemeClr val="tx1">
                    <a:lumMod val="85000"/>
                    <a:lumOff val="15000"/>
                  </a:schemeClr>
                </a:solidFill>
              </a:rPr>
              <a:t>Risk factors</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p>
          <a:p>
            <a:pPr lvl="1" eaLnBrk="1" hangingPunct="1"/>
            <a:r>
              <a:rPr lang="en-US" dirty="0" smtClean="0">
                <a:solidFill>
                  <a:schemeClr val="tx1">
                    <a:lumMod val="85000"/>
                    <a:lumOff val="15000"/>
                  </a:schemeClr>
                </a:solidFill>
              </a:rPr>
              <a:t>Age </a:t>
            </a:r>
            <a:r>
              <a:rPr lang="en-US" dirty="0">
                <a:solidFill>
                  <a:schemeClr val="tx1">
                    <a:lumMod val="85000"/>
                    <a:lumOff val="15000"/>
                  </a:schemeClr>
                </a:solidFill>
                <a:sym typeface="Symbol" charset="0"/>
              </a:rPr>
              <a:t></a:t>
            </a:r>
            <a:r>
              <a:rPr lang="en-US" dirty="0">
                <a:solidFill>
                  <a:schemeClr val="tx1">
                    <a:lumMod val="85000"/>
                    <a:lumOff val="15000"/>
                  </a:schemeClr>
                </a:solidFill>
              </a:rPr>
              <a:t>65 years</a:t>
            </a:r>
          </a:p>
          <a:p>
            <a:pPr lvl="1" eaLnBrk="1" hangingPunct="1"/>
            <a:r>
              <a:rPr lang="en-US" dirty="0">
                <a:solidFill>
                  <a:schemeClr val="tx1">
                    <a:lumMod val="85000"/>
                    <a:lumOff val="15000"/>
                  </a:schemeClr>
                </a:solidFill>
                <a:sym typeface="Symbol" charset="0"/>
              </a:rPr>
              <a:t>3 risk factors for CAD</a:t>
            </a:r>
          </a:p>
          <a:p>
            <a:pPr lvl="1" eaLnBrk="1" hangingPunct="1"/>
            <a:r>
              <a:rPr lang="en-US" dirty="0" smtClean="0">
                <a:solidFill>
                  <a:schemeClr val="tx1">
                    <a:lumMod val="85000"/>
                    <a:lumOff val="15000"/>
                  </a:schemeClr>
                </a:solidFill>
                <a:sym typeface="Symbol" charset="0"/>
              </a:rPr>
              <a:t>Significant coronary stenosis (eg, prior </a:t>
            </a:r>
            <a:r>
              <a:rPr lang="en-US" dirty="0">
                <a:solidFill>
                  <a:schemeClr val="tx1">
                    <a:lumMod val="85000"/>
                    <a:lumOff val="15000"/>
                  </a:schemeClr>
                </a:solidFill>
                <a:sym typeface="Symbol" charset="0"/>
              </a:rPr>
              <a:t>50</a:t>
            </a:r>
            <a:r>
              <a:rPr lang="en-US" dirty="0" smtClean="0">
                <a:solidFill>
                  <a:schemeClr val="tx1">
                    <a:lumMod val="85000"/>
                    <a:lumOff val="15000"/>
                  </a:schemeClr>
                </a:solidFill>
                <a:sym typeface="Symbol" charset="0"/>
              </a:rPr>
              <a:t>%)</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ST-segment deviation on ECG</a:t>
            </a:r>
          </a:p>
          <a:p>
            <a:pPr lvl="1" eaLnBrk="1" hangingPunct="1"/>
            <a:r>
              <a:rPr lang="en-US" dirty="0" smtClean="0">
                <a:solidFill>
                  <a:schemeClr val="tx1">
                    <a:lumMod val="85000"/>
                    <a:lumOff val="15000"/>
                  </a:schemeClr>
                </a:solidFill>
                <a:sym typeface="Symbol" charset="0"/>
              </a:rPr>
              <a:t>Severe angina (eg, 2 angina </a:t>
            </a:r>
            <a:r>
              <a:rPr lang="en-US" dirty="0">
                <a:solidFill>
                  <a:schemeClr val="tx1">
                    <a:lumMod val="85000"/>
                    <a:lumOff val="15000"/>
                  </a:schemeClr>
                </a:solidFill>
                <a:sym typeface="Symbol" charset="0"/>
              </a:rPr>
              <a:t>events </a:t>
            </a:r>
            <a:r>
              <a:rPr lang="en-US" dirty="0" smtClean="0">
                <a:solidFill>
                  <a:schemeClr val="tx1">
                    <a:lumMod val="85000"/>
                    <a:lumOff val="15000"/>
                  </a:schemeClr>
                </a:solidFill>
                <a:sym typeface="Symbol" charset="0"/>
              </a:rPr>
              <a:t>in previous 24 hours)</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Use of ASA in last 7 days</a:t>
            </a:r>
          </a:p>
          <a:p>
            <a:pPr lvl="1" eaLnBrk="1" hangingPunct="1"/>
            <a:r>
              <a:rPr lang="en-US" dirty="0">
                <a:solidFill>
                  <a:schemeClr val="tx1">
                    <a:lumMod val="85000"/>
                    <a:lumOff val="15000"/>
                  </a:schemeClr>
                </a:solidFill>
                <a:sym typeface="Symbol" charset="0"/>
              </a:rPr>
              <a:t>Elevated serum cardiac </a:t>
            </a:r>
            <a:r>
              <a:rPr lang="en-US" dirty="0" smtClean="0">
                <a:solidFill>
                  <a:schemeClr val="tx1">
                    <a:lumMod val="85000"/>
                    <a:lumOff val="15000"/>
                  </a:schemeClr>
                </a:solidFill>
                <a:sym typeface="Symbol" charset="0"/>
              </a:rPr>
              <a:t>markers CK</a:t>
            </a:r>
            <a:r>
              <a:rPr lang="en-US" dirty="0">
                <a:solidFill>
                  <a:schemeClr val="tx1">
                    <a:lumMod val="85000"/>
                    <a:lumOff val="15000"/>
                  </a:schemeClr>
                </a:solidFill>
                <a:sym typeface="Symbol" charset="0"/>
              </a:rPr>
              <a:t>-MB or troponin</a:t>
            </a:r>
          </a:p>
        </p:txBody>
      </p:sp>
      <p:sp>
        <p:nvSpPr>
          <p:cNvPr id="1027" name="Rectangle 2"/>
          <p:cNvSpPr>
            <a:spLocks noGrp="1" noChangeArrowheads="1"/>
          </p:cNvSpPr>
          <p:nvPr>
            <p:ph type="title"/>
          </p:nvPr>
        </p:nvSpPr>
        <p:spPr/>
        <p:txBody>
          <a:bodyPr/>
          <a:lstStyle/>
          <a:p>
            <a:pPr eaLnBrk="1" hangingPunct="1"/>
            <a:r>
              <a:rPr lang="en-US" dirty="0" smtClean="0"/>
              <a:t>TIMI risk score: 2-week MACE</a:t>
            </a:r>
            <a:endParaRPr lang="en-US" dirty="0"/>
          </a:p>
        </p:txBody>
      </p:sp>
      <p:sp>
        <p:nvSpPr>
          <p:cNvPr id="3" name="Content Placeholder 2"/>
          <p:cNvSpPr>
            <a:spLocks noGrp="1"/>
          </p:cNvSpPr>
          <p:nvPr>
            <p:ph sz="quarter" idx="11"/>
          </p:nvPr>
        </p:nvSpPr>
        <p:spPr>
          <a:xfrm>
            <a:off x="1524001" y="6481530"/>
            <a:ext cx="7220857" cy="376470"/>
          </a:xfrm>
        </p:spPr>
        <p:txBody>
          <a:bodyPr/>
          <a:lstStyle/>
          <a:p>
            <a:r>
              <a:rPr lang="en-US" dirty="0" smtClean="0"/>
              <a:t>MACE </a:t>
            </a:r>
            <a:r>
              <a:rPr lang="en-US" dirty="0"/>
              <a:t>= major adverse cardiac event.</a:t>
            </a:r>
          </a:p>
          <a:p>
            <a:r>
              <a:rPr lang="fr-FR" dirty="0"/>
              <a:t>1. </a:t>
            </a:r>
            <a:r>
              <a:rPr lang="fr-FR" dirty="0" smtClean="0"/>
              <a:t>Antman EM, </a:t>
            </a:r>
            <a:r>
              <a:rPr lang="fr-FR" dirty="0"/>
              <a:t>et al. </a:t>
            </a:r>
            <a:r>
              <a:rPr lang="fr-FR" dirty="0" smtClean="0"/>
              <a:t>JAMA </a:t>
            </a:r>
            <a:r>
              <a:rPr lang="fr-FR" dirty="0"/>
              <a:t>2000;284:835-842</a:t>
            </a:r>
            <a:r>
              <a:rPr lang="fr-FR" dirty="0" smtClean="0"/>
              <a:t>.</a:t>
            </a:r>
            <a:endParaRPr lang="fr-FR" dirty="0"/>
          </a:p>
        </p:txBody>
      </p:sp>
      <p:sp>
        <p:nvSpPr>
          <p:cNvPr id="5" name="TextBox 4"/>
          <p:cNvSpPr txBox="1"/>
          <p:nvPr/>
        </p:nvSpPr>
        <p:spPr>
          <a:xfrm>
            <a:off x="2120138" y="1545946"/>
            <a:ext cx="7678615" cy="461665"/>
          </a:xfrm>
          <a:prstGeom prst="rect">
            <a:avLst/>
          </a:prstGeom>
          <a:noFill/>
        </p:spPr>
        <p:txBody>
          <a:bodyPr wrap="square" rtlCol="0">
            <a:spAutoFit/>
          </a:bodyPr>
          <a:lstStyle/>
          <a:p>
            <a:r>
              <a:rPr lang="en-US" sz="2400" dirty="0">
                <a:solidFill>
                  <a:srgbClr val="C9003B"/>
                </a:solidFill>
                <a:latin typeface="Century Gothic"/>
              </a:rPr>
              <a:t>T</a:t>
            </a:r>
            <a:r>
              <a:rPr lang="en-US" sz="2000" dirty="0">
                <a:solidFill>
                  <a:prstClr val="black">
                    <a:lumMod val="65000"/>
                    <a:lumOff val="35000"/>
                  </a:prstClr>
                </a:solidFill>
                <a:latin typeface="Century Gothic"/>
                <a:cs typeface="Century Gothic"/>
              </a:rPr>
              <a:t>HROMBOSIS</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a:t>
            </a:r>
            <a:r>
              <a:rPr lang="en-US" sz="2000" dirty="0">
                <a:solidFill>
                  <a:prstClr val="black"/>
                </a:solidFill>
                <a:latin typeface="Century Gothic"/>
              </a:rPr>
              <a:t> </a:t>
            </a:r>
            <a:r>
              <a:rPr lang="en-US" sz="2400" dirty="0">
                <a:solidFill>
                  <a:srgbClr val="C9003B"/>
                </a:solidFill>
                <a:latin typeface="Century Gothic"/>
              </a:rPr>
              <a:t>M</a:t>
            </a:r>
            <a:r>
              <a:rPr lang="en-US" sz="2000" dirty="0">
                <a:solidFill>
                  <a:prstClr val="black">
                    <a:lumMod val="65000"/>
                    <a:lumOff val="35000"/>
                  </a:prstClr>
                </a:solidFill>
                <a:latin typeface="Century Gothic"/>
                <a:cs typeface="Century Gothic"/>
              </a:rPr>
              <a:t>YOCARDIAL</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NFARCTION</a:t>
            </a:r>
            <a:endParaRPr lang="en-US" sz="2000" dirty="0">
              <a:solidFill>
                <a:prstClr val="black">
                  <a:lumMod val="65000"/>
                  <a:lumOff val="35000"/>
                </a:prstClr>
              </a:solidFill>
              <a:latin typeface="Century Gothic"/>
            </a:endParaRPr>
          </a:p>
        </p:txBody>
      </p:sp>
      <p:graphicFrame>
        <p:nvGraphicFramePr>
          <p:cNvPr id="13" name="Object 5"/>
          <p:cNvGraphicFramePr>
            <a:graphicFrameLocks noGrp="1" noChangeAspect="1"/>
          </p:cNvGraphicFramePr>
          <p:nvPr>
            <p:extLst/>
          </p:nvPr>
        </p:nvGraphicFramePr>
        <p:xfrm>
          <a:off x="5737798" y="1305799"/>
          <a:ext cx="4987303" cy="4324956"/>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2120138" y="5586752"/>
            <a:ext cx="7991685" cy="743040"/>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defTabSz="914400" eaLnBrk="0" fontAlgn="auto" hangingPunct="0">
              <a:lnSpc>
                <a:spcPct val="90000"/>
              </a:lnSpc>
              <a:spcBef>
                <a:spcPct val="25000"/>
              </a:spcBef>
              <a:spcAft>
                <a:spcPts val="0"/>
              </a:spcAft>
            </a:pPr>
            <a:r>
              <a:rPr lang="en-US" sz="1350" b="1" dirty="0">
                <a:solidFill>
                  <a:prstClr val="white"/>
                </a:solidFill>
                <a:cs typeface="Century Gothic"/>
              </a:rPr>
              <a:t>   Each risk factor is assigned 1 point, and the total represents a given patient’s TIMI Risk Score</a:t>
            </a:r>
            <a:r>
              <a:rPr lang="en-US" sz="1350" b="1" baseline="30000" dirty="0">
                <a:solidFill>
                  <a:prstClr val="white"/>
                </a:solidFill>
                <a:cs typeface="Century Gothic"/>
              </a:rPr>
              <a:t>1</a:t>
            </a:r>
          </a:p>
          <a:p>
            <a:pPr defTabSz="914400" eaLnBrk="0" fontAlgn="auto" hangingPunct="0">
              <a:lnSpc>
                <a:spcPct val="90000"/>
              </a:lnSpc>
              <a:spcBef>
                <a:spcPct val="25000"/>
              </a:spcBef>
              <a:spcAft>
                <a:spcPts val="0"/>
              </a:spcAft>
            </a:pPr>
            <a:r>
              <a:rPr lang="en-US" sz="1350" b="1" dirty="0">
                <a:solidFill>
                  <a:prstClr val="white"/>
                </a:solidFill>
                <a:cs typeface="Century Gothic"/>
              </a:rPr>
              <a:t>   Event rates (all-cause mortality, MI, or urgent revascularization) increase with each </a:t>
            </a:r>
            <a:br>
              <a:rPr lang="en-US" sz="1350" b="1" dirty="0">
                <a:solidFill>
                  <a:prstClr val="white"/>
                </a:solidFill>
                <a:cs typeface="Century Gothic"/>
              </a:rPr>
            </a:br>
            <a:r>
              <a:rPr lang="en-US" sz="1350" b="1" dirty="0">
                <a:solidFill>
                  <a:prstClr val="white"/>
                </a:solidFill>
                <a:cs typeface="Century Gothic"/>
              </a:rPr>
              <a:t>   1-point increase in score (</a:t>
            </a:r>
            <a:r>
              <a:rPr lang="en-US" sz="1350" b="1" i="1" dirty="0">
                <a:solidFill>
                  <a:prstClr val="white"/>
                </a:solidFill>
                <a:cs typeface="Century Gothic"/>
              </a:rPr>
              <a:t>P</a:t>
            </a:r>
            <a:r>
              <a:rPr lang="en-US" sz="1350" b="1" dirty="0">
                <a:solidFill>
                  <a:prstClr val="white"/>
                </a:solidFill>
                <a:cs typeface="Century Gothic"/>
              </a:rPr>
              <a:t>&lt;0.001 by chi-square test for trend)</a:t>
            </a:r>
            <a:r>
              <a:rPr lang="en-US" sz="1350" b="1" baseline="30000" dirty="0">
                <a:solidFill>
                  <a:prstClr val="white"/>
                </a:solidFill>
                <a:cs typeface="Century Gothic"/>
              </a:rPr>
              <a:t>1</a:t>
            </a:r>
            <a:r>
              <a:rPr lang="en-US" sz="1350" b="1" dirty="0">
                <a:solidFill>
                  <a:prstClr val="white"/>
                </a:solidFill>
                <a:cs typeface="Century Gothic"/>
              </a:rPr>
              <a:t> </a:t>
            </a:r>
          </a:p>
        </p:txBody>
      </p:sp>
      <p:grpSp>
        <p:nvGrpSpPr>
          <p:cNvPr id="4" name="Group 3"/>
          <p:cNvGrpSpPr/>
          <p:nvPr/>
        </p:nvGrpSpPr>
        <p:grpSpPr>
          <a:xfrm>
            <a:off x="7200076" y="4860476"/>
            <a:ext cx="2702006" cy="321455"/>
            <a:chOff x="5414408" y="5335565"/>
            <a:chExt cx="3035284" cy="361105"/>
          </a:xfrm>
        </p:grpSpPr>
        <p:sp>
          <p:nvSpPr>
            <p:cNvPr id="14" name="Content Placeholder 2"/>
            <p:cNvSpPr txBox="1">
              <a:spLocks/>
            </p:cNvSpPr>
            <p:nvPr/>
          </p:nvSpPr>
          <p:spPr>
            <a:xfrm>
              <a:off x="5414408"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0/1</a:t>
              </a:r>
              <a:endParaRPr lang="fr-FR" sz="1200" dirty="0">
                <a:latin typeface="Century Gothic"/>
                <a:cs typeface="Century Gothic"/>
              </a:endParaRPr>
            </a:p>
          </p:txBody>
        </p:sp>
        <p:sp>
          <p:nvSpPr>
            <p:cNvPr id="15" name="Content Placeholder 2"/>
            <p:cNvSpPr txBox="1">
              <a:spLocks/>
            </p:cNvSpPr>
            <p:nvPr/>
          </p:nvSpPr>
          <p:spPr>
            <a:xfrm>
              <a:off x="5959871"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2</a:t>
              </a:r>
              <a:endParaRPr lang="fr-FR" sz="1200" dirty="0">
                <a:latin typeface="Century Gothic"/>
                <a:cs typeface="Century Gothic"/>
              </a:endParaRPr>
            </a:p>
          </p:txBody>
        </p:sp>
        <p:sp>
          <p:nvSpPr>
            <p:cNvPr id="17" name="Content Placeholder 2"/>
            <p:cNvSpPr txBox="1">
              <a:spLocks/>
            </p:cNvSpPr>
            <p:nvPr/>
          </p:nvSpPr>
          <p:spPr>
            <a:xfrm>
              <a:off x="6448335"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3</a:t>
              </a:r>
              <a:endParaRPr lang="fr-FR" sz="1200" dirty="0">
                <a:latin typeface="Century Gothic"/>
                <a:cs typeface="Century Gothic"/>
              </a:endParaRPr>
            </a:p>
          </p:txBody>
        </p:sp>
        <p:sp>
          <p:nvSpPr>
            <p:cNvPr id="18" name="Content Placeholder 2"/>
            <p:cNvSpPr txBox="1">
              <a:spLocks/>
            </p:cNvSpPr>
            <p:nvPr/>
          </p:nvSpPr>
          <p:spPr>
            <a:xfrm>
              <a:off x="6961826"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4</a:t>
              </a:r>
              <a:endParaRPr lang="fr-FR" sz="1200" dirty="0">
                <a:latin typeface="Century Gothic"/>
                <a:cs typeface="Century Gothic"/>
              </a:endParaRPr>
            </a:p>
          </p:txBody>
        </p:sp>
        <p:sp>
          <p:nvSpPr>
            <p:cNvPr id="19" name="Content Placeholder 2"/>
            <p:cNvSpPr txBox="1">
              <a:spLocks/>
            </p:cNvSpPr>
            <p:nvPr/>
          </p:nvSpPr>
          <p:spPr>
            <a:xfrm>
              <a:off x="7510191" y="5335565"/>
              <a:ext cx="269575"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5</a:t>
              </a:r>
              <a:endParaRPr lang="fr-FR" sz="1200" dirty="0">
                <a:latin typeface="Century Gothic"/>
                <a:cs typeface="Century Gothic"/>
              </a:endParaRPr>
            </a:p>
          </p:txBody>
        </p:sp>
        <p:sp>
          <p:nvSpPr>
            <p:cNvPr id="20" name="Content Placeholder 2"/>
            <p:cNvSpPr txBox="1">
              <a:spLocks/>
            </p:cNvSpPr>
            <p:nvPr/>
          </p:nvSpPr>
          <p:spPr>
            <a:xfrm>
              <a:off x="7976164"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6/7</a:t>
              </a:r>
              <a:endParaRPr lang="fr-FR" sz="1200" dirty="0">
                <a:latin typeface="Century Gothic"/>
                <a:cs typeface="Century Gothic"/>
              </a:endParaRPr>
            </a:p>
          </p:txBody>
        </p:sp>
      </p:grpSp>
    </p:spTree>
    <p:extLst>
      <p:ext uri="{BB962C8B-B14F-4D97-AF65-F5344CB8AC3E}">
        <p14:creationId xmlns:p14="http://schemas.microsoft.com/office/powerpoint/2010/main" val="2160466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ubtitle 3"/>
          <p:cNvSpPr>
            <a:spLocks noGrp="1"/>
          </p:cNvSpPr>
          <p:nvPr>
            <p:ph idx="1"/>
          </p:nvPr>
        </p:nvSpPr>
        <p:spPr>
          <a:xfrm>
            <a:off x="1860884" y="1600201"/>
            <a:ext cx="8646695" cy="4092903"/>
          </a:xfrm>
        </p:spPr>
        <p:txBody>
          <a:bodyPr>
            <a:normAutofit/>
          </a:bodyPr>
          <a:lstStyle/>
          <a:p>
            <a:r>
              <a:rPr lang="en-US" sz="2200" dirty="0">
                <a:solidFill>
                  <a:schemeClr val="tx1">
                    <a:lumMod val="65000"/>
                    <a:lumOff val="35000"/>
                  </a:schemeClr>
                </a:solidFill>
              </a:rPr>
              <a:t>AHA/ACC guidelines: ECG within 10 minutes of arrival at ED</a:t>
            </a:r>
            <a:r>
              <a:rPr lang="en-US" sz="2200" baseline="30000" dirty="0">
                <a:solidFill>
                  <a:schemeClr val="tx1">
                    <a:lumMod val="65000"/>
                    <a:lumOff val="35000"/>
                  </a:schemeClr>
                </a:solidFill>
              </a:rPr>
              <a:t>1</a:t>
            </a:r>
          </a:p>
        </p:txBody>
      </p:sp>
      <p:sp>
        <p:nvSpPr>
          <p:cNvPr id="91138" name="Title 1"/>
          <p:cNvSpPr>
            <a:spLocks noGrp="1"/>
          </p:cNvSpPr>
          <p:nvPr>
            <p:ph type="title"/>
          </p:nvPr>
        </p:nvSpPr>
        <p:spPr/>
        <p:txBody>
          <a:bodyPr/>
          <a:lstStyle/>
          <a:p>
            <a:pPr eaLnBrk="1" hangingPunct="1"/>
            <a:r>
              <a:rPr lang="en-US" dirty="0" smtClean="0"/>
              <a:t>ECG: standard protocol</a:t>
            </a:r>
            <a:endParaRPr lang="en-US" dirty="0"/>
          </a:p>
        </p:txBody>
      </p:sp>
      <p:sp>
        <p:nvSpPr>
          <p:cNvPr id="4" name="Content Placeholder 3"/>
          <p:cNvSpPr>
            <a:spLocks noGrp="1"/>
          </p:cNvSpPr>
          <p:nvPr>
            <p:ph sz="quarter" idx="11"/>
          </p:nvPr>
        </p:nvSpPr>
        <p:spPr/>
        <p:txBody>
          <a:bodyPr/>
          <a:lstStyle/>
          <a:p>
            <a:r>
              <a:rPr lang="en-US" dirty="0"/>
              <a:t>1. Amsterdam EA, et al. J Am Coll Cardiol 2014;64:e139-e228.  </a:t>
            </a:r>
          </a:p>
        </p:txBody>
      </p:sp>
      <p:sp>
        <p:nvSpPr>
          <p:cNvPr id="5" name="Oval 4"/>
          <p:cNvSpPr/>
          <p:nvPr/>
        </p:nvSpPr>
        <p:spPr>
          <a:xfrm>
            <a:off x="4109156" y="3087471"/>
            <a:ext cx="3770489" cy="1603022"/>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4526844" y="3227263"/>
            <a:ext cx="2935111" cy="1323439"/>
          </a:xfrm>
          <a:prstGeom prst="rect">
            <a:avLst/>
          </a:prstGeom>
          <a:noFill/>
        </p:spPr>
        <p:txBody>
          <a:bodyPr wrap="square" rtlCol="0">
            <a:spAutoFit/>
          </a:bodyPr>
          <a:lstStyle/>
          <a:p>
            <a:pPr algn="ctr"/>
            <a:r>
              <a:rPr lang="en-US" sz="8000" b="1" dirty="0">
                <a:solidFill>
                  <a:schemeClr val="bg1"/>
                </a:solidFill>
                <a:latin typeface="Arial Narrow"/>
                <a:cs typeface="Arial Narrow"/>
              </a:rPr>
              <a:t>EASY</a:t>
            </a:r>
          </a:p>
        </p:txBody>
      </p:sp>
    </p:spTree>
    <p:extLst>
      <p:ext uri="{BB962C8B-B14F-4D97-AF65-F5344CB8AC3E}">
        <p14:creationId xmlns:p14="http://schemas.microsoft.com/office/powerpoint/2010/main" val="31079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rtlCol="0">
            <a:normAutofit/>
          </a:bodyPr>
          <a:lstStyle/>
          <a:p>
            <a:pPr>
              <a:defRPr/>
            </a:pPr>
            <a:r>
              <a:rPr lang="en-US" dirty="0" smtClean="0">
                <a:ea typeface="ＭＳ Ｐゴシック" pitchFamily="34" charset="-128"/>
                <a:cs typeface="Century Gothic"/>
              </a:rPr>
              <a:t>How accurate </a:t>
            </a:r>
            <a:r>
              <a:rPr lang="en-US" dirty="0">
                <a:ea typeface="ＭＳ Ｐゴシック" pitchFamily="34" charset="-128"/>
                <a:cs typeface="Century Gothic"/>
              </a:rPr>
              <a:t>is 12-lead ECG</a:t>
            </a:r>
            <a:r>
              <a:rPr lang="en-US" dirty="0" smtClean="0">
                <a:ea typeface="ＭＳ Ｐゴシック" pitchFamily="34" charset="-128"/>
                <a:cs typeface="Century Gothic"/>
              </a:rPr>
              <a:t>?</a:t>
            </a:r>
          </a:p>
        </p:txBody>
      </p:sp>
      <p:sp>
        <p:nvSpPr>
          <p:cNvPr id="17" name="Content Placeholder 2"/>
          <p:cNvSpPr>
            <a:spLocks noGrp="1"/>
          </p:cNvSpPr>
          <p:nvPr>
            <p:ph idx="1"/>
          </p:nvPr>
        </p:nvSpPr>
        <p:spPr>
          <a:xfrm>
            <a:off x="1981200" y="1600201"/>
            <a:ext cx="8229600" cy="4092903"/>
          </a:xfrm>
        </p:spPr>
        <p:txBody>
          <a:bodyPr>
            <a:normAutofit/>
          </a:bodyPr>
          <a:lstStyle/>
          <a:p>
            <a:pPr marL="0" indent="0">
              <a:spcBef>
                <a:spcPts val="1200"/>
              </a:spcBef>
              <a:buNone/>
            </a:pPr>
            <a:r>
              <a:rPr lang="en-US" sz="2400" dirty="0">
                <a:solidFill>
                  <a:schemeClr val="tx1">
                    <a:lumMod val="65000"/>
                    <a:lumOff val="35000"/>
                  </a:schemeClr>
                </a:solidFill>
              </a:rPr>
              <a:t>In a retrospective study of 1684 patients </a:t>
            </a:r>
            <a:br>
              <a:rPr lang="en-US" sz="2400" dirty="0">
                <a:solidFill>
                  <a:schemeClr val="tx1">
                    <a:lumMod val="65000"/>
                    <a:lumOff val="35000"/>
                  </a:schemeClr>
                </a:solidFill>
              </a:rPr>
            </a:br>
            <a:r>
              <a:rPr lang="en-US" sz="2400" dirty="0">
                <a:solidFill>
                  <a:schemeClr val="tx1">
                    <a:lumMod val="65000"/>
                    <a:lumOff val="35000"/>
                  </a:schemeClr>
                </a:solidFill>
              </a:rPr>
              <a:t>(majority male Caucasian)</a:t>
            </a:r>
            <a:r>
              <a:rPr lang="en-US" sz="2400" baseline="30000" dirty="0">
                <a:solidFill>
                  <a:schemeClr val="tx1">
                    <a:lumMod val="65000"/>
                    <a:lumOff val="35000"/>
                  </a:schemeClr>
                </a:solidFill>
              </a:rPr>
              <a:t>1</a:t>
            </a:r>
            <a:r>
              <a:rPr lang="en-US" sz="2400" dirty="0">
                <a:solidFill>
                  <a:schemeClr val="tx1">
                    <a:lumMod val="65000"/>
                    <a:lumOff val="35000"/>
                  </a:schemeClr>
                </a:solidFill>
              </a:rPr>
              <a:t>:</a:t>
            </a:r>
          </a:p>
          <a:p>
            <a:pPr marL="182880">
              <a:spcBef>
                <a:spcPts val="1200"/>
              </a:spcBef>
            </a:pPr>
            <a:endParaRPr lang="en-US" sz="2400" dirty="0">
              <a:solidFill>
                <a:schemeClr val="tx1">
                  <a:lumMod val="65000"/>
                  <a:lumOff val="35000"/>
                </a:schemeClr>
              </a:solidFill>
            </a:endParaRPr>
          </a:p>
          <a:p>
            <a:pPr marL="182880">
              <a:spcBef>
                <a:spcPts val="1200"/>
              </a:spcBef>
            </a:pPr>
            <a:endParaRPr lang="en-US" sz="2400" dirty="0">
              <a:solidFill>
                <a:schemeClr val="tx1">
                  <a:lumMod val="65000"/>
                  <a:lumOff val="35000"/>
                </a:schemeClr>
              </a:solidFill>
            </a:endParaRPr>
          </a:p>
          <a:p>
            <a:pPr marL="731520" lvl="1" indent="-274320"/>
            <a:endParaRPr lang="en-US" dirty="0" smtClean="0">
              <a:solidFill>
                <a:schemeClr val="tx1">
                  <a:lumMod val="65000"/>
                  <a:lumOff val="35000"/>
                </a:schemeClr>
              </a:solidFill>
            </a:endParaRPr>
          </a:p>
        </p:txBody>
      </p:sp>
      <p:sp>
        <p:nvSpPr>
          <p:cNvPr id="4" name="Rectangle 3"/>
          <p:cNvSpPr/>
          <p:nvPr/>
        </p:nvSpPr>
        <p:spPr>
          <a:xfrm>
            <a:off x="3730978" y="2821392"/>
            <a:ext cx="6615289" cy="707886"/>
          </a:xfrm>
          <a:prstGeom prst="rect">
            <a:avLst/>
          </a:prstGeom>
        </p:spPr>
        <p:txBody>
          <a:bodyPr wrap="square">
            <a:spAutoFit/>
          </a:bodyPr>
          <a:lstStyle/>
          <a:p>
            <a:pPr marL="0" lvl="1"/>
            <a:r>
              <a:rPr lang="en-US" sz="2000" dirty="0">
                <a:solidFill>
                  <a:schemeClr val="tx1">
                    <a:lumMod val="85000"/>
                    <a:lumOff val="15000"/>
                  </a:schemeClr>
                </a:solidFill>
              </a:rPr>
              <a:t>had a high-risk ECG abnormality that was missed in the ED (range across hospitals: 5.6%-15.1%)</a:t>
            </a:r>
          </a:p>
        </p:txBody>
      </p:sp>
      <p:sp>
        <p:nvSpPr>
          <p:cNvPr id="6" name="Rectangle 5"/>
          <p:cNvSpPr/>
          <p:nvPr/>
        </p:nvSpPr>
        <p:spPr>
          <a:xfrm>
            <a:off x="1981201" y="2613555"/>
            <a:ext cx="1851789" cy="1107996"/>
          </a:xfrm>
          <a:prstGeom prst="rect">
            <a:avLst/>
          </a:prstGeom>
        </p:spPr>
        <p:txBody>
          <a:bodyPr wrap="none">
            <a:spAutoFit/>
          </a:bodyPr>
          <a:lstStyle/>
          <a:p>
            <a:r>
              <a:rPr lang="en-US" sz="6600" b="1" dirty="0">
                <a:solidFill>
                  <a:srgbClr val="C00000"/>
                </a:solidFill>
              </a:rPr>
              <a:t>12% </a:t>
            </a:r>
            <a:endParaRPr lang="en-US" sz="6600" dirty="0"/>
          </a:p>
        </p:txBody>
      </p:sp>
      <p:sp>
        <p:nvSpPr>
          <p:cNvPr id="7" name="Content Placeholder 3"/>
          <p:cNvSpPr txBox="1">
            <a:spLocks/>
          </p:cNvSpPr>
          <p:nvPr/>
        </p:nvSpPr>
        <p:spPr>
          <a:xfrm>
            <a:off x="1" y="6540500"/>
            <a:ext cx="5272617" cy="317500"/>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a:t>1. Masoudi FA, et al. Circulation 2006;114:1565-1571</a:t>
            </a:r>
            <a:r>
              <a:rPr lang="fr-FR" dirty="0" smtClean="0"/>
              <a:t>. </a:t>
            </a:r>
            <a:endParaRPr lang="fr-FR" dirty="0"/>
          </a:p>
        </p:txBody>
      </p:sp>
    </p:spTree>
    <p:extLst>
      <p:ext uri="{BB962C8B-B14F-4D97-AF65-F5344CB8AC3E}">
        <p14:creationId xmlns:p14="http://schemas.microsoft.com/office/powerpoint/2010/main" val="2600081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903" y="2196117"/>
            <a:ext cx="3928529" cy="3888716"/>
          </a:xfrm>
        </p:spPr>
        <p:txBody>
          <a:bodyPr>
            <a:normAutofit/>
          </a:bodyPr>
          <a:lstStyle/>
          <a:p>
            <a:pPr marL="0" indent="0">
              <a:lnSpc>
                <a:spcPct val="120000"/>
              </a:lnSpc>
              <a:spcBef>
                <a:spcPts val="0"/>
              </a:spcBef>
              <a:buNone/>
            </a:pPr>
            <a:r>
              <a:rPr lang="en-US" sz="1800" b="1" dirty="0">
                <a:solidFill>
                  <a:schemeClr val="tx1">
                    <a:lumMod val="65000"/>
                    <a:lumOff val="35000"/>
                  </a:schemeClr>
                </a:solidFill>
              </a:rPr>
              <a:t>Frank Peacock, MD, FACEP</a:t>
            </a:r>
          </a:p>
          <a:p>
            <a:pPr marL="0" indent="0">
              <a:lnSpc>
                <a:spcPct val="120000"/>
              </a:lnSpc>
              <a:spcBef>
                <a:spcPts val="0"/>
              </a:spcBef>
              <a:buNone/>
            </a:pPr>
            <a:r>
              <a:rPr lang="en-US" sz="1500" dirty="0">
                <a:solidFill>
                  <a:schemeClr val="tx1">
                    <a:lumMod val="65000"/>
                    <a:lumOff val="35000"/>
                  </a:schemeClr>
                </a:solidFill>
              </a:rPr>
              <a:t>Professor, Emergency Medicine </a:t>
            </a:r>
            <a:br>
              <a:rPr lang="en-US" sz="1500" dirty="0">
                <a:solidFill>
                  <a:schemeClr val="tx1">
                    <a:lumMod val="65000"/>
                    <a:lumOff val="35000"/>
                  </a:schemeClr>
                </a:solidFill>
              </a:rPr>
            </a:br>
            <a:r>
              <a:rPr lang="en-US" sz="1500" dirty="0">
                <a:solidFill>
                  <a:schemeClr val="tx1">
                    <a:lumMod val="65000"/>
                    <a:lumOff val="35000"/>
                  </a:schemeClr>
                </a:solidFill>
              </a:rPr>
              <a:t>Associate Chair and Research Director </a:t>
            </a:r>
            <a:br>
              <a:rPr lang="en-US" sz="1500" dirty="0">
                <a:solidFill>
                  <a:schemeClr val="tx1">
                    <a:lumMod val="65000"/>
                    <a:lumOff val="35000"/>
                  </a:schemeClr>
                </a:solidFill>
              </a:rPr>
            </a:br>
            <a:r>
              <a:rPr lang="en-US" sz="1500" dirty="0">
                <a:solidFill>
                  <a:schemeClr val="tx1">
                    <a:lumMod val="65000"/>
                    <a:lumOff val="35000"/>
                  </a:schemeClr>
                </a:solidFill>
              </a:rPr>
              <a:t>Baylor College of Medicine</a:t>
            </a:r>
          </a:p>
        </p:txBody>
      </p:sp>
      <p:sp>
        <p:nvSpPr>
          <p:cNvPr id="2" name="Title 1"/>
          <p:cNvSpPr>
            <a:spLocks noGrp="1"/>
          </p:cNvSpPr>
          <p:nvPr>
            <p:ph type="title"/>
          </p:nvPr>
        </p:nvSpPr>
        <p:spPr/>
        <p:txBody>
          <a:bodyPr/>
          <a:lstStyle/>
          <a:p>
            <a:r>
              <a:rPr lang="en-US" dirty="0" smtClean="0"/>
              <a:t>Our presenters</a:t>
            </a:r>
            <a:endParaRPr lang="en-US" dirty="0"/>
          </a:p>
        </p:txBody>
      </p:sp>
      <p:sp>
        <p:nvSpPr>
          <p:cNvPr id="7" name="Content Placeholder 6"/>
          <p:cNvSpPr>
            <a:spLocks noGrp="1"/>
          </p:cNvSpPr>
          <p:nvPr>
            <p:ph sz="quarter" idx="11"/>
          </p:nvPr>
        </p:nvSpPr>
        <p:spPr/>
        <p:txBody>
          <a:bodyPr/>
          <a:lstStyle/>
          <a:p>
            <a:endParaRPr lang="en-US" dirty="0"/>
          </a:p>
        </p:txBody>
      </p:sp>
      <p:sp>
        <p:nvSpPr>
          <p:cNvPr id="5" name="Content Placeholder 2"/>
          <p:cNvSpPr txBox="1">
            <a:spLocks/>
          </p:cNvSpPr>
          <p:nvPr/>
        </p:nvSpPr>
        <p:spPr>
          <a:xfrm>
            <a:off x="5589792" y="2179184"/>
            <a:ext cx="5469458" cy="3888716"/>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0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16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20000"/>
              </a:lnSpc>
              <a:spcBef>
                <a:spcPts val="0"/>
              </a:spcBef>
              <a:buNone/>
            </a:pPr>
            <a:r>
              <a:rPr lang="en-US" sz="1800" b="1" dirty="0">
                <a:solidFill>
                  <a:schemeClr val="tx1">
                    <a:lumMod val="65000"/>
                    <a:lumOff val="35000"/>
                  </a:schemeClr>
                </a:solidFill>
              </a:rPr>
              <a:t>Manuel Cerqueira, MD, FACC, FAHA, </a:t>
            </a:r>
            <a:r>
              <a:rPr lang="en-US" sz="1800" b="1" dirty="0" smtClean="0">
                <a:solidFill>
                  <a:schemeClr val="tx1">
                    <a:lumMod val="65000"/>
                    <a:lumOff val="35000"/>
                  </a:schemeClr>
                </a:solidFill>
              </a:rPr>
              <a:t>MASNC</a:t>
            </a:r>
            <a:endParaRPr lang="en-US" sz="1800" b="1" dirty="0">
              <a:solidFill>
                <a:schemeClr val="tx1">
                  <a:lumMod val="65000"/>
                  <a:lumOff val="35000"/>
                </a:schemeClr>
              </a:solidFill>
            </a:endParaRPr>
          </a:p>
          <a:p>
            <a:pPr marL="0" indent="0" fontAlgn="auto">
              <a:lnSpc>
                <a:spcPct val="110000"/>
              </a:lnSpc>
              <a:spcBef>
                <a:spcPts val="0"/>
              </a:spcBef>
              <a:spcAft>
                <a:spcPts val="0"/>
              </a:spcAft>
              <a:buNone/>
            </a:pPr>
            <a:r>
              <a:rPr lang="en-US" sz="1500" dirty="0">
                <a:solidFill>
                  <a:schemeClr val="tx1">
                    <a:lumMod val="65000"/>
                    <a:lumOff val="35000"/>
                  </a:schemeClr>
                </a:solidFill>
              </a:rPr>
              <a:t>Professor of Radiology and Medicine</a:t>
            </a:r>
            <a:br>
              <a:rPr lang="en-US" sz="1500" dirty="0">
                <a:solidFill>
                  <a:schemeClr val="tx1">
                    <a:lumMod val="65000"/>
                    <a:lumOff val="35000"/>
                  </a:schemeClr>
                </a:solidFill>
              </a:rPr>
            </a:br>
            <a:r>
              <a:rPr lang="en-US" sz="1500" dirty="0">
                <a:solidFill>
                  <a:schemeClr val="tx1">
                    <a:lumMod val="65000"/>
                    <a:lumOff val="35000"/>
                  </a:schemeClr>
                </a:solidFill>
              </a:rPr>
              <a:t>Cleveland Clinic Lerner College of Medicine of </a:t>
            </a:r>
          </a:p>
          <a:p>
            <a:pPr marL="0" indent="0" fontAlgn="auto">
              <a:lnSpc>
                <a:spcPct val="110000"/>
              </a:lnSpc>
              <a:spcBef>
                <a:spcPts val="0"/>
              </a:spcBef>
              <a:spcAft>
                <a:spcPts val="0"/>
              </a:spcAft>
              <a:buNone/>
            </a:pPr>
            <a:r>
              <a:rPr lang="en-US" sz="1500" dirty="0">
                <a:solidFill>
                  <a:schemeClr val="tx1">
                    <a:lumMod val="65000"/>
                    <a:lumOff val="35000"/>
                  </a:schemeClr>
                </a:solidFill>
              </a:rPr>
              <a:t>Case Western Reserve University</a:t>
            </a:r>
            <a:br>
              <a:rPr lang="en-US" sz="1500" dirty="0">
                <a:solidFill>
                  <a:schemeClr val="tx1">
                    <a:lumMod val="65000"/>
                    <a:lumOff val="35000"/>
                  </a:schemeClr>
                </a:solidFill>
              </a:rPr>
            </a:br>
            <a:r>
              <a:rPr lang="en-US" sz="1500" dirty="0">
                <a:solidFill>
                  <a:schemeClr val="tx1">
                    <a:lumMod val="65000"/>
                    <a:lumOff val="35000"/>
                  </a:schemeClr>
                </a:solidFill>
              </a:rPr>
              <a:t>Chairman, Department of Nuclear Medicine,</a:t>
            </a:r>
          </a:p>
          <a:p>
            <a:pPr marL="0" indent="0" fontAlgn="auto">
              <a:lnSpc>
                <a:spcPct val="110000"/>
              </a:lnSpc>
              <a:spcBef>
                <a:spcPts val="0"/>
              </a:spcBef>
              <a:spcAft>
                <a:spcPts val="0"/>
              </a:spcAft>
              <a:buNone/>
            </a:pPr>
            <a:r>
              <a:rPr lang="en-US" sz="1500" dirty="0">
                <a:solidFill>
                  <a:schemeClr val="tx1">
                    <a:lumMod val="65000"/>
                    <a:lumOff val="35000"/>
                  </a:schemeClr>
                </a:solidFill>
              </a:rPr>
              <a:t>Imaging Institute </a:t>
            </a:r>
            <a:br>
              <a:rPr lang="en-US" sz="1500" dirty="0">
                <a:solidFill>
                  <a:schemeClr val="tx1">
                    <a:lumMod val="65000"/>
                    <a:lumOff val="35000"/>
                  </a:schemeClr>
                </a:solidFill>
              </a:rPr>
            </a:br>
            <a:r>
              <a:rPr lang="en-US" sz="1500" dirty="0">
                <a:solidFill>
                  <a:schemeClr val="tx1">
                    <a:lumMod val="65000"/>
                    <a:lumOff val="35000"/>
                  </a:schemeClr>
                </a:solidFill>
              </a:rPr>
              <a:t>Staff Cardiologist, Heart and Vascular Institute </a:t>
            </a:r>
            <a:br>
              <a:rPr lang="en-US" sz="1500" dirty="0">
                <a:solidFill>
                  <a:schemeClr val="tx1">
                    <a:lumMod val="65000"/>
                    <a:lumOff val="35000"/>
                  </a:schemeClr>
                </a:solidFill>
              </a:rPr>
            </a:br>
            <a:r>
              <a:rPr lang="en-US" sz="1500" dirty="0">
                <a:solidFill>
                  <a:schemeClr val="tx1">
                    <a:lumMod val="65000"/>
                    <a:lumOff val="35000"/>
                  </a:schemeClr>
                </a:solidFill>
              </a:rPr>
              <a:t>Cleveland Clinic</a:t>
            </a:r>
          </a:p>
        </p:txBody>
      </p:sp>
    </p:spTree>
    <p:extLst>
      <p:ext uri="{BB962C8B-B14F-4D97-AF65-F5344CB8AC3E}">
        <p14:creationId xmlns:p14="http://schemas.microsoft.com/office/powerpoint/2010/main" val="1208699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sp>
        <p:nvSpPr>
          <p:cNvPr id="2" name="Title 1"/>
          <p:cNvSpPr>
            <a:spLocks noGrp="1"/>
          </p:cNvSpPr>
          <p:nvPr>
            <p:ph type="title"/>
          </p:nvPr>
        </p:nvSpPr>
        <p:spPr/>
        <p:txBody>
          <a:bodyPr>
            <a:noAutofit/>
          </a:bodyPr>
          <a:lstStyle/>
          <a:p>
            <a:r>
              <a:rPr lang="en-US" dirty="0" smtClean="0"/>
              <a:t>Risk stratification </a:t>
            </a:r>
            <a:br>
              <a:rPr lang="en-US" dirty="0" smtClean="0"/>
            </a:br>
            <a:r>
              <a:rPr lang="en-US" dirty="0" smtClean="0"/>
              <a:t>tools in the ED</a:t>
            </a:r>
            <a:endParaRPr lang="en-US" dirty="0"/>
          </a:p>
        </p:txBody>
      </p:sp>
    </p:spTree>
    <p:extLst>
      <p:ext uri="{BB962C8B-B14F-4D97-AF65-F5344CB8AC3E}">
        <p14:creationId xmlns:p14="http://schemas.microsoft.com/office/powerpoint/2010/main" val="228837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5048624"/>
          </a:xfrm>
        </p:spPr>
        <p:txBody>
          <a:bodyPr rtlCol="0">
            <a:noAutofit/>
          </a:bodyPr>
          <a:lstStyle/>
          <a:p>
            <a:pPr marL="0" indent="0">
              <a:lnSpc>
                <a:spcPct val="120000"/>
              </a:lnSpc>
              <a:buNone/>
              <a:defRPr/>
            </a:pPr>
            <a:r>
              <a:rPr lang="en-US" dirty="0">
                <a:solidFill>
                  <a:schemeClr val="tx1">
                    <a:lumMod val="65000"/>
                    <a:lumOff val="35000"/>
                  </a:schemeClr>
                </a:solidFill>
              </a:rPr>
              <a:t>Hypothetical Example </a:t>
            </a:r>
          </a:p>
          <a:p>
            <a:pPr>
              <a:lnSpc>
                <a:spcPct val="120000"/>
              </a:lnSpc>
              <a:spcAft>
                <a:spcPts val="0"/>
              </a:spcAft>
              <a:buFont typeface="Arial" pitchFamily="34" charset="0"/>
              <a:buChar char="•"/>
              <a:defRPr/>
            </a:pPr>
            <a:r>
              <a:rPr lang="en-US" dirty="0">
                <a:solidFill>
                  <a:schemeClr val="tx1">
                    <a:lumMod val="65000"/>
                    <a:lumOff val="35000"/>
                  </a:schemeClr>
                </a:solidFill>
              </a:rPr>
              <a:t>Test 95% specific, 95% sensitive</a:t>
            </a:r>
          </a:p>
          <a:p>
            <a:pPr lvl="1">
              <a:lnSpc>
                <a:spcPct val="120000"/>
              </a:lnSpc>
              <a:spcAft>
                <a:spcPts val="0"/>
              </a:spcAft>
              <a:buFont typeface="Arial" pitchFamily="34" charset="0"/>
              <a:buChar char="–"/>
              <a:defRPr/>
            </a:pPr>
            <a:r>
              <a:rPr lang="en-US" dirty="0">
                <a:solidFill>
                  <a:schemeClr val="tx1">
                    <a:lumMod val="65000"/>
                    <a:lumOff val="35000"/>
                  </a:schemeClr>
                </a:solidFill>
              </a:rPr>
              <a:t>When </a:t>
            </a:r>
            <a:r>
              <a:rPr lang="en-US" dirty="0" smtClean="0">
                <a:solidFill>
                  <a:schemeClr val="tx1">
                    <a:lumMod val="65000"/>
                    <a:lumOff val="35000"/>
                  </a:schemeClr>
                </a:solidFill>
              </a:rPr>
              <a:t>positive, </a:t>
            </a:r>
            <a:r>
              <a:rPr lang="en-US" dirty="0">
                <a:solidFill>
                  <a:schemeClr val="tx1">
                    <a:lumMod val="65000"/>
                    <a:lumOff val="35000"/>
                  </a:schemeClr>
                </a:solidFill>
              </a:rPr>
              <a:t>wrong 5% of the time</a:t>
            </a:r>
          </a:p>
          <a:p>
            <a:pPr lvl="1">
              <a:lnSpc>
                <a:spcPct val="120000"/>
              </a:lnSpc>
              <a:spcAft>
                <a:spcPts val="0"/>
              </a:spcAft>
              <a:buFont typeface="Arial" pitchFamily="34" charset="0"/>
              <a:buChar char="–"/>
              <a:defRPr/>
            </a:pPr>
            <a:r>
              <a:rPr lang="en-US" dirty="0">
                <a:solidFill>
                  <a:schemeClr val="tx1">
                    <a:lumMod val="65000"/>
                    <a:lumOff val="35000"/>
                  </a:schemeClr>
                </a:solidFill>
              </a:rPr>
              <a:t>When </a:t>
            </a:r>
            <a:r>
              <a:rPr lang="en-US" dirty="0" smtClean="0">
                <a:solidFill>
                  <a:schemeClr val="tx1">
                    <a:lumMod val="65000"/>
                    <a:lumOff val="35000"/>
                  </a:schemeClr>
                </a:solidFill>
              </a:rPr>
              <a:t>negative, </a:t>
            </a:r>
            <a:r>
              <a:rPr lang="en-US" dirty="0">
                <a:solidFill>
                  <a:schemeClr val="tx1">
                    <a:lumMod val="65000"/>
                    <a:lumOff val="35000"/>
                  </a:schemeClr>
                </a:solidFill>
              </a:rPr>
              <a:t>wrong 5% of the time</a:t>
            </a:r>
            <a:br>
              <a:rPr lang="en-US" dirty="0">
                <a:solidFill>
                  <a:schemeClr val="tx1">
                    <a:lumMod val="65000"/>
                    <a:lumOff val="35000"/>
                  </a:schemeClr>
                </a:solidFill>
              </a:rPr>
            </a:br>
            <a:endParaRPr lang="en-US" dirty="0">
              <a:solidFill>
                <a:schemeClr val="tx1">
                  <a:lumMod val="65000"/>
                  <a:lumOff val="35000"/>
                </a:schemeClr>
              </a:solidFill>
            </a:endParaRPr>
          </a:p>
          <a:p>
            <a:pPr>
              <a:lnSpc>
                <a:spcPct val="120000"/>
              </a:lnSpc>
              <a:spcAft>
                <a:spcPts val="0"/>
              </a:spcAft>
              <a:buFont typeface="Arial" pitchFamily="34" charset="0"/>
              <a:buChar char="•"/>
              <a:defRPr/>
            </a:pPr>
            <a:r>
              <a:rPr lang="en-US" dirty="0" smtClean="0">
                <a:solidFill>
                  <a:schemeClr val="tx1">
                    <a:lumMod val="65000"/>
                    <a:lumOff val="35000"/>
                  </a:schemeClr>
                </a:solidFill>
              </a:rPr>
              <a:t>Population</a:t>
            </a:r>
            <a:r>
              <a:rPr lang="en-US" dirty="0">
                <a:solidFill>
                  <a:schemeClr val="tx1">
                    <a:lumMod val="65000"/>
                    <a:lumOff val="35000"/>
                  </a:schemeClr>
                </a:solidFill>
              </a:rPr>
              <a:t>: </a:t>
            </a:r>
            <a:r>
              <a:rPr lang="en-US" dirty="0" smtClean="0">
                <a:solidFill>
                  <a:schemeClr val="tx1">
                    <a:lumMod val="65000"/>
                    <a:lumOff val="35000"/>
                  </a:schemeClr>
                </a:solidFill>
              </a:rPr>
              <a:t>80% diseased</a:t>
            </a:r>
          </a:p>
          <a:p>
            <a:pPr lvl="1">
              <a:lnSpc>
                <a:spcPct val="120000"/>
              </a:lnSpc>
              <a:spcAft>
                <a:spcPts val="0"/>
              </a:spcAft>
              <a:buFont typeface="Arial" pitchFamily="34" charset="0"/>
              <a:buChar char="–"/>
              <a:defRPr/>
            </a:pPr>
            <a:r>
              <a:rPr lang="en-US" dirty="0" smtClean="0">
                <a:solidFill>
                  <a:schemeClr val="tx1">
                    <a:lumMod val="65000"/>
                    <a:lumOff val="35000"/>
                  </a:schemeClr>
                </a:solidFill>
              </a:rPr>
              <a:t>20% </a:t>
            </a:r>
            <a:r>
              <a:rPr lang="en-US" dirty="0">
                <a:solidFill>
                  <a:schemeClr val="tx1">
                    <a:lumMod val="65000"/>
                    <a:lumOff val="35000"/>
                  </a:schemeClr>
                </a:solidFill>
              </a:rPr>
              <a:t>disease free</a:t>
            </a:r>
          </a:p>
          <a:p>
            <a:pPr lvl="1">
              <a:lnSpc>
                <a:spcPct val="120000"/>
              </a:lnSpc>
              <a:spcAft>
                <a:spcPts val="0"/>
              </a:spcAft>
              <a:buFont typeface="Arial" pitchFamily="34" charset="0"/>
              <a:buChar char="–"/>
              <a:defRPr/>
            </a:pPr>
            <a:r>
              <a:rPr lang="en-US" dirty="0" smtClean="0">
                <a:solidFill>
                  <a:schemeClr val="tx1">
                    <a:lumMod val="65000"/>
                    <a:lumOff val="35000"/>
                  </a:schemeClr>
                </a:solidFill>
              </a:rPr>
              <a:t>5</a:t>
            </a:r>
            <a:r>
              <a:rPr lang="en-US" dirty="0">
                <a:solidFill>
                  <a:schemeClr val="tx1">
                    <a:lumMod val="65000"/>
                    <a:lumOff val="35000"/>
                  </a:schemeClr>
                </a:solidFill>
              </a:rPr>
              <a:t>% </a:t>
            </a:r>
            <a:r>
              <a:rPr lang="en-US" dirty="0" smtClean="0">
                <a:solidFill>
                  <a:schemeClr val="tx1">
                    <a:lumMod val="65000"/>
                    <a:lumOff val="35000"/>
                  </a:schemeClr>
                </a:solidFill>
              </a:rPr>
              <a:t>false positive </a:t>
            </a:r>
            <a:r>
              <a:rPr lang="en-US" dirty="0">
                <a:solidFill>
                  <a:schemeClr val="tx1">
                    <a:lumMod val="65000"/>
                    <a:lumOff val="35000"/>
                  </a:schemeClr>
                </a:solidFill>
              </a:rPr>
              <a:t>rate = </a:t>
            </a:r>
            <a:r>
              <a:rPr lang="en-US" dirty="0" smtClean="0">
                <a:solidFill>
                  <a:schemeClr val="tx1">
                    <a:lumMod val="65000"/>
                    <a:lumOff val="35000"/>
                  </a:schemeClr>
                </a:solidFill>
              </a:rPr>
              <a:t>1 false positive</a:t>
            </a:r>
          </a:p>
          <a:p>
            <a:pPr lvl="1">
              <a:lnSpc>
                <a:spcPct val="120000"/>
              </a:lnSpc>
              <a:spcAft>
                <a:spcPts val="0"/>
              </a:spcAft>
              <a:buFont typeface="Arial" pitchFamily="34" charset="0"/>
              <a:buChar char="–"/>
              <a:defRPr/>
            </a:pPr>
            <a:r>
              <a:rPr lang="en-US" dirty="0">
                <a:solidFill>
                  <a:schemeClr val="tx1">
                    <a:lumMod val="65000"/>
                    <a:lumOff val="35000"/>
                  </a:schemeClr>
                </a:solidFill>
              </a:rPr>
              <a:t>1</a:t>
            </a:r>
            <a:r>
              <a:rPr lang="en-US" dirty="0" smtClean="0">
                <a:solidFill>
                  <a:schemeClr val="tx1">
                    <a:lumMod val="65000"/>
                    <a:lumOff val="35000"/>
                  </a:schemeClr>
                </a:solidFill>
              </a:rPr>
              <a:t> </a:t>
            </a:r>
            <a:r>
              <a:rPr lang="en-US" dirty="0">
                <a:solidFill>
                  <a:schemeClr val="tx1">
                    <a:lumMod val="65000"/>
                    <a:lumOff val="35000"/>
                  </a:schemeClr>
                </a:solidFill>
              </a:rPr>
              <a:t>in 100 diagnosed with a disease they do not </a:t>
            </a:r>
            <a:r>
              <a:rPr lang="en-US" dirty="0" smtClean="0">
                <a:solidFill>
                  <a:schemeClr val="tx1">
                    <a:lumMod val="65000"/>
                    <a:lumOff val="35000"/>
                  </a:schemeClr>
                </a:solidFill>
              </a:rPr>
              <a:t>have</a:t>
            </a:r>
            <a:r>
              <a:rPr lang="en-US" dirty="0">
                <a:solidFill>
                  <a:schemeClr val="tx1">
                    <a:lumMod val="65000"/>
                    <a:lumOff val="35000"/>
                  </a:schemeClr>
                </a:solidFill>
              </a:rPr>
              <a:t/>
            </a:r>
            <a:br>
              <a:rPr lang="en-US" dirty="0">
                <a:solidFill>
                  <a:schemeClr val="tx1">
                    <a:lumMod val="65000"/>
                    <a:lumOff val="35000"/>
                  </a:schemeClr>
                </a:solidFill>
              </a:rPr>
            </a:br>
            <a:endParaRPr lang="en-US" dirty="0">
              <a:solidFill>
                <a:schemeClr val="tx1">
                  <a:lumMod val="65000"/>
                  <a:lumOff val="35000"/>
                </a:schemeClr>
              </a:solidFill>
            </a:endParaRPr>
          </a:p>
          <a:p>
            <a:pPr>
              <a:lnSpc>
                <a:spcPct val="120000"/>
              </a:lnSpc>
              <a:spcAft>
                <a:spcPts val="0"/>
              </a:spcAft>
              <a:buFont typeface="Arial" pitchFamily="34" charset="0"/>
              <a:buChar char="•"/>
              <a:defRPr/>
            </a:pPr>
            <a:r>
              <a:rPr lang="en-US" dirty="0">
                <a:solidFill>
                  <a:schemeClr val="tx1">
                    <a:lumMod val="65000"/>
                    <a:lumOff val="35000"/>
                  </a:schemeClr>
                </a:solidFill>
              </a:rPr>
              <a:t>Population: 2% diseased</a:t>
            </a:r>
          </a:p>
          <a:p>
            <a:pPr lvl="1">
              <a:lnSpc>
                <a:spcPct val="120000"/>
              </a:lnSpc>
              <a:spcAft>
                <a:spcPts val="0"/>
              </a:spcAft>
              <a:buFont typeface="Arial" pitchFamily="34" charset="0"/>
              <a:buChar char="–"/>
              <a:defRPr/>
            </a:pPr>
            <a:r>
              <a:rPr lang="en-US" dirty="0" smtClean="0">
                <a:solidFill>
                  <a:schemeClr val="tx1">
                    <a:lumMod val="65000"/>
                    <a:lumOff val="35000"/>
                  </a:schemeClr>
                </a:solidFill>
              </a:rPr>
              <a:t>98% </a:t>
            </a:r>
            <a:r>
              <a:rPr lang="en-US" dirty="0">
                <a:solidFill>
                  <a:schemeClr val="tx1">
                    <a:lumMod val="65000"/>
                    <a:lumOff val="35000"/>
                  </a:schemeClr>
                </a:solidFill>
              </a:rPr>
              <a:t>disease free</a:t>
            </a:r>
          </a:p>
          <a:p>
            <a:pPr lvl="1">
              <a:lnSpc>
                <a:spcPct val="120000"/>
              </a:lnSpc>
              <a:spcAft>
                <a:spcPts val="0"/>
              </a:spcAft>
              <a:buFont typeface="Arial" pitchFamily="34" charset="0"/>
              <a:buChar char="–"/>
              <a:defRPr/>
            </a:pPr>
            <a:r>
              <a:rPr lang="en-US" dirty="0">
                <a:solidFill>
                  <a:schemeClr val="tx1">
                    <a:lumMod val="65000"/>
                    <a:lumOff val="35000"/>
                  </a:schemeClr>
                </a:solidFill>
              </a:rPr>
              <a:t>5% </a:t>
            </a:r>
            <a:r>
              <a:rPr lang="en-US" dirty="0" smtClean="0">
                <a:solidFill>
                  <a:schemeClr val="tx1">
                    <a:lumMod val="65000"/>
                    <a:lumOff val="35000"/>
                  </a:schemeClr>
                </a:solidFill>
              </a:rPr>
              <a:t>false positive </a:t>
            </a:r>
            <a:r>
              <a:rPr lang="en-US" dirty="0">
                <a:solidFill>
                  <a:schemeClr val="tx1">
                    <a:lumMod val="65000"/>
                    <a:lumOff val="35000"/>
                  </a:schemeClr>
                </a:solidFill>
              </a:rPr>
              <a:t>rate = 4.9 false </a:t>
            </a:r>
            <a:r>
              <a:rPr lang="en-US" dirty="0" smtClean="0">
                <a:solidFill>
                  <a:schemeClr val="tx1">
                    <a:lumMod val="65000"/>
                    <a:lumOff val="35000"/>
                  </a:schemeClr>
                </a:solidFill>
              </a:rPr>
              <a:t>positive</a:t>
            </a:r>
          </a:p>
          <a:p>
            <a:pPr lvl="1">
              <a:lnSpc>
                <a:spcPct val="120000"/>
              </a:lnSpc>
              <a:spcAft>
                <a:spcPts val="0"/>
              </a:spcAft>
              <a:buFont typeface="Arial" pitchFamily="34" charset="0"/>
              <a:buChar char="–"/>
              <a:defRPr/>
            </a:pPr>
            <a:r>
              <a:rPr lang="en-US" dirty="0" smtClean="0">
                <a:solidFill>
                  <a:schemeClr val="tx1">
                    <a:lumMod val="65000"/>
                    <a:lumOff val="35000"/>
                  </a:schemeClr>
                </a:solidFill>
              </a:rPr>
              <a:t>~</a:t>
            </a:r>
            <a:r>
              <a:rPr lang="en-US" dirty="0">
                <a:solidFill>
                  <a:schemeClr val="tx1">
                    <a:lumMod val="65000"/>
                    <a:lumOff val="35000"/>
                  </a:schemeClr>
                </a:solidFill>
              </a:rPr>
              <a:t>5 in 100 diagnosed with a disease they do not </a:t>
            </a:r>
            <a:r>
              <a:rPr lang="en-US" dirty="0" smtClean="0">
                <a:solidFill>
                  <a:schemeClr val="tx1">
                    <a:lumMod val="65000"/>
                    <a:lumOff val="35000"/>
                  </a:schemeClr>
                </a:solidFill>
              </a:rPr>
              <a:t>have</a:t>
            </a:r>
            <a:endParaRPr lang="en-US" dirty="0">
              <a:solidFill>
                <a:schemeClr val="tx1">
                  <a:lumMod val="65000"/>
                  <a:lumOff val="35000"/>
                </a:schemeClr>
              </a:solidFill>
            </a:endParaRPr>
          </a:p>
        </p:txBody>
      </p:sp>
      <p:sp>
        <p:nvSpPr>
          <p:cNvPr id="2" name="Title 1"/>
          <p:cNvSpPr>
            <a:spLocks noGrp="1"/>
          </p:cNvSpPr>
          <p:nvPr>
            <p:ph type="title"/>
          </p:nvPr>
        </p:nvSpPr>
        <p:spPr/>
        <p:txBody>
          <a:bodyPr rtlCol="0">
            <a:normAutofit/>
          </a:bodyPr>
          <a:lstStyle/>
          <a:p>
            <a:pPr>
              <a:defRPr/>
            </a:pPr>
            <a:r>
              <a:rPr lang="en-US" dirty="0" smtClean="0">
                <a:ea typeface="+mj-ea"/>
              </a:rPr>
              <a:t>Pretest odds are critically important</a:t>
            </a:r>
            <a:endParaRPr lang="en-US" dirty="0">
              <a:ea typeface="+mj-ea"/>
            </a:endParaRPr>
          </a:p>
        </p:txBody>
      </p:sp>
      <p:sp>
        <p:nvSpPr>
          <p:cNvPr id="5" name="Rectangle 4"/>
          <p:cNvSpPr/>
          <p:nvPr/>
        </p:nvSpPr>
        <p:spPr>
          <a:xfrm>
            <a:off x="3822989" y="3341511"/>
            <a:ext cx="579679" cy="361246"/>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069213" y="3989808"/>
            <a:ext cx="1498493" cy="304292"/>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3815372" y="4888089"/>
            <a:ext cx="485818" cy="31609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5057272" y="5554923"/>
            <a:ext cx="1647491" cy="30150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8658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7"/>
          <p:cNvSpPr>
            <a:spLocks noGrp="1" noChangeArrowheads="1"/>
          </p:cNvSpPr>
          <p:nvPr>
            <p:ph type="title"/>
          </p:nvPr>
        </p:nvSpPr>
        <p:spPr/>
        <p:txBody>
          <a:bodyPr/>
          <a:lstStyle/>
          <a:p>
            <a:pPr eaLnBrk="1" hangingPunct="1"/>
            <a:r>
              <a:rPr lang="en-US" dirty="0" smtClean="0"/>
              <a:t>Early risk stratification of NSTE-ACS</a:t>
            </a:r>
            <a:endParaRPr lang="en-US" dirty="0"/>
          </a:p>
        </p:txBody>
      </p:sp>
      <p:sp>
        <p:nvSpPr>
          <p:cNvPr id="8" name="Content Placeholder 7"/>
          <p:cNvSpPr>
            <a:spLocks noGrp="1"/>
          </p:cNvSpPr>
          <p:nvPr>
            <p:ph sz="quarter" idx="11"/>
          </p:nvPr>
        </p:nvSpPr>
        <p:spPr/>
        <p:txBody>
          <a:bodyPr/>
          <a:lstStyle/>
          <a:p>
            <a:r>
              <a:rPr lang="en-US" dirty="0" smtClean="0"/>
              <a:t>Adapted from Amsterdam </a:t>
            </a:r>
            <a:r>
              <a:rPr lang="en-US" dirty="0"/>
              <a:t>EA, et al. J Am Coll Cardiol 2014;64:e139-e228. </a:t>
            </a:r>
          </a:p>
        </p:txBody>
      </p:sp>
      <p:graphicFrame>
        <p:nvGraphicFramePr>
          <p:cNvPr id="11" name="Content Placeholder 3"/>
          <p:cNvGraphicFramePr>
            <a:graphicFrameLocks/>
          </p:cNvGraphicFramePr>
          <p:nvPr>
            <p:extLst>
              <p:ext uri="{D42A27DB-BD31-4B8C-83A1-F6EECF244321}">
                <p14:modId xmlns:p14="http://schemas.microsoft.com/office/powerpoint/2010/main" val="6932728"/>
              </p:ext>
            </p:extLst>
          </p:nvPr>
        </p:nvGraphicFramePr>
        <p:xfrm>
          <a:off x="1826521" y="1703106"/>
          <a:ext cx="8229598" cy="4455146"/>
        </p:xfrm>
        <a:graphic>
          <a:graphicData uri="http://schemas.openxmlformats.org/drawingml/2006/table">
            <a:tbl>
              <a:tblPr firstRow="1" bandRow="1">
                <a:effectLst/>
                <a:tableStyleId>{9DCAF9ED-07DC-4A11-8D7F-57B35C25682E}</a:tableStyleId>
              </a:tblPr>
              <a:tblGrid>
                <a:gridCol w="6931152"/>
                <a:gridCol w="667512"/>
                <a:gridCol w="630934"/>
              </a:tblGrid>
              <a:tr h="340985">
                <a:tc>
                  <a:txBody>
                    <a:bodyPr/>
                    <a:lstStyle/>
                    <a:p>
                      <a:pPr algn="l"/>
                      <a:r>
                        <a:rPr lang="en-US" sz="1200" b="1" i="0" cap="all" spc="0" baseline="0" dirty="0" smtClean="0">
                          <a:solidFill>
                            <a:schemeClr val="bg1"/>
                          </a:solidFill>
                          <a:latin typeface="Century Gothic"/>
                          <a:cs typeface="Century Gothic"/>
                        </a:rPr>
                        <a:t>recommendations</a:t>
                      </a:r>
                    </a:p>
                  </a:txBody>
                  <a:tcPr marL="133360" marR="133360" marT="66680" marB="666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1000" b="1" dirty="0" smtClean="0">
                          <a:solidFill>
                            <a:schemeClr val="bg1"/>
                          </a:solidFill>
                          <a:latin typeface="Century Gothic"/>
                          <a:cs typeface="Century Gothic"/>
                        </a:rPr>
                        <a:t>COR</a:t>
                      </a:r>
                      <a:endParaRPr lang="en-US" sz="1000" b="1" dirty="0">
                        <a:solidFill>
                          <a:schemeClr val="bg1"/>
                        </a:solidFill>
                        <a:latin typeface="Century Gothic"/>
                        <a:cs typeface="Century Gothic"/>
                      </a:endParaRPr>
                    </a:p>
                  </a:txBody>
                  <a:tcPr marL="133360" marR="133360" marT="66680" marB="66680" anchor="ctr">
                    <a:lnL w="127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1000" b="1" i="0" cap="all" baseline="0" dirty="0" smtClean="0">
                          <a:solidFill>
                            <a:schemeClr val="bg1"/>
                          </a:solidFill>
                          <a:latin typeface="Century Gothic"/>
                          <a:cs typeface="Century Gothic"/>
                        </a:rPr>
                        <a:t>LOE</a:t>
                      </a:r>
                    </a:p>
                  </a:txBody>
                  <a:tcPr marL="133360" marR="133360" marT="66680" marB="66680" anchor="ctr">
                    <a:lnL w="12700"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r>
              <a:tr h="509234">
                <a:tc>
                  <a:txBody>
                    <a:bodyPr/>
                    <a:lstStyle/>
                    <a:p>
                      <a:pPr algn="l"/>
                      <a:r>
                        <a:rPr lang="en-US" sz="1000" b="1" i="0" cap="none" baseline="0" dirty="0" smtClean="0">
                          <a:solidFill>
                            <a:schemeClr val="tx1"/>
                          </a:solidFill>
                          <a:latin typeface="Century Gothic"/>
                          <a:cs typeface="Century Gothic"/>
                        </a:rPr>
                        <a:t>Perform rapid determination of likelihood of ACS, including a 12-lead ECG within 10 min of arrival at an emergency facility, in patients whose symptoms suggest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bg1"/>
                          </a:solidFill>
                          <a:latin typeface="Century Gothic"/>
                          <a:cs typeface="Century Gothic"/>
                        </a:rPr>
                        <a:t>I</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75000"/>
                      </a:schemeClr>
                    </a:solidFill>
                  </a:tcPr>
                </a:tc>
                <a:tc>
                  <a:txBody>
                    <a:bodyPr/>
                    <a:lstStyle/>
                    <a:p>
                      <a:pPr algn="ctr"/>
                      <a:r>
                        <a:rPr lang="en-US" sz="1000" b="1" i="0" cap="all" dirty="0" smtClean="0">
                          <a:solidFill>
                            <a:schemeClr val="tx1"/>
                          </a:solidFill>
                          <a:latin typeface="Century Gothic"/>
                          <a:cs typeface="Century Gothic"/>
                        </a:rPr>
                        <a:t>C</a:t>
                      </a:r>
                      <a:endParaRPr lang="en-US" sz="1000" b="1" i="0" cap="all"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60000"/>
                        <a:lumOff val="40000"/>
                      </a:schemeClr>
                    </a:solidFill>
                  </a:tcPr>
                </a:tc>
              </a:tr>
              <a:tr h="509234">
                <a:tc>
                  <a:txBody>
                    <a:bodyPr/>
                    <a:lstStyle/>
                    <a:p>
                      <a:pPr algn="l"/>
                      <a:r>
                        <a:rPr lang="en-US" sz="1000" b="1" kern="1200" dirty="0" smtClean="0">
                          <a:solidFill>
                            <a:schemeClr val="dk1"/>
                          </a:solidFill>
                          <a:effectLst/>
                          <a:latin typeface="Century Gothic"/>
                          <a:ea typeface="+mn-ea"/>
                          <a:cs typeface="Century Gothic"/>
                        </a:rPr>
                        <a:t>Perform serial ECGs at 15- to 30-min intervals during the first hour in symptomatic patients with initial nondiagnostic ECG</a:t>
                      </a:r>
                      <a:endParaRPr lang="en-US" sz="1000" b="1" i="0" cap="all"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bg1"/>
                          </a:solidFill>
                          <a:latin typeface="Century Gothic"/>
                          <a:cs typeface="Century Gothic"/>
                        </a:rPr>
                        <a:t>I</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75000"/>
                      </a:schemeClr>
                    </a:solidFill>
                  </a:tcPr>
                </a:tc>
                <a:tc>
                  <a:txBody>
                    <a:bodyPr/>
                    <a:lstStyle/>
                    <a:p>
                      <a:pPr algn="ctr"/>
                      <a:r>
                        <a:rPr lang="en-US" sz="1000" b="1" i="0" cap="all" dirty="0" smtClean="0">
                          <a:solidFill>
                            <a:schemeClr val="tx1"/>
                          </a:solidFill>
                          <a:latin typeface="Century Gothic"/>
                          <a:cs typeface="Century Gothic"/>
                        </a:rPr>
                        <a:t>C</a:t>
                      </a:r>
                      <a:endParaRPr lang="en-US" sz="1000" b="1" i="0" cap="all"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60000"/>
                        <a:lumOff val="40000"/>
                      </a:schemeClr>
                    </a:solidFill>
                  </a:tcPr>
                </a:tc>
              </a:tr>
              <a:tr h="509234">
                <a:tc>
                  <a:txBody>
                    <a:bodyPr/>
                    <a:lstStyle/>
                    <a:p>
                      <a:pPr algn="l"/>
                      <a:r>
                        <a:rPr lang="en-US" sz="1000" b="1" i="0" cap="none" baseline="0" dirty="0" smtClean="0">
                          <a:solidFill>
                            <a:schemeClr val="tx1"/>
                          </a:solidFill>
                          <a:latin typeface="Century Gothic"/>
                          <a:cs typeface="Century Gothic"/>
                        </a:rPr>
                        <a:t>Measure cardiac troponin (cTnl or CTnT) in all patients with symptoms consistent with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bg1"/>
                          </a:solidFill>
                          <a:latin typeface="Century Gothic"/>
                          <a:cs typeface="Century Gothic"/>
                        </a:rPr>
                        <a:t>I</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75000"/>
                      </a:schemeClr>
                    </a:solidFill>
                  </a:tcPr>
                </a:tc>
                <a:tc>
                  <a:txBody>
                    <a:bodyPr/>
                    <a:lstStyle/>
                    <a:p>
                      <a:pPr algn="ctr"/>
                      <a:r>
                        <a:rPr lang="en-US" sz="1000" b="1" i="0" cap="all" dirty="0" smtClean="0">
                          <a:solidFill>
                            <a:schemeClr val="bg1"/>
                          </a:solidFill>
                          <a:latin typeface="Century Gothic"/>
                          <a:cs typeface="Century Gothic"/>
                        </a:rPr>
                        <a:t>A</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50000"/>
                      </a:schemeClr>
                    </a:solidFill>
                  </a:tcPr>
                </a:tc>
              </a:tr>
              <a:tr h="509234">
                <a:tc>
                  <a:txBody>
                    <a:bodyPr/>
                    <a:lstStyle/>
                    <a:p>
                      <a:pPr algn="l"/>
                      <a:r>
                        <a:rPr lang="en-US" sz="1000" b="1" i="0" cap="none" baseline="0" dirty="0" smtClean="0">
                          <a:solidFill>
                            <a:schemeClr val="tx1"/>
                          </a:solidFill>
                          <a:latin typeface="Century Gothic"/>
                          <a:cs typeface="Century Gothic"/>
                        </a:rPr>
                        <a:t>Measure serial cardiac troponin I or T at presentation and 3–6 h after symptom onset in all patients with symptoms consistent with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bg1"/>
                          </a:solidFill>
                          <a:latin typeface="Century Gothic"/>
                          <a:cs typeface="Century Gothic"/>
                        </a:rPr>
                        <a:t>I</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75000"/>
                      </a:schemeClr>
                    </a:solidFill>
                  </a:tcPr>
                </a:tc>
                <a:tc>
                  <a:txBody>
                    <a:bodyPr/>
                    <a:lstStyle/>
                    <a:p>
                      <a:pPr algn="ctr"/>
                      <a:r>
                        <a:rPr lang="en-US" sz="1000" b="1" i="0" cap="all" dirty="0" smtClean="0">
                          <a:solidFill>
                            <a:schemeClr val="bg1"/>
                          </a:solidFill>
                          <a:latin typeface="Century Gothic"/>
                          <a:cs typeface="Century Gothic"/>
                        </a:rPr>
                        <a:t>A</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50000"/>
                      </a:schemeClr>
                    </a:solidFill>
                  </a:tcPr>
                </a:tc>
              </a:tr>
              <a:tr h="333388">
                <a:tc>
                  <a:txBody>
                    <a:bodyPr/>
                    <a:lstStyle/>
                    <a:p>
                      <a:pPr algn="l"/>
                      <a:r>
                        <a:rPr lang="en-US" sz="1000" b="1" kern="1200" cap="none" baseline="0" dirty="0" smtClean="0">
                          <a:solidFill>
                            <a:schemeClr val="dk1"/>
                          </a:solidFill>
                          <a:effectLst/>
                          <a:latin typeface="Century Gothic"/>
                          <a:ea typeface="+mn-ea"/>
                          <a:cs typeface="Century Gothic"/>
                        </a:rPr>
                        <a:t>Use risk scores to assess prognosis in patients with NSTE-ACS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bg1"/>
                          </a:solidFill>
                          <a:latin typeface="Century Gothic"/>
                          <a:cs typeface="Century Gothic"/>
                        </a:rPr>
                        <a:t>I</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75000"/>
                      </a:schemeClr>
                    </a:solidFill>
                  </a:tcPr>
                </a:tc>
                <a:tc>
                  <a:txBody>
                    <a:bodyPr/>
                    <a:lstStyle/>
                    <a:p>
                      <a:pPr algn="ctr"/>
                      <a:r>
                        <a:rPr lang="en-US" sz="1000" b="1" i="0" cap="all" dirty="0" smtClean="0">
                          <a:solidFill>
                            <a:schemeClr val="bg1"/>
                          </a:solidFill>
                          <a:latin typeface="Century Gothic"/>
                          <a:cs typeface="Century Gothic"/>
                        </a:rPr>
                        <a:t>A</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50000"/>
                      </a:schemeClr>
                    </a:solidFill>
                  </a:tcPr>
                </a:tc>
              </a:tr>
              <a:tr h="333388">
                <a:tc>
                  <a:txBody>
                    <a:bodyPr/>
                    <a:lstStyle/>
                    <a:p>
                      <a:pPr algn="l"/>
                      <a:r>
                        <a:rPr lang="en-US" sz="1000" b="1" kern="1200" dirty="0" smtClean="0">
                          <a:solidFill>
                            <a:schemeClr val="dk1"/>
                          </a:solidFill>
                          <a:effectLst/>
                          <a:latin typeface="Century Gothic"/>
                          <a:ea typeface="+mn-ea"/>
                          <a:cs typeface="Century Gothic"/>
                        </a:rPr>
                        <a:t>Risk-stratification models can be useful in management</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bg1"/>
                          </a:solidFill>
                          <a:latin typeface="Century Gothic"/>
                          <a:cs typeface="Century Gothic"/>
                        </a:rPr>
                        <a:t>IIa</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E68727"/>
                    </a:solidFill>
                  </a:tcPr>
                </a:tc>
                <a:tc>
                  <a:txBody>
                    <a:bodyPr/>
                    <a:lstStyle/>
                    <a:p>
                      <a:pPr algn="ctr"/>
                      <a:r>
                        <a:rPr lang="en-US" sz="1000" b="1" i="0" cap="all" dirty="0" smtClean="0">
                          <a:solidFill>
                            <a:schemeClr val="bg1"/>
                          </a:solidFill>
                          <a:latin typeface="Century Gothic"/>
                          <a:cs typeface="Century Gothic"/>
                        </a:rPr>
                        <a:t>B</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75000"/>
                      </a:schemeClr>
                    </a:solidFill>
                  </a:tcPr>
                </a:tc>
              </a:tr>
              <a:tr h="509234">
                <a:tc>
                  <a:txBody>
                    <a:bodyPr/>
                    <a:lstStyle/>
                    <a:p>
                      <a:pPr algn="l"/>
                      <a:r>
                        <a:rPr lang="en-US" sz="1000" b="1" i="0" cap="none" baseline="0" dirty="0" smtClean="0">
                          <a:solidFill>
                            <a:schemeClr val="tx1"/>
                          </a:solidFill>
                          <a:latin typeface="Century Gothic"/>
                          <a:cs typeface="Century Gothic"/>
                        </a:rPr>
                        <a:t>Obtain supplemental electrocardiographic leads V</a:t>
                      </a:r>
                      <a:r>
                        <a:rPr lang="en-US" sz="1000" b="1" i="0" cap="none" baseline="30000" dirty="0" smtClean="0">
                          <a:solidFill>
                            <a:schemeClr val="tx1"/>
                          </a:solidFill>
                          <a:latin typeface="Century Gothic"/>
                          <a:cs typeface="Century Gothic"/>
                        </a:rPr>
                        <a:t>7</a:t>
                      </a:r>
                      <a:r>
                        <a:rPr lang="en-US" sz="1000" b="1" i="0" cap="none" baseline="0" dirty="0" smtClean="0">
                          <a:solidFill>
                            <a:schemeClr val="tx1"/>
                          </a:solidFill>
                          <a:latin typeface="Century Gothic"/>
                          <a:cs typeface="Century Gothic"/>
                        </a:rPr>
                        <a:t> to V</a:t>
                      </a:r>
                      <a:r>
                        <a:rPr lang="en-US" sz="1000" b="1" i="0" cap="none" baseline="30000" dirty="0" smtClean="0">
                          <a:solidFill>
                            <a:schemeClr val="tx1"/>
                          </a:solidFill>
                          <a:latin typeface="Century Gothic"/>
                          <a:cs typeface="Century Gothic"/>
                        </a:rPr>
                        <a:t>9</a:t>
                      </a:r>
                      <a:r>
                        <a:rPr lang="en-US" sz="1000" b="1" i="0" cap="none" baseline="0" dirty="0" smtClean="0">
                          <a:solidFill>
                            <a:schemeClr val="tx1"/>
                          </a:solidFill>
                          <a:latin typeface="Century Gothic"/>
                          <a:cs typeface="Century Gothic"/>
                        </a:rPr>
                        <a:t> in patients with initial nondiagnostic ECG at intermediate/high risk for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bg1"/>
                          </a:solidFill>
                          <a:latin typeface="Century Gothic"/>
                          <a:cs typeface="Century Gothic"/>
                        </a:rPr>
                        <a:t>IIa</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E68727"/>
                    </a:solidFill>
                  </a:tcPr>
                </a:tc>
                <a:tc>
                  <a:txBody>
                    <a:bodyPr/>
                    <a:lstStyle/>
                    <a:p>
                      <a:pPr algn="ctr"/>
                      <a:r>
                        <a:rPr lang="en-US" sz="1000" b="1" i="0" cap="all" dirty="0" smtClean="0">
                          <a:solidFill>
                            <a:schemeClr val="bg1"/>
                          </a:solidFill>
                          <a:latin typeface="Century Gothic"/>
                          <a:cs typeface="Century Gothic"/>
                        </a:rPr>
                        <a:t>B</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75000"/>
                      </a:schemeClr>
                    </a:solidFill>
                  </a:tcPr>
                </a:tc>
              </a:tr>
              <a:tr h="509234">
                <a:tc>
                  <a:txBody>
                    <a:bodyPr/>
                    <a:lstStyle/>
                    <a:p>
                      <a:pPr algn="l"/>
                      <a:r>
                        <a:rPr lang="en-US" sz="1000" b="1" i="0" cap="none" baseline="0" dirty="0" smtClean="0">
                          <a:solidFill>
                            <a:schemeClr val="tx1"/>
                          </a:solidFill>
                          <a:latin typeface="Century Gothic"/>
                          <a:cs typeface="Century Gothic"/>
                        </a:rPr>
                        <a:t>Continuous monitoring with 12-lead ECG may be a reasonable alternative with initial nondiagnostic ECG in patients at intermediate/high risk for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IIb</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b="1" i="0" cap="all" dirty="0" smtClean="0">
                          <a:solidFill>
                            <a:schemeClr val="bg1"/>
                          </a:solidFill>
                          <a:latin typeface="Century Gothic"/>
                          <a:cs typeface="Century Gothic"/>
                        </a:rPr>
                        <a:t>B</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75000"/>
                      </a:schemeClr>
                    </a:solidFill>
                  </a:tcPr>
                </a:tc>
              </a:tr>
              <a:tr h="391981">
                <a:tc>
                  <a:txBody>
                    <a:bodyPr/>
                    <a:lstStyle/>
                    <a:p>
                      <a:pPr algn="l"/>
                      <a:r>
                        <a:rPr lang="en-US" sz="1000" b="1" i="0" cap="none" baseline="0" dirty="0" smtClean="0">
                          <a:solidFill>
                            <a:schemeClr val="tx1"/>
                          </a:solidFill>
                          <a:latin typeface="Century Gothic"/>
                          <a:cs typeface="Century Gothic"/>
                        </a:rPr>
                        <a:t>BNP or NT–pro-BNP may be considered to assess risk in patients with suspected ACS</a:t>
                      </a:r>
                      <a:endParaRPr lang="en-US" sz="1000" b="1" i="0" cap="none" baseline="0" dirty="0">
                        <a:solidFill>
                          <a:schemeClr val="tx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IIb</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b="1" i="0" cap="all" dirty="0" smtClean="0">
                          <a:solidFill>
                            <a:schemeClr val="bg1"/>
                          </a:solidFill>
                          <a:latin typeface="Century Gothic"/>
                          <a:cs typeface="Century Gothic"/>
                        </a:rPr>
                        <a:t>B</a:t>
                      </a:r>
                      <a:endParaRPr lang="en-US" sz="1000" b="1" i="0" cap="all" dirty="0">
                        <a:solidFill>
                          <a:schemeClr val="bg1"/>
                        </a:solidFill>
                        <a:latin typeface="Century Gothic"/>
                        <a:cs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5">
                        <a:lumMod val="75000"/>
                      </a:schemeClr>
                    </a:solidFill>
                  </a:tcPr>
                </a:tc>
              </a:tr>
            </a:tbl>
          </a:graphicData>
        </a:graphic>
      </p:graphicFrame>
      <p:sp>
        <p:nvSpPr>
          <p:cNvPr id="12" name="TextBox 11"/>
          <p:cNvSpPr txBox="1"/>
          <p:nvPr/>
        </p:nvSpPr>
        <p:spPr>
          <a:xfrm>
            <a:off x="1885318" y="6174742"/>
            <a:ext cx="8586506" cy="369332"/>
          </a:xfrm>
          <a:prstGeom prst="rect">
            <a:avLst/>
          </a:prstGeom>
          <a:noFill/>
        </p:spPr>
        <p:txBody>
          <a:bodyPr wrap="square" rtlCol="0">
            <a:spAutoFit/>
          </a:bodyPr>
          <a:lstStyle/>
          <a:p>
            <a:r>
              <a:rPr lang="en-US" sz="900" dirty="0">
                <a:latin typeface="Arial Narrow"/>
                <a:cs typeface="Arial Narrow"/>
              </a:rPr>
              <a:t>ACS = acute coronary syndrome; BNP = B-type natriuretic peptide; COR = Class of Recommendation; cTnl = cardiac troponin I; cTnT = cardiac troponin T; ECG = electrocardiogram; </a:t>
            </a:r>
            <a:r>
              <a:rPr lang="en-US" sz="900" dirty="0" smtClean="0">
                <a:latin typeface="Arial Narrow"/>
                <a:cs typeface="Arial Narrow"/>
              </a:rPr>
              <a:t/>
            </a:r>
            <a:br>
              <a:rPr lang="en-US" sz="900" dirty="0" smtClean="0">
                <a:latin typeface="Arial Narrow"/>
                <a:cs typeface="Arial Narrow"/>
              </a:rPr>
            </a:br>
            <a:r>
              <a:rPr lang="en-US" sz="900" dirty="0" smtClean="0">
                <a:latin typeface="Arial Narrow"/>
                <a:cs typeface="Arial Narrow"/>
              </a:rPr>
              <a:t>LOE </a:t>
            </a:r>
            <a:r>
              <a:rPr lang="en-US" sz="900" dirty="0">
                <a:latin typeface="Arial Narrow"/>
                <a:cs typeface="Arial Narrow"/>
              </a:rPr>
              <a:t>= Level of Evidence; NSTE-ACS = non–ST-elevation acute coronary syndrome; and NT–pro-BNP = N-terminal pro–B-type natriuretic peptide.</a:t>
            </a:r>
          </a:p>
        </p:txBody>
      </p:sp>
      <p:sp>
        <p:nvSpPr>
          <p:cNvPr id="9" name="TextBox 8"/>
          <p:cNvSpPr txBox="1"/>
          <p:nvPr/>
        </p:nvSpPr>
        <p:spPr>
          <a:xfrm>
            <a:off x="1707898" y="1418311"/>
            <a:ext cx="6044184" cy="430887"/>
          </a:xfrm>
          <a:prstGeom prst="rect">
            <a:avLst/>
          </a:prstGeom>
          <a:noFill/>
        </p:spPr>
        <p:txBody>
          <a:bodyPr wrap="square" rtlCol="0">
            <a:spAutoFit/>
          </a:bodyPr>
          <a:lstStyle/>
          <a:p>
            <a:r>
              <a:rPr lang="da-DK" sz="1100" b="1" cap="small" dirty="0" smtClean="0">
                <a:latin typeface="Century Gothic"/>
                <a:cs typeface="Century Gothic"/>
              </a:rPr>
              <a:t>1</a:t>
            </a:r>
            <a:r>
              <a:rPr lang="da-DK" sz="1100" b="1" cap="small" dirty="0">
                <a:latin typeface="Century Gothic"/>
                <a:cs typeface="Century Gothic"/>
              </a:rPr>
              <a:t>. Amsterdam EA, et al. J Am </a:t>
            </a:r>
            <a:r>
              <a:rPr lang="da-DK" sz="1100" b="1" cap="small" dirty="0" err="1">
                <a:latin typeface="Century Gothic"/>
                <a:cs typeface="Century Gothic"/>
              </a:rPr>
              <a:t>Coll</a:t>
            </a:r>
            <a:r>
              <a:rPr lang="da-DK" sz="1100" b="1" cap="small" dirty="0">
                <a:latin typeface="Century Gothic"/>
                <a:cs typeface="Century Gothic"/>
              </a:rPr>
              <a:t> </a:t>
            </a:r>
            <a:r>
              <a:rPr lang="da-DK" sz="1100" b="1" cap="small" dirty="0" err="1">
                <a:latin typeface="Century Gothic"/>
                <a:cs typeface="Century Gothic"/>
              </a:rPr>
              <a:t>Cardiol</a:t>
            </a:r>
            <a:r>
              <a:rPr lang="da-DK" sz="1100" b="1" cap="small" dirty="0">
                <a:latin typeface="Century Gothic"/>
                <a:cs typeface="Century Gothic"/>
              </a:rPr>
              <a:t> 2014;64:e139-e228.  </a:t>
            </a:r>
          </a:p>
          <a:p>
            <a:endParaRPr lang="en-US" sz="1100" b="1" cap="small" dirty="0">
              <a:latin typeface="Century Gothic"/>
              <a:cs typeface="Century Gothic"/>
            </a:endParaRPr>
          </a:p>
        </p:txBody>
      </p:sp>
    </p:spTree>
    <p:extLst>
      <p:ext uri="{BB962C8B-B14F-4D97-AF65-F5344CB8AC3E}">
        <p14:creationId xmlns:p14="http://schemas.microsoft.com/office/powerpoint/2010/main" val="194657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1"/>
          </p:nvPr>
        </p:nvSpPr>
        <p:spPr/>
        <p:txBody>
          <a:bodyPr/>
          <a:lstStyle/>
          <a:p>
            <a:r>
              <a:rPr lang="en-US" dirty="0" smtClean="0"/>
              <a:t>Adapted from Granger </a:t>
            </a:r>
            <a:r>
              <a:rPr lang="en-US" dirty="0"/>
              <a:t>CB, et al. Arch Intern Med 2003;163:2345-2353. </a:t>
            </a:r>
            <a:endParaRPr lang="fr-FR" dirty="0"/>
          </a:p>
        </p:txBody>
      </p:sp>
      <p:graphicFrame>
        <p:nvGraphicFramePr>
          <p:cNvPr id="19" name="Content Placeholder 3"/>
          <p:cNvGraphicFramePr>
            <a:graphicFrameLocks/>
          </p:cNvGraphicFramePr>
          <p:nvPr>
            <p:extLst>
              <p:ext uri="{D42A27DB-BD31-4B8C-83A1-F6EECF244321}">
                <p14:modId xmlns:p14="http://schemas.microsoft.com/office/powerpoint/2010/main" val="1507631680"/>
              </p:ext>
            </p:extLst>
          </p:nvPr>
        </p:nvGraphicFramePr>
        <p:xfrm>
          <a:off x="1826984" y="1700745"/>
          <a:ext cx="8394192" cy="2058045"/>
        </p:xfrm>
        <a:graphic>
          <a:graphicData uri="http://schemas.openxmlformats.org/drawingml/2006/table">
            <a:tbl>
              <a:tblPr firstRow="1" bandRow="1">
                <a:effectLst/>
                <a:tableStyleId>{9DCAF9ED-07DC-4A11-8D7F-57B35C25682E}</a:tableStyleId>
              </a:tblPr>
              <a:tblGrid>
                <a:gridCol w="822960"/>
                <a:gridCol w="822960"/>
                <a:gridCol w="896112"/>
                <a:gridCol w="749808"/>
                <a:gridCol w="1152144"/>
                <a:gridCol w="621792"/>
                <a:gridCol w="832104"/>
                <a:gridCol w="685800"/>
                <a:gridCol w="1161288"/>
                <a:gridCol w="649224"/>
              </a:tblGrid>
              <a:tr h="385685">
                <a:tc>
                  <a:txBody>
                    <a:bodyPr/>
                    <a:lstStyle/>
                    <a:p>
                      <a:pPr algn="ctr"/>
                      <a:r>
                        <a:rPr lang="en-US" sz="900" b="1" i="0" cap="none" baseline="0" dirty="0" smtClean="0">
                          <a:solidFill>
                            <a:schemeClr val="bg1"/>
                          </a:solidFill>
                          <a:latin typeface="Century Gothic"/>
                          <a:cs typeface="Century Gothic"/>
                        </a:rPr>
                        <a:t>KILLIP </a:t>
                      </a:r>
                      <a:br>
                        <a:rPr lang="en-US" sz="900" b="1" i="0" cap="none" baseline="0" dirty="0" smtClean="0">
                          <a:solidFill>
                            <a:schemeClr val="bg1"/>
                          </a:solidFill>
                          <a:latin typeface="Century Gothic"/>
                          <a:cs typeface="Century Gothic"/>
                        </a:rPr>
                      </a:br>
                      <a:r>
                        <a:rPr lang="en-US" sz="900" b="1" i="0" cap="none" baseline="0" dirty="0" smtClean="0">
                          <a:solidFill>
                            <a:schemeClr val="bg1"/>
                          </a:solidFill>
                          <a:latin typeface="Century Gothic"/>
                          <a:cs typeface="Century Gothic"/>
                        </a:rPr>
                        <a:t>CLASS</a:t>
                      </a:r>
                    </a:p>
                  </a:txBody>
                  <a:tcPr marL="45720" marR="45720" marB="0">
                    <a:lnL w="12700" cap="flat" cmpd="sng" algn="ctr">
                      <a:solidFill>
                        <a:schemeClr val="tx1"/>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POINTS</a:t>
                      </a:r>
                    </a:p>
                  </a:txBody>
                  <a:tcPr marL="45720" marR="45720" marT="0" marB="0" anchor="ctr">
                    <a:lnL w="3175" cap="flat" cmpd="sng" algn="ctr">
                      <a:solidFill>
                        <a:srgbClr val="900C3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SBP, </a:t>
                      </a:r>
                      <a:br>
                        <a:rPr lang="en-US" sz="900" b="1" i="0" cap="none" baseline="0" dirty="0" smtClean="0">
                          <a:solidFill>
                            <a:schemeClr val="bg1"/>
                          </a:solidFill>
                          <a:latin typeface="Century Gothic"/>
                          <a:cs typeface="Century Gothic"/>
                        </a:rPr>
                      </a:br>
                      <a:r>
                        <a:rPr lang="en-US" sz="900" b="1" i="0" cap="none" baseline="0" dirty="0" smtClean="0">
                          <a:solidFill>
                            <a:schemeClr val="bg1"/>
                          </a:solidFill>
                          <a:latin typeface="Century Gothic"/>
                          <a:cs typeface="Century Gothic"/>
                        </a:rPr>
                        <a:t>mm Hg</a:t>
                      </a:r>
                    </a:p>
                  </a:txBody>
                  <a:tcPr marL="45720" marR="45720" marB="0">
                    <a:lnL w="12700" cap="flat" cmpd="sng" algn="ctr">
                      <a:solidFill>
                        <a:schemeClr val="tx1"/>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POINTS</a:t>
                      </a:r>
                    </a:p>
                  </a:txBody>
                  <a:tcPr marL="45720" marR="45720" anchor="ctr">
                    <a:lnL w="3175" cap="flat" cmpd="sng" algn="ctr">
                      <a:solidFill>
                        <a:srgbClr val="900C3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HEART RATE, </a:t>
                      </a:r>
                      <a:br>
                        <a:rPr lang="en-US" sz="900" b="1" i="0" cap="none" baseline="0" dirty="0" smtClean="0">
                          <a:solidFill>
                            <a:schemeClr val="bg1"/>
                          </a:solidFill>
                          <a:latin typeface="Century Gothic"/>
                          <a:cs typeface="Century Gothic"/>
                        </a:rPr>
                      </a:br>
                      <a:r>
                        <a:rPr lang="en-US" sz="900" b="1" i="0" cap="none" baseline="0" dirty="0" smtClean="0">
                          <a:solidFill>
                            <a:schemeClr val="bg1"/>
                          </a:solidFill>
                          <a:latin typeface="Century Gothic"/>
                          <a:cs typeface="Century Gothic"/>
                        </a:rPr>
                        <a:t>BEATS/MIN</a:t>
                      </a:r>
                    </a:p>
                  </a:txBody>
                  <a:tcPr marL="45720" marR="45720" marB="0">
                    <a:lnL w="12700" cap="flat" cmpd="sng" algn="ctr">
                      <a:solidFill>
                        <a:schemeClr val="tx1"/>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POINTS</a:t>
                      </a:r>
                    </a:p>
                  </a:txBody>
                  <a:tcPr marL="45720" marR="45720" anchor="ctr">
                    <a:lnL w="3175" cap="flat" cmpd="sng" algn="ctr">
                      <a:solidFill>
                        <a:srgbClr val="900C3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cap="none" baseline="0" dirty="0" smtClean="0">
                          <a:solidFill>
                            <a:schemeClr val="bg1"/>
                          </a:solidFill>
                          <a:latin typeface="Century Gothic"/>
                          <a:cs typeface="Century Gothic"/>
                        </a:rPr>
                        <a:t>AGE, Y</a:t>
                      </a:r>
                      <a:endParaRPr lang="en-US" sz="900" b="1" cap="none" baseline="0" dirty="0">
                        <a:solidFill>
                          <a:schemeClr val="bg1"/>
                        </a:solidFill>
                        <a:latin typeface="Century Gothic"/>
                        <a:cs typeface="Century Gothic"/>
                      </a:endParaRPr>
                    </a:p>
                  </a:txBody>
                  <a:tcPr marL="45720" marR="45720" anchor="ctr">
                    <a:lnL w="12700" cap="flat" cmpd="sng" algn="ctr">
                      <a:solidFill>
                        <a:schemeClr val="tx1"/>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cap="none" baseline="0" dirty="0" smtClean="0">
                          <a:solidFill>
                            <a:schemeClr val="bg1"/>
                          </a:solidFill>
                          <a:latin typeface="Century Gothic"/>
                          <a:cs typeface="Century Gothic"/>
                        </a:rPr>
                        <a:t>POINTS</a:t>
                      </a:r>
                      <a:endParaRPr lang="en-US" sz="900" b="1" cap="none" baseline="0" dirty="0">
                        <a:solidFill>
                          <a:schemeClr val="bg1"/>
                        </a:solidFill>
                        <a:latin typeface="Century Gothic"/>
                        <a:cs typeface="Century Gothic"/>
                      </a:endParaRPr>
                    </a:p>
                  </a:txBody>
                  <a:tcPr marL="45720" marR="45720" anchor="ctr">
                    <a:lnL w="3175" cap="flat" cmpd="sng" algn="ctr">
                      <a:solidFill>
                        <a:srgbClr val="900C3D"/>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CREATININE LEVEL, mg/dL</a:t>
                      </a:r>
                    </a:p>
                  </a:txBody>
                  <a:tcPr marL="45720" marR="45720" marB="0">
                    <a:lnL w="12700" cap="flat" cmpd="sng" algn="ctr">
                      <a:solidFill>
                        <a:scrgbClr r="0" g="0" b="0"/>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POINTS</a:t>
                      </a:r>
                    </a:p>
                  </a:txBody>
                  <a:tcPr marL="45720" marR="45720" anchor="ctr">
                    <a:lnL w="3175" cap="flat" cmpd="sng" algn="ctr">
                      <a:solidFill>
                        <a:srgbClr val="900C3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r>
              <a:tr h="209045">
                <a:tc>
                  <a:txBody>
                    <a:bodyPr/>
                    <a:lstStyle/>
                    <a:p>
                      <a:pPr algn="ctr"/>
                      <a:r>
                        <a:rPr lang="en-US" sz="1000" b="1" i="0" cap="none" baseline="0" dirty="0" smtClean="0">
                          <a:solidFill>
                            <a:schemeClr val="tx1"/>
                          </a:solidFill>
                          <a:latin typeface="Century Gothic"/>
                          <a:cs typeface="Century Gothic"/>
                        </a:rPr>
                        <a:t>I</a:t>
                      </a: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0</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≤80</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58</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≤50</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0</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≤30</a:t>
                      </a:r>
                      <a:endParaRPr lang="en-US" sz="1000" b="1" i="0" cap="all" dirty="0">
                        <a:solidFill>
                          <a:schemeClr val="bg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0</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0-0.39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1</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r>
                        <a:rPr lang="en-US" sz="1000" b="1" i="0" cap="all" dirty="0" smtClean="0">
                          <a:solidFill>
                            <a:schemeClr val="tx1"/>
                          </a:solidFill>
                          <a:latin typeface="Century Gothic"/>
                          <a:cs typeface="Century Gothic"/>
                        </a:rPr>
                        <a:t>II</a:t>
                      </a:r>
                      <a:endParaRPr lang="en-US" sz="1000" b="1" i="0" cap="all"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20</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80-99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53</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50-69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3</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30-39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8</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0.40-0.79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4</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r>
                        <a:rPr lang="en-US" sz="1000" b="1" i="0" cap="none" baseline="0" dirty="0" smtClean="0">
                          <a:solidFill>
                            <a:schemeClr val="tx1"/>
                          </a:solidFill>
                          <a:latin typeface="Century Gothic"/>
                          <a:cs typeface="Century Gothic"/>
                        </a:rPr>
                        <a:t>III</a:t>
                      </a: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39</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100-119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43</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70-89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9</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40-49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25</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0.80-1.19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7</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r>
                        <a:rPr lang="en-US" sz="1000" b="1" i="0" cap="none" baseline="0" dirty="0" smtClean="0">
                          <a:solidFill>
                            <a:schemeClr val="tx1"/>
                          </a:solidFill>
                          <a:latin typeface="Century Gothic"/>
                          <a:cs typeface="Century Gothic"/>
                        </a:rPr>
                        <a:t>IV</a:t>
                      </a: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59</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120-139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34</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90-109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15</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50-59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41</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1.20-1.59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10</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140-159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24</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110-149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24</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60-69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58</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1.60-1.99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13</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160-199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10</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150-199</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38</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70-79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75</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2.00-3.99</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21</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≥200</a:t>
                      </a: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0</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i="0" cap="none" baseline="0" dirty="0" smtClean="0">
                          <a:solidFill>
                            <a:schemeClr val="tx1"/>
                          </a:solidFill>
                          <a:latin typeface="Century Gothic"/>
                          <a:cs typeface="Century Gothic"/>
                        </a:rPr>
                        <a:t>≥200</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46</a:t>
                      </a: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80-89</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91</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&gt;4.0</a:t>
                      </a: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28</a:t>
                      </a: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9045">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none" baseline="0"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≥90</a:t>
                      </a: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100</a:t>
                      </a:r>
                    </a:p>
                  </a:txBody>
                  <a:tcPr marR="133360"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all" dirty="0">
                        <a:solidFill>
                          <a:schemeClr val="tx1"/>
                        </a:solidFill>
                        <a:latin typeface="Century Gothic"/>
                        <a:cs typeface="Century Gothic"/>
                      </a:endParaRPr>
                    </a:p>
                  </a:txBody>
                  <a:tcPr marR="133360" marT="0" marB="0" anchor="ctr">
                    <a:lnL w="12700" cap="flat" cmpd="sng" algn="ctr">
                      <a:solidFill>
                        <a:schemeClr val="tx1"/>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000" b="1" i="0" cap="all" dirty="0">
                        <a:solidFill>
                          <a:schemeClr val="tx1"/>
                        </a:solidFill>
                        <a:latin typeface="Century Gothic"/>
                        <a:cs typeface="Century Gothic"/>
                      </a:endParaRPr>
                    </a:p>
                  </a:txBody>
                  <a:tcPr marR="133360" marT="0" marB="0" anchor="ctr">
                    <a:lnL w="3175" cap="flat" cmpd="sng" algn="ctr">
                      <a:solidFill>
                        <a:srgbClr val="CCCCCC"/>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3272726669"/>
              </p:ext>
            </p:extLst>
          </p:nvPr>
        </p:nvGraphicFramePr>
        <p:xfrm>
          <a:off x="1826507" y="3851699"/>
          <a:ext cx="3514344" cy="847305"/>
        </p:xfrm>
        <a:graphic>
          <a:graphicData uri="http://schemas.openxmlformats.org/drawingml/2006/table">
            <a:tbl>
              <a:tblPr firstRow="1" bandRow="1">
                <a:effectLst/>
                <a:tableStyleId>{9DCAF9ED-07DC-4A11-8D7F-57B35C25682E}</a:tableStyleId>
              </a:tblPr>
              <a:tblGrid>
                <a:gridCol w="2677816"/>
                <a:gridCol w="836528"/>
              </a:tblGrid>
              <a:tr h="222063">
                <a:tc>
                  <a:txBody>
                    <a:bodyPr/>
                    <a:lstStyle/>
                    <a:p>
                      <a:pPr algn="l"/>
                      <a:r>
                        <a:rPr lang="en-US" sz="900" b="1" i="0" cap="none" baseline="0" dirty="0" smtClean="0">
                          <a:solidFill>
                            <a:schemeClr val="bg1"/>
                          </a:solidFill>
                          <a:latin typeface="Century Gothic"/>
                          <a:cs typeface="Century Gothic"/>
                        </a:rPr>
                        <a:t>KILLIP CLASS</a:t>
                      </a:r>
                    </a:p>
                  </a:txBody>
                  <a:tcPr marT="0" marB="0" anchor="ctr">
                    <a:lnL w="12700" cap="flat" cmpd="sng" algn="ctr">
                      <a:solidFill>
                        <a:schemeClr val="tx1"/>
                      </a:solidFill>
                      <a:prstDash val="solid"/>
                      <a:round/>
                      <a:headEnd type="none" w="med" len="med"/>
                      <a:tailEnd type="none" w="med" len="med"/>
                    </a:lnL>
                    <a:lnR w="3175" cap="flat" cmpd="sng" algn="ctr">
                      <a:solidFill>
                        <a:srgbClr val="900C3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900" b="1" i="0" cap="none" baseline="0" dirty="0" smtClean="0">
                          <a:solidFill>
                            <a:schemeClr val="bg1"/>
                          </a:solidFill>
                          <a:latin typeface="Century Gothic"/>
                          <a:cs typeface="Century Gothic"/>
                        </a:rPr>
                        <a:t>POINTS</a:t>
                      </a:r>
                    </a:p>
                  </a:txBody>
                  <a:tcPr marT="0" marB="0" anchor="ctr">
                    <a:lnL w="3175" cap="flat" cmpd="sng" algn="ctr">
                      <a:solidFill>
                        <a:srgbClr val="900C3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r>
              <a:tr h="208414">
                <a:tc>
                  <a:txBody>
                    <a:bodyPr/>
                    <a:lstStyle/>
                    <a:p>
                      <a:pPr algn="l"/>
                      <a:r>
                        <a:rPr lang="en-US" sz="1000" b="1" i="0" cap="none" baseline="0" dirty="0" smtClean="0">
                          <a:solidFill>
                            <a:schemeClr val="tx1"/>
                          </a:solidFill>
                          <a:latin typeface="Century Gothic"/>
                          <a:cs typeface="Century Gothic"/>
                        </a:rPr>
                        <a:t>Cardiac Arrest at Admission </a:t>
                      </a:r>
                      <a:endParaRPr lang="en-US" sz="1000" b="1" i="0" cap="none" baseline="0" dirty="0">
                        <a:solidFill>
                          <a:schemeClr val="tx1"/>
                        </a:solidFill>
                        <a:latin typeface="Century Gothic"/>
                        <a:cs typeface="Century Gothic"/>
                      </a:endParaRPr>
                    </a:p>
                  </a:txBody>
                  <a:tcPr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39</a:t>
                      </a:r>
                      <a:endParaRPr lang="en-US" sz="1000" b="1" i="0" cap="none" baseline="0" dirty="0">
                        <a:solidFill>
                          <a:schemeClr val="tx1"/>
                        </a:solidFill>
                        <a:latin typeface="Century Gothic"/>
                        <a:cs typeface="Century Gothic"/>
                      </a:endParaRPr>
                    </a:p>
                  </a:txBody>
                  <a:tcPr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8414">
                <a:tc>
                  <a:txBody>
                    <a:bodyPr/>
                    <a:lstStyle/>
                    <a:p>
                      <a:pPr algn="l"/>
                      <a:r>
                        <a:rPr lang="en-US" sz="1000" b="1" i="0" cap="none" baseline="0" dirty="0" smtClean="0">
                          <a:solidFill>
                            <a:schemeClr val="tx1"/>
                          </a:solidFill>
                          <a:latin typeface="Century Gothic"/>
                          <a:cs typeface="Century Gothic"/>
                        </a:rPr>
                        <a:t>ST-Segment Deviation </a:t>
                      </a:r>
                      <a:endParaRPr lang="en-US" sz="1000" b="1" i="0" cap="none" baseline="0" dirty="0">
                        <a:solidFill>
                          <a:schemeClr val="tx1"/>
                        </a:solidFill>
                        <a:latin typeface="Century Gothic"/>
                        <a:cs typeface="Century Gothic"/>
                      </a:endParaRPr>
                    </a:p>
                  </a:txBody>
                  <a:tcPr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a:r>
                        <a:rPr lang="en-US" sz="1000" b="1" i="0" cap="all" dirty="0" smtClean="0">
                          <a:solidFill>
                            <a:schemeClr val="tx1"/>
                          </a:solidFill>
                          <a:latin typeface="Century Gothic"/>
                          <a:cs typeface="Century Gothic"/>
                        </a:rPr>
                        <a:t>28</a:t>
                      </a:r>
                      <a:endParaRPr lang="en-US" sz="1000" b="1" i="0" cap="all" dirty="0">
                        <a:solidFill>
                          <a:schemeClr val="tx1"/>
                        </a:solidFill>
                        <a:latin typeface="Century Gothic"/>
                        <a:cs typeface="Century Gothic"/>
                      </a:endParaRPr>
                    </a:p>
                  </a:txBody>
                  <a:tcPr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solidFill>
                      <a:schemeClr val="bg1">
                        <a:lumMod val="85000"/>
                      </a:schemeClr>
                    </a:solidFill>
                  </a:tcPr>
                </a:tc>
              </a:tr>
              <a:tr h="208414">
                <a:tc>
                  <a:txBody>
                    <a:bodyPr/>
                    <a:lstStyle/>
                    <a:p>
                      <a:pPr algn="l"/>
                      <a:r>
                        <a:rPr lang="en-US" sz="1000" b="1" kern="1200" dirty="0" smtClean="0">
                          <a:solidFill>
                            <a:schemeClr val="dk1"/>
                          </a:solidFill>
                          <a:effectLst/>
                          <a:latin typeface="Century Gothic"/>
                          <a:ea typeface="+mn-ea"/>
                          <a:cs typeface="Century Gothic"/>
                        </a:rPr>
                        <a:t>Elevated Cardiac Enzyme Levels </a:t>
                      </a:r>
                      <a:endParaRPr lang="en-US" sz="1000" b="1" i="0" cap="none" baseline="0" dirty="0">
                        <a:solidFill>
                          <a:schemeClr val="tx1"/>
                        </a:solidFill>
                        <a:latin typeface="Century Gothic"/>
                        <a:cs typeface="Century Gothic"/>
                      </a:endParaRPr>
                    </a:p>
                  </a:txBody>
                  <a:tcPr marT="0" marB="0" anchor="ctr">
                    <a:lnL w="12700" cap="flat" cmpd="sng" algn="ctr">
                      <a:solidFill>
                        <a:prstClr val="black"/>
                      </a:solidFill>
                      <a:prstDash val="solid"/>
                      <a:round/>
                      <a:headEnd type="none" w="med" len="med"/>
                      <a:tailEnd type="none" w="med" len="med"/>
                    </a:lnL>
                    <a:lnR w="3175" cap="flat" cmpd="sng" algn="ctr">
                      <a:solidFill>
                        <a:srgbClr val="CCCCCC"/>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b="1" i="0" cap="none" baseline="0" dirty="0" smtClean="0">
                          <a:solidFill>
                            <a:schemeClr val="tx1"/>
                          </a:solidFill>
                          <a:latin typeface="Century Gothic"/>
                          <a:cs typeface="Century Gothic"/>
                        </a:rPr>
                        <a:t>14</a:t>
                      </a:r>
                      <a:endParaRPr lang="en-US" sz="1000" b="1" i="0" cap="none" baseline="0" dirty="0">
                        <a:solidFill>
                          <a:schemeClr val="tx1"/>
                        </a:solidFill>
                        <a:latin typeface="Century Gothic"/>
                        <a:cs typeface="Century Gothic"/>
                      </a:endParaRPr>
                    </a:p>
                  </a:txBody>
                  <a:tcPr marT="0" marB="0" anchor="ctr">
                    <a:lnL w="3175" cap="flat" cmpd="sng" algn="ctr">
                      <a:solidFill>
                        <a:srgbClr val="CCCCCC"/>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21" name="TextBox 20"/>
          <p:cNvSpPr txBox="1"/>
          <p:nvPr/>
        </p:nvSpPr>
        <p:spPr>
          <a:xfrm>
            <a:off x="1707898" y="1418311"/>
            <a:ext cx="6044184" cy="261610"/>
          </a:xfrm>
          <a:prstGeom prst="rect">
            <a:avLst/>
          </a:prstGeom>
          <a:noFill/>
        </p:spPr>
        <p:txBody>
          <a:bodyPr wrap="square" rtlCol="0">
            <a:spAutoFit/>
          </a:bodyPr>
          <a:lstStyle/>
          <a:p>
            <a:r>
              <a:rPr lang="en-US" sz="1100" b="1" cap="small" dirty="0">
                <a:latin typeface="Century Gothic"/>
                <a:cs typeface="Century Gothic"/>
              </a:rPr>
              <a:t>1. Find points for each predictive factor:</a:t>
            </a:r>
          </a:p>
        </p:txBody>
      </p:sp>
      <p:sp>
        <p:nvSpPr>
          <p:cNvPr id="26" name="TextBox 25"/>
          <p:cNvSpPr txBox="1"/>
          <p:nvPr/>
        </p:nvSpPr>
        <p:spPr>
          <a:xfrm>
            <a:off x="1735114" y="4743567"/>
            <a:ext cx="6044184" cy="261610"/>
          </a:xfrm>
          <a:prstGeom prst="rect">
            <a:avLst/>
          </a:prstGeom>
          <a:noFill/>
        </p:spPr>
        <p:txBody>
          <a:bodyPr wrap="square" rtlCol="0">
            <a:spAutoFit/>
          </a:bodyPr>
          <a:lstStyle/>
          <a:p>
            <a:r>
              <a:rPr lang="en-US" sz="1100" b="1" cap="small" dirty="0">
                <a:latin typeface="Century Gothic"/>
                <a:cs typeface="Century Gothic"/>
              </a:rPr>
              <a:t>2. Sum points for all predictive factors:</a:t>
            </a:r>
          </a:p>
        </p:txBody>
      </p:sp>
      <p:sp>
        <p:nvSpPr>
          <p:cNvPr id="27" name="TextBox 26"/>
          <p:cNvSpPr txBox="1"/>
          <p:nvPr/>
        </p:nvSpPr>
        <p:spPr>
          <a:xfrm>
            <a:off x="1735115" y="5412673"/>
            <a:ext cx="6044184" cy="261610"/>
          </a:xfrm>
          <a:prstGeom prst="rect">
            <a:avLst/>
          </a:prstGeom>
          <a:noFill/>
        </p:spPr>
        <p:txBody>
          <a:bodyPr wrap="square" rtlCol="0">
            <a:spAutoFit/>
          </a:bodyPr>
          <a:lstStyle/>
          <a:p>
            <a:r>
              <a:rPr lang="en-US" sz="1100" b="1" cap="small" dirty="0">
                <a:latin typeface="Century Gothic"/>
                <a:cs typeface="Century Gothic"/>
              </a:rPr>
              <a:t>3. Look up risk corresponding to total points:</a:t>
            </a:r>
          </a:p>
        </p:txBody>
      </p:sp>
      <p:graphicFrame>
        <p:nvGraphicFramePr>
          <p:cNvPr id="28" name="Content Placeholder 3"/>
          <p:cNvGraphicFramePr>
            <a:graphicFrameLocks/>
          </p:cNvGraphicFramePr>
          <p:nvPr>
            <p:extLst>
              <p:ext uri="{D42A27DB-BD31-4B8C-83A1-F6EECF244321}">
                <p14:modId xmlns:p14="http://schemas.microsoft.com/office/powerpoint/2010/main" val="3767892348"/>
              </p:ext>
            </p:extLst>
          </p:nvPr>
        </p:nvGraphicFramePr>
        <p:xfrm>
          <a:off x="1917695" y="5034402"/>
          <a:ext cx="8001000" cy="457200"/>
        </p:xfrm>
        <a:graphic>
          <a:graphicData uri="http://schemas.openxmlformats.org/drawingml/2006/table">
            <a:tbl>
              <a:tblPr firstRow="1" bandRow="1">
                <a:effectLst/>
                <a:tableStyleId>{9DCAF9ED-07DC-4A11-8D7F-57B35C25682E}</a:tableStyleId>
              </a:tblPr>
              <a:tblGrid>
                <a:gridCol w="521208"/>
                <a:gridCol w="237744"/>
                <a:gridCol w="420624"/>
                <a:gridCol w="210312"/>
                <a:gridCol w="512064"/>
                <a:gridCol w="210312"/>
                <a:gridCol w="475488"/>
                <a:gridCol w="256032"/>
                <a:gridCol w="850392"/>
                <a:gridCol w="210312"/>
                <a:gridCol w="713232"/>
                <a:gridCol w="182880"/>
                <a:gridCol w="932688"/>
                <a:gridCol w="246888"/>
                <a:gridCol w="1280160"/>
                <a:gridCol w="228600"/>
                <a:gridCol w="512064"/>
              </a:tblGrid>
              <a:tr h="257963">
                <a:tc>
                  <a:txBody>
                    <a:bodyPr/>
                    <a:lstStyle/>
                    <a:p>
                      <a:pPr algn="l"/>
                      <a:r>
                        <a:rPr lang="en-US" sz="1000" b="1" i="0" cap="none" baseline="0" dirty="0" smtClean="0">
                          <a:solidFill>
                            <a:sysClr val="windowText" lastClr="000000"/>
                          </a:solidFill>
                          <a:latin typeface="Century Gothic"/>
                          <a:cs typeface="Century Gothic"/>
                        </a:rPr>
                        <a:t>Killip Class</a:t>
                      </a:r>
                      <a:endParaRPr lang="en-US" sz="1000" b="1" i="0" cap="none" baseline="0" dirty="0">
                        <a:solidFill>
                          <a:sysClr val="windowText" lastClr="000000"/>
                        </a:solidFill>
                        <a:latin typeface="Century Gothic"/>
                        <a:cs typeface="Century Gothic"/>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smtClean="0">
                        <a:ln>
                          <a:noFill/>
                        </a:ln>
                        <a:solidFill>
                          <a:sysClr val="windowText" lastClr="000000"/>
                        </a:solidFill>
                        <a:effectLst/>
                        <a:uLnTx/>
                        <a:uFillTx/>
                        <a:latin typeface="+mn-lt"/>
                        <a:ea typeface="+mn-ea"/>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a:solidFill>
                          <a:sysClr val="windowText" lastClr="000000"/>
                        </a:solidFill>
                        <a:latin typeface="Century Gothic"/>
                        <a:cs typeface="Century Gothic"/>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b="1" i="0" cap="none" baseline="0" dirty="0" smtClean="0">
                        <a:solidFill>
                          <a:sysClr val="windowText" lastClr="000000"/>
                        </a:solidFill>
                        <a:latin typeface="+mn-lt"/>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Heart Rate</a:t>
                      </a:r>
                      <a:endParaRPr lang="en-US" sz="1000" b="1" i="0" cap="none" baseline="0" dirty="0">
                        <a:solidFill>
                          <a:sysClr val="windowText" lastClr="000000"/>
                        </a:solidFill>
                        <a:latin typeface="Century Gothic"/>
                        <a:cs typeface="Century Gothic"/>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b="1" i="0" cap="none" baseline="0" dirty="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a:solidFill>
                          <a:sysClr val="windowText" lastClr="000000"/>
                        </a:solidFill>
                        <a:latin typeface="Century Gothic"/>
                        <a:cs typeface="Century Gothic"/>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b="1" i="0" cap="none" baseline="0" dirty="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Creatinine Level</a:t>
                      </a:r>
                      <a:endParaRPr lang="en-US" sz="1000" b="1" i="0" cap="none" baseline="0" dirty="0">
                        <a:solidFill>
                          <a:sysClr val="windowText" lastClr="000000"/>
                        </a:solidFill>
                        <a:latin typeface="Century Gothic"/>
                        <a:cs typeface="Century Gothic"/>
                      </a:endParaRPr>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smtClean="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Cardiac Arrest at Admission</a:t>
                      </a: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smtClean="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ST-Segment Deviation</a:t>
                      </a: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smtClean="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Elevated Cardiac Enzyme Levels</a:t>
                      </a: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1" i="0" cap="none" baseline="0" dirty="0" smtClean="0">
                        <a:solidFill>
                          <a:sysClr val="windowText" lastClr="000000"/>
                        </a:solidFill>
                        <a:latin typeface="Century Gothic"/>
                        <a:cs typeface="Century Gothic"/>
                      </a:endParaRP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1" i="0" cap="none" baseline="0" dirty="0" smtClean="0">
                          <a:solidFill>
                            <a:sysClr val="windowText" lastClr="000000"/>
                          </a:solidFill>
                          <a:latin typeface="Century Gothic"/>
                          <a:cs typeface="Century Gothic"/>
                        </a:rPr>
                        <a:t>Total Points</a:t>
                      </a:r>
                    </a:p>
                  </a:txBody>
                  <a:tcPr marL="0" marR="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3123919297"/>
              </p:ext>
            </p:extLst>
          </p:nvPr>
        </p:nvGraphicFramePr>
        <p:xfrm>
          <a:off x="1826984" y="5696287"/>
          <a:ext cx="8379528" cy="594360"/>
        </p:xfrm>
        <a:graphic>
          <a:graphicData uri="http://schemas.openxmlformats.org/drawingml/2006/table">
            <a:tbl>
              <a:tblPr firstRow="1" bandRow="1">
                <a:effectLst/>
                <a:tableStyleId>{9DCAF9ED-07DC-4A11-8D7F-57B35C25682E}</a:tableStyleId>
              </a:tblPr>
              <a:tblGrid>
                <a:gridCol w="1474097"/>
                <a:gridCol w="342640"/>
                <a:gridCol w="342640"/>
                <a:gridCol w="342640"/>
                <a:gridCol w="342640"/>
                <a:gridCol w="342640"/>
                <a:gridCol w="342640"/>
                <a:gridCol w="342640"/>
                <a:gridCol w="342640"/>
                <a:gridCol w="342640"/>
                <a:gridCol w="342640"/>
                <a:gridCol w="342640"/>
                <a:gridCol w="342640"/>
                <a:gridCol w="342640"/>
                <a:gridCol w="342640"/>
                <a:gridCol w="342640"/>
                <a:gridCol w="342640"/>
                <a:gridCol w="342640"/>
                <a:gridCol w="342640"/>
                <a:gridCol w="342640"/>
                <a:gridCol w="395271"/>
              </a:tblGrid>
              <a:tr h="193746">
                <a:tc>
                  <a:txBody>
                    <a:bodyPr/>
                    <a:lstStyle/>
                    <a:p>
                      <a:pPr algn="l"/>
                      <a:r>
                        <a:rPr lang="en-US" sz="900" b="1" i="0" cap="none" spc="0" baseline="0" dirty="0" smtClean="0">
                          <a:ln>
                            <a:noFill/>
                          </a:ln>
                          <a:solidFill>
                            <a:schemeClr val="bg1"/>
                          </a:solidFill>
                          <a:effectLst/>
                          <a:latin typeface="Century Gothic"/>
                          <a:cs typeface="Century Gothic"/>
                        </a:rPr>
                        <a:t>TOTAL POINTS</a:t>
                      </a:r>
                      <a:endParaRPr lang="en-US" sz="900" b="1" i="0" cap="none" spc="0" baseline="0" dirty="0">
                        <a:ln>
                          <a:noFill/>
                        </a:ln>
                        <a:solidFill>
                          <a:schemeClr val="bg1"/>
                        </a:solidFill>
                        <a:effectLst/>
                        <a:latin typeface="Century Gothic"/>
                        <a:cs typeface="Century Gothic"/>
                      </a:endParaRPr>
                    </a:p>
                  </a:txBody>
                  <a:tcPr marL="45720" marR="0">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1000" b="1" i="0" cap="none" spc="0" baseline="0" dirty="0" smtClean="0">
                          <a:ln>
                            <a:noFill/>
                          </a:ln>
                          <a:solidFill>
                            <a:schemeClr val="tx1"/>
                          </a:solidFill>
                          <a:effectLst/>
                          <a:latin typeface="Century Gothic"/>
                          <a:cs typeface="Century Gothic"/>
                        </a:rPr>
                        <a:t>≤60</a:t>
                      </a:r>
                      <a:endParaRPr lang="en-US" sz="1000" b="1" i="0" cap="none" spc="0" baseline="0" dirty="0">
                        <a:ln>
                          <a:noFill/>
                        </a:ln>
                        <a:solidFill>
                          <a:schemeClr val="tx1"/>
                        </a:solidFill>
                        <a:effectLst/>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70</a:t>
                      </a:r>
                      <a:endParaRPr lang="en-US" sz="1000" b="1" i="0" cap="none" spc="0" baseline="0" dirty="0">
                        <a:ln>
                          <a:noFill/>
                        </a:ln>
                        <a:solidFill>
                          <a:schemeClr val="tx1"/>
                        </a:solidFill>
                        <a:effectLst/>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80</a:t>
                      </a:r>
                      <a:endParaRPr lang="en-US" sz="1000" b="1" i="0" cap="none" spc="0" baseline="0" dirty="0">
                        <a:ln>
                          <a:noFill/>
                        </a:ln>
                        <a:solidFill>
                          <a:schemeClr val="tx1"/>
                        </a:solidFill>
                        <a:effectLst/>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90</a:t>
                      </a:r>
                      <a:endParaRPr lang="en-US" sz="1000" b="1" i="0" cap="none" spc="0" baseline="0" dirty="0">
                        <a:ln>
                          <a:noFill/>
                        </a:ln>
                        <a:solidFill>
                          <a:schemeClr val="tx1"/>
                        </a:solidFill>
                        <a:effectLst/>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100</a:t>
                      </a:r>
                      <a:endParaRPr lang="en-US" sz="1000" b="1" i="0" cap="none" spc="0" baseline="0" dirty="0">
                        <a:ln>
                          <a:noFill/>
                        </a:ln>
                        <a:solidFill>
                          <a:schemeClr val="tx1"/>
                        </a:solidFill>
                        <a:effectLst/>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110</a:t>
                      </a:r>
                      <a:endParaRPr lang="en-US" sz="1000" b="1" i="0" cap="none" spc="0" baseline="0" dirty="0">
                        <a:ln>
                          <a:noFill/>
                        </a:ln>
                        <a:solidFill>
                          <a:schemeClr val="tx1"/>
                        </a:solidFill>
                        <a:effectLst/>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120</a:t>
                      </a:r>
                      <a:endParaRPr lang="en-US" sz="1000" b="1" i="0" cap="none" spc="0" baseline="0" dirty="0">
                        <a:ln>
                          <a:noFill/>
                        </a:ln>
                        <a:solidFill>
                          <a:schemeClr val="tx1"/>
                        </a:solidFill>
                        <a:effectLst/>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130</a:t>
                      </a:r>
                      <a:endParaRPr lang="en-US" sz="1000" b="1" i="0" cap="none" spc="0" baseline="0" dirty="0">
                        <a:ln>
                          <a:noFill/>
                        </a:ln>
                        <a:solidFill>
                          <a:schemeClr val="tx1"/>
                        </a:solidFill>
                        <a:effectLst/>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140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150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160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170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180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190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200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210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220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230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spc="0" baseline="0" dirty="0" smtClean="0">
                          <a:ln>
                            <a:noFill/>
                          </a:ln>
                          <a:solidFill>
                            <a:schemeClr val="tx1"/>
                          </a:solidFill>
                          <a:effectLst/>
                          <a:latin typeface="Century Gothic"/>
                          <a:cs typeface="Century Gothic"/>
                        </a:rPr>
                        <a:t>240</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≥250</a:t>
                      </a:r>
                    </a:p>
                  </a:txBody>
                  <a:tcPr marL="0" marR="0" marT="0" marB="0" anchor="ctr">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4838">
                <a:tc>
                  <a:txBody>
                    <a:bodyPr/>
                    <a:lstStyle/>
                    <a:p>
                      <a:pPr algn="l"/>
                      <a:r>
                        <a:rPr lang="en-US" sz="900" b="1" i="0" cap="none" baseline="0" dirty="0" smtClean="0">
                          <a:solidFill>
                            <a:schemeClr val="bg1"/>
                          </a:solidFill>
                          <a:latin typeface="Century Gothic"/>
                          <a:cs typeface="Century Gothic"/>
                        </a:rPr>
                        <a:t>PROBABILITY OF </a:t>
                      </a:r>
                      <a:br>
                        <a:rPr lang="en-US" sz="900" b="1" i="0" cap="none" baseline="0" dirty="0" smtClean="0">
                          <a:solidFill>
                            <a:schemeClr val="bg1"/>
                          </a:solidFill>
                          <a:latin typeface="Century Gothic"/>
                          <a:cs typeface="Century Gothic"/>
                        </a:rPr>
                      </a:br>
                      <a:r>
                        <a:rPr lang="en-US" sz="900" b="1" i="0" cap="none" baseline="0" dirty="0" smtClean="0">
                          <a:solidFill>
                            <a:schemeClr val="bg1"/>
                          </a:solidFill>
                          <a:latin typeface="Century Gothic"/>
                          <a:cs typeface="Century Gothic"/>
                        </a:rPr>
                        <a:t>IN-HOSPITAL DEATH, %</a:t>
                      </a:r>
                      <a:endParaRPr lang="en-US" sz="900" b="1" i="0" cap="none" baseline="0" dirty="0">
                        <a:solidFill>
                          <a:schemeClr val="bg1"/>
                        </a:solidFill>
                        <a:latin typeface="Century Gothic"/>
                        <a:cs typeface="Century Gothic"/>
                      </a:endParaRPr>
                    </a:p>
                  </a:txBody>
                  <a:tcPr marL="45720" marR="0">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0C3D"/>
                    </a:solidFill>
                  </a:tcPr>
                </a:tc>
                <a:tc>
                  <a:txBody>
                    <a:bodyPr/>
                    <a:lstStyle/>
                    <a:p>
                      <a:pPr algn="ctr"/>
                      <a:r>
                        <a:rPr lang="en-US" sz="1000" b="1" i="0" cap="none" spc="0" baseline="0" dirty="0" smtClean="0">
                          <a:ln>
                            <a:noFill/>
                          </a:ln>
                          <a:solidFill>
                            <a:schemeClr val="tx1"/>
                          </a:solidFill>
                          <a:effectLst/>
                          <a:latin typeface="Century Gothic"/>
                          <a:cs typeface="Century Gothic"/>
                        </a:rPr>
                        <a:t>≤0.2</a:t>
                      </a:r>
                      <a:endParaRPr lang="en-US" sz="1000" b="1" i="0" cap="none" baseline="0" dirty="0">
                        <a:solidFill>
                          <a:sysClr val="windowText" lastClr="000000"/>
                        </a:solidFill>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0.3</a:t>
                      </a:r>
                      <a:endParaRPr lang="en-US" sz="1000" b="1" i="0" cap="none" baseline="0" dirty="0">
                        <a:solidFill>
                          <a:sysClr val="windowText" lastClr="000000"/>
                        </a:solidFill>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0.4</a:t>
                      </a:r>
                      <a:endParaRPr lang="en-US" sz="1000" b="1" i="0" cap="none" baseline="0" dirty="0">
                        <a:solidFill>
                          <a:sysClr val="windowText" lastClr="000000"/>
                        </a:solidFill>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0.6</a:t>
                      </a:r>
                      <a:endParaRPr lang="en-US" sz="1000" b="1" i="0" cap="none" baseline="0" dirty="0">
                        <a:solidFill>
                          <a:sysClr val="windowText" lastClr="000000"/>
                        </a:solidFill>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0.8</a:t>
                      </a:r>
                      <a:endParaRPr lang="en-US" sz="1000" b="1" i="0" cap="none" baseline="0" dirty="0">
                        <a:solidFill>
                          <a:sysClr val="windowText" lastClr="000000"/>
                        </a:solidFill>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1.1</a:t>
                      </a:r>
                      <a:endParaRPr lang="en-US" sz="1000" b="1" i="0" cap="none" baseline="0" dirty="0">
                        <a:solidFill>
                          <a:sysClr val="windowText" lastClr="000000"/>
                        </a:solidFill>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1.6</a:t>
                      </a:r>
                      <a:endParaRPr lang="en-US" sz="1000" b="1" i="0" cap="none" baseline="0" dirty="0">
                        <a:solidFill>
                          <a:sysClr val="windowText" lastClr="000000"/>
                        </a:solidFill>
                        <a:latin typeface="Century Gothic"/>
                        <a:cs typeface="Century Gothic"/>
                      </a:endParaRP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2.1</a:t>
                      </a:r>
                      <a:endParaRPr lang="en-US" sz="1000" b="1" i="0" cap="none" baseline="0" dirty="0">
                        <a:solidFill>
                          <a:sysClr val="windowText" lastClr="000000"/>
                        </a:solidFill>
                        <a:latin typeface="Century Gothic"/>
                        <a:cs typeface="Century Gothic"/>
                      </a:endParaRPr>
                    </a:p>
                  </a:txBody>
                  <a:tcPr marL="0" marR="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2.9</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3.9</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5.4</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7.3</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9.8</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13</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18</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23</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29</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baseline="0" dirty="0" smtClean="0">
                          <a:solidFill>
                            <a:sysClr val="windowText" lastClr="000000"/>
                          </a:solidFill>
                          <a:latin typeface="Century Gothic"/>
                          <a:cs typeface="Century Gothic"/>
                        </a:rPr>
                        <a:t>36</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i="0" cap="none" baseline="0" dirty="0" smtClean="0">
                          <a:solidFill>
                            <a:sysClr val="windowText" lastClr="000000"/>
                          </a:solidFill>
                          <a:latin typeface="Century Gothic"/>
                          <a:cs typeface="Century Gothic"/>
                        </a:rPr>
                        <a:t>44</a:t>
                      </a:r>
                    </a:p>
                  </a:txBody>
                  <a:tcPr marL="0" marR="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1" i="0" cap="none" spc="0" baseline="0" dirty="0" smtClean="0">
                          <a:ln>
                            <a:noFill/>
                          </a:ln>
                          <a:solidFill>
                            <a:schemeClr val="tx1"/>
                          </a:solidFill>
                          <a:effectLst/>
                          <a:latin typeface="Century Gothic"/>
                          <a:cs typeface="Century Gothic"/>
                        </a:rPr>
                        <a:t>≥</a:t>
                      </a:r>
                      <a:r>
                        <a:rPr lang="en-US" sz="1000" b="1" i="0" cap="none" baseline="0" dirty="0" smtClean="0">
                          <a:solidFill>
                            <a:sysClr val="windowText" lastClr="000000"/>
                          </a:solidFill>
                          <a:latin typeface="Century Gothic"/>
                          <a:cs typeface="Century Gothic"/>
                        </a:rPr>
                        <a:t>52</a:t>
                      </a:r>
                    </a:p>
                  </a:txBody>
                  <a:tcPr marL="0" marR="0" marT="0" marB="0" anchor="ctr">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2" name="Content Placeholder 8"/>
          <p:cNvSpPr>
            <a:spLocks noGrp="1"/>
          </p:cNvSpPr>
          <p:nvPr>
            <p:ph sz="quarter" idx="11"/>
          </p:nvPr>
        </p:nvSpPr>
        <p:spPr>
          <a:xfrm>
            <a:off x="2630824" y="4984173"/>
            <a:ext cx="440266" cy="317500"/>
          </a:xfrm>
        </p:spPr>
        <p:txBody>
          <a:bodyPr/>
          <a:lstStyle/>
          <a:p>
            <a:pPr lvl="0"/>
            <a:r>
              <a:rPr lang="en-US" b="1" dirty="0">
                <a:solidFill>
                  <a:sysClr val="windowText" lastClr="000000"/>
                </a:solidFill>
                <a:latin typeface="Century Gothic"/>
                <a:cs typeface="Century Gothic"/>
              </a:rPr>
              <a:t>SBP</a:t>
            </a:r>
          </a:p>
        </p:txBody>
      </p:sp>
      <p:sp>
        <p:nvSpPr>
          <p:cNvPr id="13" name="Content Placeholder 8"/>
          <p:cNvSpPr>
            <a:spLocks noGrp="1"/>
          </p:cNvSpPr>
          <p:nvPr>
            <p:ph sz="quarter" idx="11"/>
          </p:nvPr>
        </p:nvSpPr>
        <p:spPr>
          <a:xfrm>
            <a:off x="3934561" y="4983845"/>
            <a:ext cx="531601" cy="317500"/>
          </a:xfrm>
        </p:spPr>
        <p:txBody>
          <a:bodyPr/>
          <a:lstStyle/>
          <a:p>
            <a:pPr lvl="0"/>
            <a:r>
              <a:rPr lang="en-US" b="1" dirty="0" smtClean="0">
                <a:solidFill>
                  <a:sysClr val="windowText" lastClr="000000"/>
                </a:solidFill>
                <a:latin typeface="Century Gothic"/>
                <a:cs typeface="Century Gothic"/>
              </a:rPr>
              <a:t>Age</a:t>
            </a:r>
            <a:endParaRPr lang="en-US" b="1" dirty="0">
              <a:solidFill>
                <a:sysClr val="windowText" lastClr="000000"/>
              </a:solidFill>
              <a:latin typeface="Century Gothic"/>
              <a:cs typeface="Century Gothic"/>
            </a:endParaRPr>
          </a:p>
        </p:txBody>
      </p:sp>
      <p:sp>
        <p:nvSpPr>
          <p:cNvPr id="14" name="Content Placeholder 8"/>
          <p:cNvSpPr>
            <a:spLocks noGrp="1"/>
          </p:cNvSpPr>
          <p:nvPr>
            <p:ph sz="quarter" idx="11"/>
          </p:nvPr>
        </p:nvSpPr>
        <p:spPr>
          <a:xfrm>
            <a:off x="2205315"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22" name="Content Placeholder 8"/>
          <p:cNvSpPr>
            <a:spLocks noGrp="1"/>
          </p:cNvSpPr>
          <p:nvPr>
            <p:ph sz="quarter" idx="11"/>
          </p:nvPr>
        </p:nvSpPr>
        <p:spPr>
          <a:xfrm>
            <a:off x="2842681"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23" name="Content Placeholder 8"/>
          <p:cNvSpPr>
            <a:spLocks noGrp="1"/>
          </p:cNvSpPr>
          <p:nvPr>
            <p:ph sz="quarter" idx="11"/>
          </p:nvPr>
        </p:nvSpPr>
        <p:spPr>
          <a:xfrm>
            <a:off x="3558121"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24" name="Content Placeholder 8"/>
          <p:cNvSpPr>
            <a:spLocks noGrp="1"/>
          </p:cNvSpPr>
          <p:nvPr>
            <p:ph sz="quarter" idx="11"/>
          </p:nvPr>
        </p:nvSpPr>
        <p:spPr>
          <a:xfrm>
            <a:off x="4250791"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25" name="Content Placeholder 8"/>
          <p:cNvSpPr>
            <a:spLocks noGrp="1"/>
          </p:cNvSpPr>
          <p:nvPr>
            <p:ph sz="quarter" idx="11"/>
          </p:nvPr>
        </p:nvSpPr>
        <p:spPr>
          <a:xfrm>
            <a:off x="5327386"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30" name="Content Placeholder 8"/>
          <p:cNvSpPr>
            <a:spLocks noGrp="1"/>
          </p:cNvSpPr>
          <p:nvPr>
            <p:ph sz="quarter" idx="11"/>
          </p:nvPr>
        </p:nvSpPr>
        <p:spPr>
          <a:xfrm>
            <a:off x="6225376"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31" name="Content Placeholder 8"/>
          <p:cNvSpPr>
            <a:spLocks noGrp="1"/>
          </p:cNvSpPr>
          <p:nvPr>
            <p:ph sz="quarter" idx="11"/>
          </p:nvPr>
        </p:nvSpPr>
        <p:spPr>
          <a:xfrm>
            <a:off x="7394581"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32" name="Content Placeholder 8"/>
          <p:cNvSpPr>
            <a:spLocks noGrp="1"/>
          </p:cNvSpPr>
          <p:nvPr>
            <p:ph sz="quarter" idx="11"/>
          </p:nvPr>
        </p:nvSpPr>
        <p:spPr>
          <a:xfrm>
            <a:off x="8918581" y="5056610"/>
            <a:ext cx="529855" cy="317500"/>
          </a:xfrm>
        </p:spPr>
        <p:txBody>
          <a:bodyPr/>
          <a:lstStyle/>
          <a:p>
            <a:pPr lvl="0" algn="ctr"/>
            <a:r>
              <a:rPr lang="en-US" sz="2000" b="1" dirty="0">
                <a:solidFill>
                  <a:sysClr val="windowText" lastClr="000000"/>
                </a:solidFill>
                <a:latin typeface="Century Gothic"/>
                <a:cs typeface="Century Gothic"/>
              </a:rPr>
              <a:t>=</a:t>
            </a:r>
          </a:p>
        </p:txBody>
      </p:sp>
      <p:sp>
        <p:nvSpPr>
          <p:cNvPr id="35" name="Rectangle 7"/>
          <p:cNvSpPr txBox="1">
            <a:spLocks noChangeArrowheads="1"/>
          </p:cNvSpPr>
          <p:nvPr/>
        </p:nvSpPr>
        <p:spPr>
          <a:xfrm>
            <a:off x="609600" y="9446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dirty="0"/>
              <a:t>GRACE: risk assessment for mortality after ACS</a:t>
            </a:r>
          </a:p>
        </p:txBody>
      </p:sp>
    </p:spTree>
    <p:extLst>
      <p:ext uri="{BB962C8B-B14F-4D97-AF65-F5344CB8AC3E}">
        <p14:creationId xmlns:p14="http://schemas.microsoft.com/office/powerpoint/2010/main" val="3616652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idx="1"/>
          </p:nvPr>
        </p:nvSpPr>
        <p:spPr>
          <a:xfrm>
            <a:off x="1981201" y="2209211"/>
            <a:ext cx="3915229" cy="4109822"/>
          </a:xfrm>
        </p:spPr>
        <p:txBody>
          <a:bodyPr>
            <a:noAutofit/>
          </a:bodyPr>
          <a:lstStyle/>
          <a:p>
            <a:r>
              <a:rPr lang="en-US" dirty="0" smtClean="0">
                <a:solidFill>
                  <a:schemeClr val="tx1">
                    <a:lumMod val="65000"/>
                    <a:lumOff val="35000"/>
                  </a:schemeClr>
                </a:solidFill>
              </a:rPr>
              <a:t>Risk factors</a:t>
            </a:r>
            <a:r>
              <a:rPr lang="en-US" baseline="30000" dirty="0" smtClean="0">
                <a:solidFill>
                  <a:schemeClr val="tx1">
                    <a:lumMod val="65000"/>
                    <a:lumOff val="35000"/>
                  </a:schemeClr>
                </a:solidFill>
              </a:rPr>
              <a:t>1</a:t>
            </a:r>
            <a:r>
              <a:rPr lang="en-US" dirty="0" smtClean="0">
                <a:solidFill>
                  <a:schemeClr val="tx1">
                    <a:lumMod val="65000"/>
                    <a:lumOff val="35000"/>
                  </a:schemeClr>
                </a:solidFill>
              </a:rPr>
              <a:t>:</a:t>
            </a:r>
          </a:p>
          <a:p>
            <a:pPr lvl="1" eaLnBrk="1" hangingPunct="1"/>
            <a:r>
              <a:rPr lang="en-US" dirty="0" smtClean="0">
                <a:solidFill>
                  <a:schemeClr val="tx1">
                    <a:lumMod val="65000"/>
                    <a:lumOff val="35000"/>
                  </a:schemeClr>
                </a:solidFill>
              </a:rPr>
              <a:t>Age </a:t>
            </a:r>
            <a:r>
              <a:rPr lang="en-US" dirty="0">
                <a:solidFill>
                  <a:schemeClr val="tx1">
                    <a:lumMod val="65000"/>
                    <a:lumOff val="35000"/>
                  </a:schemeClr>
                </a:solidFill>
                <a:sym typeface="Symbol" charset="0"/>
              </a:rPr>
              <a:t></a:t>
            </a:r>
            <a:r>
              <a:rPr lang="en-US" dirty="0">
                <a:solidFill>
                  <a:schemeClr val="tx1">
                    <a:lumMod val="65000"/>
                    <a:lumOff val="35000"/>
                  </a:schemeClr>
                </a:solidFill>
              </a:rPr>
              <a:t>65 years</a:t>
            </a:r>
          </a:p>
          <a:p>
            <a:pPr lvl="1" eaLnBrk="1" hangingPunct="1"/>
            <a:r>
              <a:rPr lang="en-US" dirty="0">
                <a:solidFill>
                  <a:schemeClr val="tx1">
                    <a:lumMod val="65000"/>
                    <a:lumOff val="35000"/>
                  </a:schemeClr>
                </a:solidFill>
                <a:sym typeface="Symbol" charset="0"/>
              </a:rPr>
              <a:t>3 risk factors for CAD</a:t>
            </a:r>
          </a:p>
          <a:p>
            <a:pPr lvl="1" eaLnBrk="1" hangingPunct="1"/>
            <a:r>
              <a:rPr lang="en-US" dirty="0" smtClean="0">
                <a:solidFill>
                  <a:schemeClr val="tx1">
                    <a:lumMod val="65000"/>
                    <a:lumOff val="35000"/>
                  </a:schemeClr>
                </a:solidFill>
                <a:sym typeface="Symbol" charset="0"/>
              </a:rPr>
              <a:t>Significant coronary stenosis (eg, prior </a:t>
            </a:r>
            <a:r>
              <a:rPr lang="en-US" dirty="0">
                <a:solidFill>
                  <a:schemeClr val="tx1">
                    <a:lumMod val="65000"/>
                    <a:lumOff val="35000"/>
                  </a:schemeClr>
                </a:solidFill>
                <a:sym typeface="Symbol" charset="0"/>
              </a:rPr>
              <a:t>50</a:t>
            </a:r>
            <a:r>
              <a:rPr lang="en-US" dirty="0" smtClean="0">
                <a:solidFill>
                  <a:schemeClr val="tx1">
                    <a:lumMod val="65000"/>
                    <a:lumOff val="35000"/>
                  </a:schemeClr>
                </a:solidFill>
                <a:sym typeface="Symbol" charset="0"/>
              </a:rPr>
              <a:t>%)</a:t>
            </a:r>
            <a:endParaRPr lang="en-US" dirty="0">
              <a:solidFill>
                <a:schemeClr val="tx1">
                  <a:lumMod val="65000"/>
                  <a:lumOff val="35000"/>
                </a:schemeClr>
              </a:solidFill>
              <a:sym typeface="Symbol" charset="0"/>
            </a:endParaRPr>
          </a:p>
          <a:p>
            <a:pPr lvl="1" eaLnBrk="1" hangingPunct="1"/>
            <a:r>
              <a:rPr lang="en-US" dirty="0">
                <a:solidFill>
                  <a:schemeClr val="tx1">
                    <a:lumMod val="65000"/>
                    <a:lumOff val="35000"/>
                  </a:schemeClr>
                </a:solidFill>
                <a:sym typeface="Symbol" charset="0"/>
              </a:rPr>
              <a:t>ST-segment deviation on ECG</a:t>
            </a:r>
          </a:p>
          <a:p>
            <a:pPr lvl="1" eaLnBrk="1" hangingPunct="1"/>
            <a:r>
              <a:rPr lang="en-US" dirty="0" smtClean="0">
                <a:solidFill>
                  <a:schemeClr val="tx1">
                    <a:lumMod val="65000"/>
                    <a:lumOff val="35000"/>
                  </a:schemeClr>
                </a:solidFill>
                <a:sym typeface="Symbol" charset="0"/>
              </a:rPr>
              <a:t>Severe angina (eg, 2 angina </a:t>
            </a:r>
            <a:r>
              <a:rPr lang="en-US" dirty="0">
                <a:solidFill>
                  <a:schemeClr val="tx1">
                    <a:lumMod val="65000"/>
                    <a:lumOff val="35000"/>
                  </a:schemeClr>
                </a:solidFill>
                <a:sym typeface="Symbol" charset="0"/>
              </a:rPr>
              <a:t>events </a:t>
            </a:r>
            <a:r>
              <a:rPr lang="en-US" dirty="0" smtClean="0">
                <a:solidFill>
                  <a:schemeClr val="tx1">
                    <a:lumMod val="65000"/>
                    <a:lumOff val="35000"/>
                  </a:schemeClr>
                </a:solidFill>
                <a:sym typeface="Symbol" charset="0"/>
              </a:rPr>
              <a:t>in previous 24 hours)</a:t>
            </a:r>
            <a:endParaRPr lang="en-US" dirty="0">
              <a:solidFill>
                <a:schemeClr val="tx1">
                  <a:lumMod val="65000"/>
                  <a:lumOff val="35000"/>
                </a:schemeClr>
              </a:solidFill>
              <a:sym typeface="Symbol" charset="0"/>
            </a:endParaRPr>
          </a:p>
          <a:p>
            <a:pPr lvl="1" eaLnBrk="1" hangingPunct="1"/>
            <a:r>
              <a:rPr lang="en-US" dirty="0">
                <a:solidFill>
                  <a:schemeClr val="tx1">
                    <a:lumMod val="65000"/>
                    <a:lumOff val="35000"/>
                  </a:schemeClr>
                </a:solidFill>
                <a:sym typeface="Symbol" charset="0"/>
              </a:rPr>
              <a:t>Use of ASA in last 7 days</a:t>
            </a:r>
          </a:p>
          <a:p>
            <a:pPr lvl="1" eaLnBrk="1" hangingPunct="1"/>
            <a:r>
              <a:rPr lang="en-US" dirty="0">
                <a:solidFill>
                  <a:schemeClr val="tx1">
                    <a:lumMod val="65000"/>
                    <a:lumOff val="35000"/>
                  </a:schemeClr>
                </a:solidFill>
                <a:sym typeface="Symbol" charset="0"/>
              </a:rPr>
              <a:t>Elevated serum cardiac </a:t>
            </a:r>
            <a:r>
              <a:rPr lang="en-US" dirty="0" smtClean="0">
                <a:solidFill>
                  <a:schemeClr val="tx1">
                    <a:lumMod val="65000"/>
                    <a:lumOff val="35000"/>
                  </a:schemeClr>
                </a:solidFill>
                <a:sym typeface="Symbol" charset="0"/>
              </a:rPr>
              <a:t>markers CK</a:t>
            </a:r>
            <a:r>
              <a:rPr lang="en-US" dirty="0">
                <a:solidFill>
                  <a:schemeClr val="tx1">
                    <a:lumMod val="65000"/>
                    <a:lumOff val="35000"/>
                  </a:schemeClr>
                </a:solidFill>
                <a:sym typeface="Symbol" charset="0"/>
              </a:rPr>
              <a:t>-MB or troponin</a:t>
            </a:r>
          </a:p>
        </p:txBody>
      </p:sp>
      <p:sp>
        <p:nvSpPr>
          <p:cNvPr id="1027" name="Rectangle 2"/>
          <p:cNvSpPr>
            <a:spLocks noGrp="1" noChangeArrowheads="1"/>
          </p:cNvSpPr>
          <p:nvPr>
            <p:ph type="title"/>
          </p:nvPr>
        </p:nvSpPr>
        <p:spPr/>
        <p:txBody>
          <a:bodyPr/>
          <a:lstStyle/>
          <a:p>
            <a:pPr eaLnBrk="1" hangingPunct="1"/>
            <a:r>
              <a:rPr lang="en-US" dirty="0" smtClean="0"/>
              <a:t>TIMI risk score: 2-week MACE</a:t>
            </a:r>
            <a:endParaRPr lang="en-US" dirty="0"/>
          </a:p>
        </p:txBody>
      </p:sp>
      <p:sp>
        <p:nvSpPr>
          <p:cNvPr id="3" name="Content Placeholder 2"/>
          <p:cNvSpPr>
            <a:spLocks noGrp="1"/>
          </p:cNvSpPr>
          <p:nvPr>
            <p:ph sz="quarter" idx="11"/>
          </p:nvPr>
        </p:nvSpPr>
        <p:spPr>
          <a:xfrm>
            <a:off x="1524001" y="6481530"/>
            <a:ext cx="7220857" cy="376470"/>
          </a:xfrm>
        </p:spPr>
        <p:txBody>
          <a:bodyPr/>
          <a:lstStyle/>
          <a:p>
            <a:r>
              <a:rPr lang="en-US" dirty="0" smtClean="0"/>
              <a:t>MACE </a:t>
            </a:r>
            <a:r>
              <a:rPr lang="en-US" dirty="0"/>
              <a:t>= major adverse cardiac event.</a:t>
            </a:r>
          </a:p>
          <a:p>
            <a:r>
              <a:rPr lang="fr-FR" dirty="0"/>
              <a:t>1. </a:t>
            </a:r>
            <a:r>
              <a:rPr lang="fr-FR" dirty="0" smtClean="0"/>
              <a:t>Antman EM, </a:t>
            </a:r>
            <a:r>
              <a:rPr lang="fr-FR" dirty="0"/>
              <a:t>et al. </a:t>
            </a:r>
            <a:r>
              <a:rPr lang="fr-FR" dirty="0" smtClean="0"/>
              <a:t>JAMA </a:t>
            </a:r>
            <a:r>
              <a:rPr lang="fr-FR" dirty="0"/>
              <a:t>2000;284:835-842</a:t>
            </a:r>
            <a:r>
              <a:rPr lang="fr-FR" dirty="0" smtClean="0"/>
              <a:t>.</a:t>
            </a:r>
            <a:endParaRPr lang="fr-FR" dirty="0"/>
          </a:p>
        </p:txBody>
      </p:sp>
      <p:sp>
        <p:nvSpPr>
          <p:cNvPr id="5" name="TextBox 4"/>
          <p:cNvSpPr txBox="1"/>
          <p:nvPr/>
        </p:nvSpPr>
        <p:spPr>
          <a:xfrm>
            <a:off x="1935070" y="1498409"/>
            <a:ext cx="7678615" cy="461665"/>
          </a:xfrm>
          <a:prstGeom prst="rect">
            <a:avLst/>
          </a:prstGeom>
          <a:noFill/>
        </p:spPr>
        <p:txBody>
          <a:bodyPr wrap="square" rtlCol="0">
            <a:spAutoFit/>
          </a:bodyPr>
          <a:lstStyle/>
          <a:p>
            <a:r>
              <a:rPr lang="en-US" sz="2400" dirty="0">
                <a:solidFill>
                  <a:srgbClr val="C9003B"/>
                </a:solidFill>
                <a:latin typeface="+mj-lt"/>
              </a:rPr>
              <a:t>T</a:t>
            </a:r>
            <a:r>
              <a:rPr lang="en-US" sz="2000" dirty="0">
                <a:solidFill>
                  <a:schemeClr val="tx1">
                    <a:lumMod val="85000"/>
                    <a:lumOff val="15000"/>
                  </a:schemeClr>
                </a:solidFill>
                <a:latin typeface="Century Gothic"/>
                <a:cs typeface="Century Gothic"/>
              </a:rPr>
              <a:t>HROMBOSIS</a:t>
            </a:r>
            <a:r>
              <a:rPr lang="en-US" sz="2000" dirty="0">
                <a:latin typeface="+mj-lt"/>
              </a:rPr>
              <a:t> </a:t>
            </a:r>
            <a:r>
              <a:rPr lang="en-US" sz="2400" dirty="0">
                <a:solidFill>
                  <a:srgbClr val="C9003B"/>
                </a:solidFill>
                <a:latin typeface="+mj-lt"/>
              </a:rPr>
              <a:t>I</a:t>
            </a:r>
            <a:r>
              <a:rPr lang="en-US" sz="2000" dirty="0">
                <a:solidFill>
                  <a:schemeClr val="tx1">
                    <a:lumMod val="85000"/>
                    <a:lumOff val="15000"/>
                  </a:schemeClr>
                </a:solidFill>
                <a:latin typeface="Century Gothic"/>
                <a:cs typeface="Century Gothic"/>
              </a:rPr>
              <a:t>N</a:t>
            </a:r>
            <a:r>
              <a:rPr lang="en-US" sz="2000" dirty="0">
                <a:latin typeface="+mj-lt"/>
              </a:rPr>
              <a:t> </a:t>
            </a:r>
            <a:r>
              <a:rPr lang="en-US" sz="2400" dirty="0">
                <a:solidFill>
                  <a:srgbClr val="C9003B"/>
                </a:solidFill>
                <a:latin typeface="+mj-lt"/>
              </a:rPr>
              <a:t>M</a:t>
            </a:r>
            <a:r>
              <a:rPr lang="en-US" sz="2000" dirty="0">
                <a:solidFill>
                  <a:schemeClr val="tx1">
                    <a:lumMod val="85000"/>
                    <a:lumOff val="15000"/>
                  </a:schemeClr>
                </a:solidFill>
                <a:latin typeface="Century Gothic"/>
              </a:rPr>
              <a:t>YO</a:t>
            </a:r>
            <a:r>
              <a:rPr lang="en-US" sz="2000" dirty="0">
                <a:solidFill>
                  <a:schemeClr val="tx1">
                    <a:lumMod val="85000"/>
                    <a:lumOff val="15000"/>
                  </a:schemeClr>
                </a:solidFill>
                <a:latin typeface="Century Gothic"/>
                <a:cs typeface="Century Gothic"/>
              </a:rPr>
              <a:t>CARDIAL</a:t>
            </a:r>
            <a:r>
              <a:rPr lang="en-US" sz="2000" dirty="0">
                <a:latin typeface="+mj-lt"/>
              </a:rPr>
              <a:t> </a:t>
            </a:r>
            <a:r>
              <a:rPr lang="en-US" sz="2400" dirty="0">
                <a:solidFill>
                  <a:srgbClr val="C00000"/>
                </a:solidFill>
                <a:latin typeface="+mj-lt"/>
              </a:rPr>
              <a:t>I</a:t>
            </a:r>
            <a:r>
              <a:rPr lang="en-US" sz="2000" dirty="0">
                <a:solidFill>
                  <a:schemeClr val="tx1">
                    <a:lumMod val="85000"/>
                    <a:lumOff val="15000"/>
                  </a:schemeClr>
                </a:solidFill>
                <a:latin typeface="Century Gothic"/>
                <a:ea typeface="+mn-ea"/>
                <a:cs typeface="Century Gothic"/>
              </a:rPr>
              <a:t>NFARCTION</a:t>
            </a:r>
            <a:endParaRPr lang="en-US" sz="2000" dirty="0">
              <a:solidFill>
                <a:schemeClr val="tx1">
                  <a:lumMod val="85000"/>
                  <a:lumOff val="15000"/>
                </a:schemeClr>
              </a:solidFill>
              <a:latin typeface="+mj-lt"/>
            </a:endParaRPr>
          </a:p>
        </p:txBody>
      </p:sp>
      <p:graphicFrame>
        <p:nvGraphicFramePr>
          <p:cNvPr id="13" name="Object 5"/>
          <p:cNvGraphicFramePr>
            <a:graphicFrameLocks noGrp="1" noChangeAspect="1"/>
          </p:cNvGraphicFramePr>
          <p:nvPr>
            <p:extLst>
              <p:ext uri="{D42A27DB-BD31-4B8C-83A1-F6EECF244321}">
                <p14:modId xmlns:p14="http://schemas.microsoft.com/office/powerpoint/2010/main" val="2972703405"/>
              </p:ext>
            </p:extLst>
          </p:nvPr>
        </p:nvGraphicFramePr>
        <p:xfrm>
          <a:off x="5737798" y="1305799"/>
          <a:ext cx="4987303" cy="4324956"/>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2120138" y="5586752"/>
            <a:ext cx="7991685" cy="743040"/>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defTabSz="914400" eaLnBrk="0" fontAlgn="auto" hangingPunct="0">
              <a:lnSpc>
                <a:spcPct val="90000"/>
              </a:lnSpc>
              <a:spcBef>
                <a:spcPct val="25000"/>
              </a:spcBef>
              <a:spcAft>
                <a:spcPts val="0"/>
              </a:spcAft>
            </a:pPr>
            <a:r>
              <a:rPr lang="en-US" sz="1350" b="1" dirty="0">
                <a:solidFill>
                  <a:schemeClr val="bg1"/>
                </a:solidFill>
                <a:latin typeface="Century Gothic"/>
                <a:cs typeface="Century Gothic"/>
              </a:rPr>
              <a:t>   Each risk factor is assigned 1 point, and the total represents a given patient’s TIMI Risk Score</a:t>
            </a:r>
            <a:r>
              <a:rPr lang="en-US" sz="1350" b="1" baseline="30000" dirty="0">
                <a:solidFill>
                  <a:schemeClr val="bg1"/>
                </a:solidFill>
                <a:latin typeface="Century Gothic"/>
                <a:cs typeface="Century Gothic"/>
              </a:rPr>
              <a:t>1</a:t>
            </a:r>
          </a:p>
          <a:p>
            <a:pPr defTabSz="914400" eaLnBrk="0" fontAlgn="auto" hangingPunct="0">
              <a:lnSpc>
                <a:spcPct val="90000"/>
              </a:lnSpc>
              <a:spcBef>
                <a:spcPct val="25000"/>
              </a:spcBef>
              <a:spcAft>
                <a:spcPts val="0"/>
              </a:spcAft>
            </a:pPr>
            <a:r>
              <a:rPr lang="en-US" sz="1350" b="1" dirty="0">
                <a:solidFill>
                  <a:schemeClr val="bg1"/>
                </a:solidFill>
                <a:latin typeface="Century Gothic"/>
                <a:cs typeface="Century Gothic"/>
              </a:rPr>
              <a:t>   Event rates (all-cause mortality, MI, or urgent revascularization) increase with each </a:t>
            </a:r>
            <a:br>
              <a:rPr lang="en-US" sz="1350" b="1" dirty="0">
                <a:solidFill>
                  <a:schemeClr val="bg1"/>
                </a:solidFill>
                <a:latin typeface="Century Gothic"/>
                <a:cs typeface="Century Gothic"/>
              </a:rPr>
            </a:br>
            <a:r>
              <a:rPr lang="en-US" sz="1350" b="1" dirty="0">
                <a:solidFill>
                  <a:schemeClr val="bg1"/>
                </a:solidFill>
                <a:latin typeface="Century Gothic"/>
                <a:cs typeface="Century Gothic"/>
              </a:rPr>
              <a:t>   1-point increase in score (</a:t>
            </a:r>
            <a:r>
              <a:rPr lang="en-US" sz="1350" b="1" i="1" dirty="0">
                <a:solidFill>
                  <a:schemeClr val="bg1"/>
                </a:solidFill>
                <a:latin typeface="Century Gothic"/>
                <a:cs typeface="Century Gothic"/>
              </a:rPr>
              <a:t>P</a:t>
            </a:r>
            <a:r>
              <a:rPr lang="en-US" sz="1350" b="1" dirty="0">
                <a:solidFill>
                  <a:schemeClr val="bg1"/>
                </a:solidFill>
                <a:latin typeface="Century Gothic"/>
                <a:cs typeface="Century Gothic"/>
              </a:rPr>
              <a:t>&lt;0.001 by chi-square test for trend)</a:t>
            </a:r>
            <a:r>
              <a:rPr lang="en-US" sz="1350" b="1" baseline="30000" dirty="0">
                <a:solidFill>
                  <a:schemeClr val="bg1"/>
                </a:solidFill>
                <a:latin typeface="Century Gothic"/>
                <a:cs typeface="Century Gothic"/>
              </a:rPr>
              <a:t>1</a:t>
            </a:r>
            <a:r>
              <a:rPr lang="en-US" sz="1350" b="1" dirty="0">
                <a:solidFill>
                  <a:schemeClr val="bg1"/>
                </a:solidFill>
                <a:latin typeface="Century Gothic"/>
                <a:cs typeface="Century Gothic"/>
              </a:rPr>
              <a:t> </a:t>
            </a:r>
          </a:p>
        </p:txBody>
      </p:sp>
      <p:grpSp>
        <p:nvGrpSpPr>
          <p:cNvPr id="4" name="Group 3"/>
          <p:cNvGrpSpPr/>
          <p:nvPr/>
        </p:nvGrpSpPr>
        <p:grpSpPr>
          <a:xfrm>
            <a:off x="7200076" y="4860476"/>
            <a:ext cx="2702006" cy="321455"/>
            <a:chOff x="5414408" y="5335565"/>
            <a:chExt cx="3035284" cy="361105"/>
          </a:xfrm>
        </p:grpSpPr>
        <p:sp>
          <p:nvSpPr>
            <p:cNvPr id="14" name="Content Placeholder 2"/>
            <p:cNvSpPr txBox="1">
              <a:spLocks/>
            </p:cNvSpPr>
            <p:nvPr/>
          </p:nvSpPr>
          <p:spPr>
            <a:xfrm>
              <a:off x="5414408"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0/1</a:t>
              </a:r>
              <a:endParaRPr lang="fr-FR" sz="1200" dirty="0">
                <a:latin typeface="Century Gothic"/>
                <a:cs typeface="Century Gothic"/>
              </a:endParaRPr>
            </a:p>
          </p:txBody>
        </p:sp>
        <p:sp>
          <p:nvSpPr>
            <p:cNvPr id="15" name="Content Placeholder 2"/>
            <p:cNvSpPr txBox="1">
              <a:spLocks/>
            </p:cNvSpPr>
            <p:nvPr/>
          </p:nvSpPr>
          <p:spPr>
            <a:xfrm>
              <a:off x="5959871"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2</a:t>
              </a:r>
              <a:endParaRPr lang="fr-FR" sz="1200" dirty="0">
                <a:latin typeface="Century Gothic"/>
                <a:cs typeface="Century Gothic"/>
              </a:endParaRPr>
            </a:p>
          </p:txBody>
        </p:sp>
        <p:sp>
          <p:nvSpPr>
            <p:cNvPr id="17" name="Content Placeholder 2"/>
            <p:cNvSpPr txBox="1">
              <a:spLocks/>
            </p:cNvSpPr>
            <p:nvPr/>
          </p:nvSpPr>
          <p:spPr>
            <a:xfrm>
              <a:off x="6448335"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3</a:t>
              </a:r>
              <a:endParaRPr lang="fr-FR" sz="1200" dirty="0">
                <a:latin typeface="Century Gothic"/>
                <a:cs typeface="Century Gothic"/>
              </a:endParaRPr>
            </a:p>
          </p:txBody>
        </p:sp>
        <p:sp>
          <p:nvSpPr>
            <p:cNvPr id="18" name="Content Placeholder 2"/>
            <p:cNvSpPr txBox="1">
              <a:spLocks/>
            </p:cNvSpPr>
            <p:nvPr/>
          </p:nvSpPr>
          <p:spPr>
            <a:xfrm>
              <a:off x="6961826"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4</a:t>
              </a:r>
              <a:endParaRPr lang="fr-FR" sz="1200" dirty="0">
                <a:latin typeface="Century Gothic"/>
                <a:cs typeface="Century Gothic"/>
              </a:endParaRPr>
            </a:p>
          </p:txBody>
        </p:sp>
        <p:sp>
          <p:nvSpPr>
            <p:cNvPr id="19" name="Content Placeholder 2"/>
            <p:cNvSpPr txBox="1">
              <a:spLocks/>
            </p:cNvSpPr>
            <p:nvPr/>
          </p:nvSpPr>
          <p:spPr>
            <a:xfrm>
              <a:off x="7510191" y="5335565"/>
              <a:ext cx="269575"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5</a:t>
              </a:r>
              <a:endParaRPr lang="fr-FR" sz="1200" dirty="0">
                <a:latin typeface="Century Gothic"/>
                <a:cs typeface="Century Gothic"/>
              </a:endParaRPr>
            </a:p>
          </p:txBody>
        </p:sp>
        <p:sp>
          <p:nvSpPr>
            <p:cNvPr id="20" name="Content Placeholder 2"/>
            <p:cNvSpPr txBox="1">
              <a:spLocks/>
            </p:cNvSpPr>
            <p:nvPr/>
          </p:nvSpPr>
          <p:spPr>
            <a:xfrm>
              <a:off x="7976164"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6/7</a:t>
              </a:r>
              <a:endParaRPr lang="fr-FR" sz="1200" dirty="0">
                <a:latin typeface="Century Gothic"/>
                <a:cs typeface="Century Gothic"/>
              </a:endParaRPr>
            </a:p>
          </p:txBody>
        </p:sp>
      </p:grpSp>
    </p:spTree>
    <p:extLst>
      <p:ext uri="{BB962C8B-B14F-4D97-AF65-F5344CB8AC3E}">
        <p14:creationId xmlns:p14="http://schemas.microsoft.com/office/powerpoint/2010/main" val="3838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Content Placeholder 2"/>
          <p:cNvSpPr>
            <a:spLocks noGrp="1"/>
          </p:cNvSpPr>
          <p:nvPr>
            <p:ph idx="1"/>
          </p:nvPr>
        </p:nvSpPr>
        <p:spPr/>
        <p:txBody>
          <a:bodyPr>
            <a:normAutofit/>
          </a:bodyPr>
          <a:lstStyle/>
          <a:p>
            <a:pPr marL="685800" indent="-685800">
              <a:spcBef>
                <a:spcPts val="0"/>
              </a:spcBef>
              <a:spcAft>
                <a:spcPts val="1200"/>
              </a:spcAft>
              <a:buNone/>
            </a:pPr>
            <a:r>
              <a:rPr lang="en-US" sz="2400" dirty="0">
                <a:solidFill>
                  <a:schemeClr val="tx1">
                    <a:lumMod val="65000"/>
                    <a:lumOff val="35000"/>
                  </a:schemeClr>
                </a:solidFill>
              </a:rPr>
              <a:t>H</a:t>
            </a:r>
            <a:r>
              <a:rPr lang="en-US" dirty="0" smtClean="0">
                <a:solidFill>
                  <a:schemeClr val="tx1">
                    <a:lumMod val="65000"/>
                    <a:lumOff val="35000"/>
                  </a:schemeClr>
                </a:solidFill>
              </a:rPr>
              <a:t>ISTORY: Highly </a:t>
            </a:r>
            <a:r>
              <a:rPr lang="en-US" dirty="0">
                <a:solidFill>
                  <a:schemeClr val="tx1">
                    <a:lumMod val="65000"/>
                    <a:lumOff val="35000"/>
                  </a:schemeClr>
                </a:solidFill>
              </a:rPr>
              <a:t>suspicious = 2, Moderately = 1, Slightly = 0</a:t>
            </a:r>
          </a:p>
          <a:p>
            <a:pPr marL="685800" indent="-685800">
              <a:spcBef>
                <a:spcPts val="0"/>
              </a:spcBef>
              <a:spcAft>
                <a:spcPts val="1200"/>
              </a:spcAft>
              <a:buNone/>
            </a:pPr>
            <a:r>
              <a:rPr lang="en-US" sz="2400" dirty="0">
                <a:solidFill>
                  <a:schemeClr val="tx1">
                    <a:lumMod val="65000"/>
                    <a:lumOff val="35000"/>
                  </a:schemeClr>
                </a:solidFill>
              </a:rPr>
              <a:t>E</a:t>
            </a:r>
            <a:r>
              <a:rPr lang="en-US" dirty="0">
                <a:solidFill>
                  <a:schemeClr val="tx1">
                    <a:lumMod val="65000"/>
                    <a:lumOff val="35000"/>
                  </a:schemeClr>
                </a:solidFill>
              </a:rPr>
              <a:t>CG: </a:t>
            </a:r>
            <a:r>
              <a:rPr lang="en-US" dirty="0" smtClean="0">
                <a:solidFill>
                  <a:schemeClr val="tx1">
                    <a:lumMod val="65000"/>
                    <a:lumOff val="35000"/>
                  </a:schemeClr>
                </a:solidFill>
              </a:rPr>
              <a:t>Significant </a:t>
            </a:r>
            <a:r>
              <a:rPr lang="en-US" dirty="0">
                <a:solidFill>
                  <a:schemeClr val="tx1">
                    <a:lumMod val="65000"/>
                    <a:lumOff val="35000"/>
                  </a:schemeClr>
                </a:solidFill>
              </a:rPr>
              <a:t>ST depression = 2, </a:t>
            </a:r>
            <a:r>
              <a:rPr lang="en-US" dirty="0" smtClean="0">
                <a:solidFill>
                  <a:schemeClr val="tx1">
                    <a:lumMod val="65000"/>
                    <a:lumOff val="35000"/>
                  </a:schemeClr>
                </a:solidFill>
              </a:rPr>
              <a:t>Nonspecific repolarization </a:t>
            </a:r>
            <a:r>
              <a:rPr lang="en-US" dirty="0">
                <a:solidFill>
                  <a:schemeClr val="tx1">
                    <a:lumMod val="65000"/>
                    <a:lumOff val="35000"/>
                  </a:schemeClr>
                </a:solidFill>
              </a:rPr>
              <a:t>disturbance = 1, </a:t>
            </a:r>
            <a:r>
              <a:rPr lang="en-US" dirty="0" smtClean="0">
                <a:solidFill>
                  <a:schemeClr val="tx1">
                    <a:lumMod val="65000"/>
                    <a:lumOff val="35000"/>
                  </a:schemeClr>
                </a:solidFill>
              </a:rPr>
              <a:t>Normal </a:t>
            </a:r>
            <a:r>
              <a:rPr lang="en-US" dirty="0">
                <a:solidFill>
                  <a:schemeClr val="tx1">
                    <a:lumMod val="65000"/>
                    <a:lumOff val="35000"/>
                  </a:schemeClr>
                </a:solidFill>
              </a:rPr>
              <a:t>= 0</a:t>
            </a:r>
          </a:p>
          <a:p>
            <a:pPr marL="685800" indent="-685800">
              <a:spcBef>
                <a:spcPts val="0"/>
              </a:spcBef>
              <a:spcAft>
                <a:spcPts val="1200"/>
              </a:spcAft>
              <a:buNone/>
            </a:pPr>
            <a:r>
              <a:rPr lang="en-US" sz="2400" dirty="0">
                <a:solidFill>
                  <a:schemeClr val="tx1">
                    <a:lumMod val="65000"/>
                    <a:lumOff val="35000"/>
                  </a:schemeClr>
                </a:solidFill>
              </a:rPr>
              <a:t>A</a:t>
            </a:r>
            <a:r>
              <a:rPr lang="en-US" dirty="0" smtClean="0">
                <a:solidFill>
                  <a:schemeClr val="tx1">
                    <a:lumMod val="65000"/>
                    <a:lumOff val="35000"/>
                  </a:schemeClr>
                </a:solidFill>
              </a:rPr>
              <a:t>GE: </a:t>
            </a:r>
            <a:r>
              <a:rPr lang="en-US" dirty="0">
                <a:solidFill>
                  <a:schemeClr val="tx1">
                    <a:lumMod val="65000"/>
                    <a:lumOff val="35000"/>
                  </a:schemeClr>
                </a:solidFill>
              </a:rPr>
              <a:t>≥65 = 2, 45-65 = 1, &lt;45 = 0</a:t>
            </a:r>
          </a:p>
          <a:p>
            <a:pPr marL="685800" indent="-685800">
              <a:spcBef>
                <a:spcPts val="0"/>
              </a:spcBef>
              <a:spcAft>
                <a:spcPts val="1200"/>
              </a:spcAft>
              <a:buNone/>
            </a:pPr>
            <a:r>
              <a:rPr lang="en-US" sz="2400" dirty="0">
                <a:solidFill>
                  <a:schemeClr val="tx1">
                    <a:lumMod val="65000"/>
                    <a:lumOff val="35000"/>
                  </a:schemeClr>
                </a:solidFill>
              </a:rPr>
              <a:t>R</a:t>
            </a:r>
            <a:r>
              <a:rPr lang="en-US" dirty="0" smtClean="0">
                <a:solidFill>
                  <a:schemeClr val="tx1">
                    <a:lumMod val="65000"/>
                    <a:lumOff val="35000"/>
                  </a:schemeClr>
                </a:solidFill>
              </a:rPr>
              <a:t>ISK FACTORS: </a:t>
            </a:r>
            <a:r>
              <a:rPr lang="en-US" dirty="0">
                <a:solidFill>
                  <a:schemeClr val="tx1">
                    <a:lumMod val="65000"/>
                    <a:lumOff val="35000"/>
                  </a:schemeClr>
                </a:solidFill>
              </a:rPr>
              <a:t>≥3 </a:t>
            </a:r>
            <a:r>
              <a:rPr lang="en-US" dirty="0" smtClean="0">
                <a:solidFill>
                  <a:schemeClr val="tx1">
                    <a:lumMod val="65000"/>
                    <a:lumOff val="35000"/>
                  </a:schemeClr>
                </a:solidFill>
              </a:rPr>
              <a:t>Risk </a:t>
            </a:r>
            <a:r>
              <a:rPr lang="en-US" dirty="0">
                <a:solidFill>
                  <a:schemeClr val="tx1">
                    <a:lumMod val="65000"/>
                    <a:lumOff val="35000"/>
                  </a:schemeClr>
                </a:solidFill>
              </a:rPr>
              <a:t>factors or history of atherosclerosis = 2,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1</a:t>
            </a:r>
            <a:r>
              <a:rPr lang="en-US" dirty="0">
                <a:solidFill>
                  <a:schemeClr val="tx1">
                    <a:lumMod val="65000"/>
                    <a:lumOff val="35000"/>
                  </a:schemeClr>
                </a:solidFill>
              </a:rPr>
              <a:t>-2 </a:t>
            </a:r>
            <a:r>
              <a:rPr lang="en-US" dirty="0" smtClean="0">
                <a:solidFill>
                  <a:schemeClr val="tx1">
                    <a:lumMod val="65000"/>
                    <a:lumOff val="35000"/>
                  </a:schemeClr>
                </a:solidFill>
              </a:rPr>
              <a:t>Risk </a:t>
            </a:r>
            <a:r>
              <a:rPr lang="en-US" dirty="0">
                <a:solidFill>
                  <a:schemeClr val="tx1">
                    <a:lumMod val="65000"/>
                    <a:lumOff val="35000"/>
                  </a:schemeClr>
                </a:solidFill>
              </a:rPr>
              <a:t>factors = 1, No risk factors = 0</a:t>
            </a:r>
          </a:p>
          <a:p>
            <a:pPr marL="685800" indent="-685800">
              <a:spcBef>
                <a:spcPts val="0"/>
              </a:spcBef>
              <a:spcAft>
                <a:spcPts val="1200"/>
              </a:spcAft>
              <a:buNone/>
            </a:pPr>
            <a:r>
              <a:rPr lang="en-US" sz="2400" dirty="0">
                <a:solidFill>
                  <a:schemeClr val="tx1">
                    <a:lumMod val="65000"/>
                    <a:lumOff val="35000"/>
                  </a:schemeClr>
                </a:solidFill>
              </a:rPr>
              <a:t>T</a:t>
            </a:r>
            <a:r>
              <a:rPr lang="en-US" dirty="0" smtClean="0">
                <a:solidFill>
                  <a:schemeClr val="tx1">
                    <a:lumMod val="65000"/>
                    <a:lumOff val="35000"/>
                  </a:schemeClr>
                </a:solidFill>
              </a:rPr>
              <a:t>ROPONIN: </a:t>
            </a:r>
            <a:r>
              <a:rPr lang="en-US" dirty="0">
                <a:solidFill>
                  <a:schemeClr val="tx1">
                    <a:lumMod val="65000"/>
                    <a:lumOff val="35000"/>
                  </a:schemeClr>
                </a:solidFill>
              </a:rPr>
              <a:t>&gt;2x </a:t>
            </a:r>
            <a:r>
              <a:rPr lang="en-US" dirty="0" smtClean="0">
                <a:solidFill>
                  <a:schemeClr val="tx1">
                    <a:lumMod val="65000"/>
                    <a:lumOff val="35000"/>
                  </a:schemeClr>
                </a:solidFill>
              </a:rPr>
              <a:t>Normal </a:t>
            </a:r>
            <a:r>
              <a:rPr lang="en-US" dirty="0">
                <a:solidFill>
                  <a:schemeClr val="tx1">
                    <a:lumMod val="65000"/>
                    <a:lumOff val="35000"/>
                  </a:schemeClr>
                </a:solidFill>
              </a:rPr>
              <a:t>limit = 2, 1-2x </a:t>
            </a:r>
            <a:r>
              <a:rPr lang="en-US" dirty="0" smtClean="0">
                <a:solidFill>
                  <a:schemeClr val="tx1">
                    <a:lumMod val="65000"/>
                    <a:lumOff val="35000"/>
                  </a:schemeClr>
                </a:solidFill>
              </a:rPr>
              <a:t>Normal </a:t>
            </a:r>
            <a:r>
              <a:rPr lang="en-US" dirty="0">
                <a:solidFill>
                  <a:schemeClr val="tx1">
                    <a:lumMod val="65000"/>
                    <a:lumOff val="35000"/>
                  </a:schemeClr>
                </a:solidFill>
              </a:rPr>
              <a:t>limit = 1,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Normal </a:t>
            </a:r>
            <a:r>
              <a:rPr lang="en-US" dirty="0">
                <a:solidFill>
                  <a:schemeClr val="tx1">
                    <a:lumMod val="65000"/>
                    <a:lumOff val="35000"/>
                  </a:schemeClr>
                </a:solidFill>
              </a:rPr>
              <a:t>limit = 0</a:t>
            </a:r>
            <a:br>
              <a:rPr lang="en-US" dirty="0">
                <a:solidFill>
                  <a:schemeClr val="tx1">
                    <a:lumMod val="65000"/>
                    <a:lumOff val="35000"/>
                  </a:schemeClr>
                </a:solidFill>
              </a:rPr>
            </a:br>
            <a:r>
              <a:rPr lang="en-US" dirty="0">
                <a:solidFill>
                  <a:schemeClr val="tx1">
                    <a:lumMod val="65000"/>
                    <a:lumOff val="35000"/>
                  </a:schemeClr>
                </a:solidFill>
              </a:rPr>
              <a:t>          </a:t>
            </a:r>
          </a:p>
        </p:txBody>
      </p:sp>
      <p:sp>
        <p:nvSpPr>
          <p:cNvPr id="97282" name="Title 1"/>
          <p:cNvSpPr>
            <a:spLocks noGrp="1"/>
          </p:cNvSpPr>
          <p:nvPr>
            <p:ph type="title"/>
          </p:nvPr>
        </p:nvSpPr>
        <p:spPr/>
        <p:txBody>
          <a:bodyPr/>
          <a:lstStyle/>
          <a:p>
            <a:r>
              <a:rPr lang="en-US" dirty="0" smtClean="0"/>
              <a:t>HEART score for MACE</a:t>
            </a:r>
            <a:r>
              <a:rPr lang="en-US" baseline="30000" dirty="0" smtClean="0"/>
              <a:t>1</a:t>
            </a:r>
            <a:endParaRPr lang="en-US" baseline="30000" dirty="0"/>
          </a:p>
        </p:txBody>
      </p:sp>
      <p:sp>
        <p:nvSpPr>
          <p:cNvPr id="3" name="Content Placeholder 2"/>
          <p:cNvSpPr>
            <a:spLocks noGrp="1"/>
          </p:cNvSpPr>
          <p:nvPr>
            <p:ph sz="quarter" idx="11"/>
          </p:nvPr>
        </p:nvSpPr>
        <p:spPr>
          <a:xfrm>
            <a:off x="0" y="6431643"/>
            <a:ext cx="3954463" cy="426357"/>
          </a:xfrm>
        </p:spPr>
        <p:txBody>
          <a:bodyPr>
            <a:noAutofit/>
          </a:bodyPr>
          <a:lstStyle/>
          <a:p>
            <a:r>
              <a:rPr lang="en-US" dirty="0" smtClean="0"/>
              <a:t>1</a:t>
            </a:r>
            <a:r>
              <a:rPr lang="en-US" dirty="0"/>
              <a:t>. Backus BE, </a:t>
            </a:r>
            <a:r>
              <a:rPr lang="en-US" dirty="0" smtClean="0"/>
              <a:t>et al</a:t>
            </a:r>
            <a:r>
              <a:rPr lang="en-US" dirty="0"/>
              <a:t>. Curr Cardiol Rev </a:t>
            </a:r>
            <a:r>
              <a:rPr lang="en-US" dirty="0" smtClean="0"/>
              <a:t>2011;7(1</a:t>
            </a:r>
            <a:r>
              <a:rPr lang="en-US" dirty="0"/>
              <a:t>):2-8</a:t>
            </a:r>
          </a:p>
        </p:txBody>
      </p:sp>
      <p:sp>
        <p:nvSpPr>
          <p:cNvPr id="97284" name="Rectangle 3"/>
          <p:cNvSpPr>
            <a:spLocks noChangeArrowheads="1"/>
          </p:cNvSpPr>
          <p:nvPr/>
        </p:nvSpPr>
        <p:spPr bwMode="auto">
          <a:xfrm>
            <a:off x="4649797" y="5228980"/>
            <a:ext cx="2971800" cy="923330"/>
          </a:xfrm>
          <a:prstGeom prst="rect">
            <a:avLst/>
          </a:prstGeom>
          <a:solidFill>
            <a:schemeClr val="bg1">
              <a:lumMod val="50000"/>
            </a:schemeClr>
          </a:solidFill>
          <a:ln w="9525">
            <a:noFill/>
            <a:miter lim="800000"/>
            <a:headEnd/>
            <a:tailEnd/>
          </a:ln>
          <a:extLst/>
        </p:spPr>
        <p:txBody>
          <a:bodyPr lIns="182880" tIns="91440" rIns="182880" bIns="91440">
            <a:spAutoFit/>
          </a:bodyPr>
          <a:lstStyle/>
          <a:p>
            <a:pPr algn="ctr"/>
            <a:r>
              <a:rPr lang="en-US" sz="2400" b="1" dirty="0">
                <a:solidFill>
                  <a:schemeClr val="bg1"/>
                </a:solidFill>
                <a:latin typeface="+mn-lt"/>
              </a:rPr>
              <a:t>Low risk = 0-3; </a:t>
            </a:r>
            <a:br>
              <a:rPr lang="en-US" sz="2400" b="1" dirty="0">
                <a:solidFill>
                  <a:schemeClr val="bg1"/>
                </a:solidFill>
                <a:latin typeface="+mn-lt"/>
              </a:rPr>
            </a:br>
            <a:r>
              <a:rPr lang="en-US" sz="2400" b="1" dirty="0">
                <a:solidFill>
                  <a:schemeClr val="bg1"/>
                </a:solidFill>
                <a:latin typeface="+mn-lt"/>
              </a:rPr>
              <a:t>2.5% MACE risk</a:t>
            </a:r>
          </a:p>
        </p:txBody>
      </p:sp>
      <p:cxnSp>
        <p:nvCxnSpPr>
          <p:cNvPr id="97287" name="Straight Connector 4"/>
          <p:cNvCxnSpPr>
            <a:cxnSpLocks noChangeShapeType="1"/>
          </p:cNvCxnSpPr>
          <p:nvPr/>
        </p:nvCxnSpPr>
        <p:spPr bwMode="auto">
          <a:xfrm>
            <a:off x="6248400" y="4191000"/>
            <a:ext cx="25908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4563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sp>
        <p:nvSpPr>
          <p:cNvPr id="2" name="Title 1"/>
          <p:cNvSpPr>
            <a:spLocks noGrp="1"/>
          </p:cNvSpPr>
          <p:nvPr>
            <p:ph type="title"/>
          </p:nvPr>
        </p:nvSpPr>
        <p:spPr/>
        <p:txBody>
          <a:bodyPr>
            <a:noAutofit/>
          </a:bodyPr>
          <a:lstStyle/>
          <a:p>
            <a:r>
              <a:rPr lang="en-US" dirty="0" smtClean="0"/>
              <a:t>Biomarker testing </a:t>
            </a:r>
            <a:br>
              <a:rPr lang="en-US" dirty="0" smtClean="0"/>
            </a:br>
            <a:r>
              <a:rPr lang="en-US" dirty="0" smtClean="0"/>
              <a:t>in the ED</a:t>
            </a:r>
            <a:endParaRPr lang="en-US" dirty="0"/>
          </a:p>
        </p:txBody>
      </p:sp>
    </p:spTree>
    <p:extLst>
      <p:ext uri="{BB962C8B-B14F-4D97-AF65-F5344CB8AC3E}">
        <p14:creationId xmlns:p14="http://schemas.microsoft.com/office/powerpoint/2010/main" val="393878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p:cNvGraphicFramePr>
          <p:nvPr>
            <p:extLst/>
          </p:nvPr>
        </p:nvGraphicFramePr>
        <p:xfrm>
          <a:off x="2208722" y="1801248"/>
          <a:ext cx="7768204" cy="1525904"/>
        </p:xfrm>
        <a:graphic>
          <a:graphicData uri="http://schemas.openxmlformats.org/drawingml/2006/table">
            <a:tbl>
              <a:tblPr firstRow="1" bandRow="1">
                <a:effectLst/>
                <a:tableStyleId>{9DCAF9ED-07DC-4A11-8D7F-57B35C25682E}</a:tableStyleId>
              </a:tblPr>
              <a:tblGrid>
                <a:gridCol w="2058478"/>
                <a:gridCol w="1845578"/>
                <a:gridCol w="3864148"/>
              </a:tblGrid>
              <a:tr h="445612">
                <a:tc>
                  <a:txBody>
                    <a:bodyPr/>
                    <a:lstStyle/>
                    <a:p>
                      <a:r>
                        <a:rPr lang="en-US" sz="1600" b="1" i="0" cap="all" dirty="0" smtClean="0">
                          <a:solidFill>
                            <a:schemeClr val="bg1"/>
                          </a:solidFill>
                          <a:latin typeface="Century Gothic"/>
                        </a:rPr>
                        <a:t>ADP</a:t>
                      </a:r>
                      <a:r>
                        <a:rPr lang="en-US" sz="1600" b="1" i="0" cap="none" baseline="30000" dirty="0" smtClean="0">
                          <a:solidFill>
                            <a:schemeClr val="bg1"/>
                          </a:solidFill>
                          <a:latin typeface="Century Gothic"/>
                        </a:rPr>
                        <a:t>a</a:t>
                      </a:r>
                      <a:endParaRPr lang="en-US" sz="1600" b="1" i="0" cap="none" baseline="30000" dirty="0">
                        <a:solidFill>
                          <a:schemeClr val="bg1"/>
                        </a:solidFill>
                        <a:latin typeface="Century Gothic"/>
                      </a:endParaRPr>
                    </a:p>
                  </a:txBody>
                  <a:tcPr marL="133360" marR="133360" marT="66680" marB="6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003B"/>
                    </a:solidFill>
                  </a:tcPr>
                </a:tc>
                <a:tc>
                  <a:txBody>
                    <a:bodyPr/>
                    <a:lstStyle/>
                    <a:p>
                      <a:pPr algn="ctr"/>
                      <a:r>
                        <a:rPr lang="en-US" sz="1600" b="1" i="0" cap="all" dirty="0" smtClean="0">
                          <a:solidFill>
                            <a:schemeClr val="bg1"/>
                          </a:solidFill>
                          <a:latin typeface="+mn-lt"/>
                        </a:rPr>
                        <a:t>Patients</a:t>
                      </a:r>
                      <a:endParaRPr lang="en-US" sz="1600" b="1" i="0" cap="all" baseline="30000" dirty="0" smtClean="0">
                        <a:solidFill>
                          <a:schemeClr val="bg1"/>
                        </a:solidFill>
                        <a:latin typeface="+mn-lt"/>
                      </a:endParaRPr>
                    </a:p>
                  </a:txBody>
                  <a:tcPr marL="133360" marR="133360" marT="66680" marB="66680" anchor="ctr">
                    <a:lnL w="127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c>
                  <a:txBody>
                    <a:bodyPr/>
                    <a:lstStyle/>
                    <a:p>
                      <a:pPr algn="ctr"/>
                      <a:r>
                        <a:rPr lang="en-US" sz="1600" b="1" i="0" cap="all" baseline="0" dirty="0" smtClean="0">
                          <a:solidFill>
                            <a:schemeClr val="bg1"/>
                          </a:solidFill>
                          <a:latin typeface="+mn-lt"/>
                        </a:rPr>
                        <a:t>30-day Mace (Primary endpoint)</a:t>
                      </a:r>
                    </a:p>
                  </a:txBody>
                  <a:tcPr marL="133360" marR="133360" marT="66680" marB="666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r>
              <a:tr h="456879">
                <a:tc>
                  <a:txBody>
                    <a:bodyPr/>
                    <a:lstStyle/>
                    <a:p>
                      <a:pPr algn="l"/>
                      <a:r>
                        <a:rPr lang="en-US" sz="1600" b="1" i="0" cap="all" dirty="0" smtClean="0">
                          <a:solidFill>
                            <a:schemeClr val="tx1">
                              <a:lumMod val="75000"/>
                              <a:lumOff val="25000"/>
                            </a:schemeClr>
                          </a:solidFill>
                          <a:latin typeface="+mn-lt"/>
                        </a:rPr>
                        <a:t>Positive</a:t>
                      </a:r>
                      <a:endParaRPr lang="en-US" sz="1600" b="1" dirty="0">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1600" b="1" dirty="0" smtClean="0">
                          <a:solidFill>
                            <a:schemeClr val="tx1">
                              <a:lumMod val="75000"/>
                              <a:lumOff val="25000"/>
                            </a:schemeClr>
                          </a:solidFill>
                          <a:latin typeface="+mn-lt"/>
                        </a:rPr>
                        <a:t>90.2% </a:t>
                      </a:r>
                      <a:r>
                        <a:rPr lang="en-US" sz="1600" b="0" dirty="0" smtClean="0">
                          <a:solidFill>
                            <a:schemeClr val="tx1">
                              <a:lumMod val="75000"/>
                              <a:lumOff val="25000"/>
                            </a:schemeClr>
                          </a:solidFill>
                          <a:latin typeface="+mn-lt"/>
                        </a:rPr>
                        <a:t>(n=3230)</a:t>
                      </a:r>
                      <a:endParaRPr lang="en-US" sz="1600" b="0" dirty="0">
                        <a:solidFill>
                          <a:schemeClr val="tx1">
                            <a:lumMod val="75000"/>
                            <a:lumOff val="25000"/>
                          </a:schemeClr>
                        </a:solidFill>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1600" b="1" dirty="0" smtClean="0">
                          <a:solidFill>
                            <a:schemeClr val="tx1">
                              <a:lumMod val="75000"/>
                              <a:lumOff val="25000"/>
                            </a:schemeClr>
                          </a:solidFill>
                          <a:latin typeface="+mn-lt"/>
                        </a:rPr>
                        <a:t>11.7% </a:t>
                      </a:r>
                      <a:r>
                        <a:rPr lang="en-US" sz="1600" b="0" dirty="0" smtClean="0">
                          <a:solidFill>
                            <a:schemeClr val="tx1">
                              <a:lumMod val="75000"/>
                              <a:lumOff val="25000"/>
                            </a:schemeClr>
                          </a:solidFill>
                          <a:latin typeface="+mn-lt"/>
                        </a:rPr>
                        <a:t>(n=418)</a:t>
                      </a:r>
                      <a:endParaRPr lang="en-US" sz="1600" b="0" dirty="0">
                        <a:solidFill>
                          <a:schemeClr val="tx1">
                            <a:lumMod val="75000"/>
                            <a:lumOff val="25000"/>
                          </a:schemeClr>
                        </a:solidFill>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r>
              <a:tr h="623413">
                <a:tc>
                  <a:txBody>
                    <a:bodyPr/>
                    <a:lstStyle/>
                    <a:p>
                      <a:pPr algn="l"/>
                      <a:r>
                        <a:rPr lang="en-US" sz="1600" b="1" i="0" cap="all" dirty="0" smtClean="0">
                          <a:solidFill>
                            <a:schemeClr val="tx1">
                              <a:lumMod val="75000"/>
                              <a:lumOff val="25000"/>
                            </a:schemeClr>
                          </a:solidFill>
                          <a:latin typeface="Century Gothic"/>
                        </a:rPr>
                        <a:t>Negative</a:t>
                      </a:r>
                      <a:endParaRPr lang="en-US" sz="16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algn="ctr"/>
                      <a:r>
                        <a:rPr lang="en-US" sz="1600" b="1" i="0" cap="all" dirty="0" smtClean="0">
                          <a:solidFill>
                            <a:schemeClr val="tx1">
                              <a:lumMod val="75000"/>
                              <a:lumOff val="25000"/>
                            </a:schemeClr>
                          </a:solidFill>
                          <a:latin typeface="+mn-lt"/>
                        </a:rPr>
                        <a:t>9.8</a:t>
                      </a:r>
                      <a:r>
                        <a:rPr lang="en-US" sz="1600" b="1" i="0" cap="all" baseline="0" dirty="0" smtClean="0">
                          <a:solidFill>
                            <a:schemeClr val="tx1">
                              <a:lumMod val="75000"/>
                              <a:lumOff val="25000"/>
                            </a:schemeClr>
                          </a:solidFill>
                          <a:latin typeface="+mn-lt"/>
                        </a:rPr>
                        <a:t>%</a:t>
                      </a:r>
                      <a:r>
                        <a:rPr lang="en-US" sz="1600" b="1" i="0" cap="all" dirty="0" smtClean="0">
                          <a:solidFill>
                            <a:schemeClr val="tx1">
                              <a:lumMod val="75000"/>
                              <a:lumOff val="25000"/>
                            </a:schemeClr>
                          </a:solidFill>
                          <a:latin typeface="+mn-lt"/>
                        </a:rPr>
                        <a:t> </a:t>
                      </a:r>
                      <a:r>
                        <a:rPr lang="en-US" sz="1600" b="0" i="0" cap="all" dirty="0" smtClean="0">
                          <a:solidFill>
                            <a:schemeClr val="tx1">
                              <a:lumMod val="75000"/>
                              <a:lumOff val="25000"/>
                            </a:schemeClr>
                          </a:solidFill>
                          <a:latin typeface="+mn-lt"/>
                        </a:rPr>
                        <a:t>(</a:t>
                      </a:r>
                      <a:r>
                        <a:rPr lang="en-US" sz="1600" b="0" i="0" cap="none" dirty="0" smtClean="0">
                          <a:solidFill>
                            <a:schemeClr val="tx1">
                              <a:lumMod val="75000"/>
                              <a:lumOff val="25000"/>
                            </a:schemeClr>
                          </a:solidFill>
                          <a:latin typeface="+mn-lt"/>
                        </a:rPr>
                        <a:t>n</a:t>
                      </a:r>
                      <a:r>
                        <a:rPr lang="en-US" sz="1600" b="0" i="0" cap="all" dirty="0" smtClean="0">
                          <a:solidFill>
                            <a:schemeClr val="tx1">
                              <a:lumMod val="75000"/>
                              <a:lumOff val="25000"/>
                            </a:schemeClr>
                          </a:solidFill>
                          <a:latin typeface="+mn-lt"/>
                        </a:rPr>
                        <a:t>=352)</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algn="ctr"/>
                      <a:r>
                        <a:rPr lang="en-US" sz="1600" b="1" i="0" cap="all" dirty="0" smtClean="0">
                          <a:solidFill>
                            <a:schemeClr val="tx1">
                              <a:lumMod val="75000"/>
                              <a:lumOff val="25000"/>
                            </a:schemeClr>
                          </a:solidFill>
                          <a:latin typeface="+mn-lt"/>
                        </a:rPr>
                        <a:t>0.08</a:t>
                      </a:r>
                      <a:r>
                        <a:rPr lang="en-US" sz="1600" b="1" i="0" cap="all" baseline="0" dirty="0" smtClean="0">
                          <a:solidFill>
                            <a:schemeClr val="tx1">
                              <a:lumMod val="75000"/>
                              <a:lumOff val="25000"/>
                            </a:schemeClr>
                          </a:solidFill>
                          <a:latin typeface="+mn-lt"/>
                        </a:rPr>
                        <a:t>%</a:t>
                      </a:r>
                      <a:r>
                        <a:rPr lang="en-US" sz="1600" b="1" i="0" cap="all" dirty="0" smtClean="0">
                          <a:solidFill>
                            <a:schemeClr val="tx1">
                              <a:lumMod val="75000"/>
                              <a:lumOff val="25000"/>
                            </a:schemeClr>
                          </a:solidFill>
                          <a:latin typeface="+mn-lt"/>
                        </a:rPr>
                        <a:t> </a:t>
                      </a:r>
                      <a:r>
                        <a:rPr lang="en-US" sz="1600" b="0" i="0" cap="all" dirty="0" smtClean="0">
                          <a:solidFill>
                            <a:schemeClr val="tx1">
                              <a:lumMod val="75000"/>
                              <a:lumOff val="25000"/>
                            </a:schemeClr>
                          </a:solidFill>
                          <a:latin typeface="+mn-lt"/>
                        </a:rPr>
                        <a:t>(</a:t>
                      </a:r>
                      <a:r>
                        <a:rPr lang="en-US" sz="1600" b="0" i="0" cap="none" dirty="0" smtClean="0">
                          <a:solidFill>
                            <a:schemeClr val="tx1">
                              <a:lumMod val="75000"/>
                              <a:lumOff val="25000"/>
                            </a:schemeClr>
                          </a:solidFill>
                          <a:latin typeface="+mn-lt"/>
                        </a:rPr>
                        <a:t>n</a:t>
                      </a:r>
                      <a:r>
                        <a:rPr lang="en-US" sz="1600" b="0" i="0" cap="all" dirty="0" smtClean="0">
                          <a:solidFill>
                            <a:schemeClr val="tx1">
                              <a:lumMod val="75000"/>
                              <a:lumOff val="25000"/>
                            </a:schemeClr>
                          </a:solidFill>
                          <a:latin typeface="+mn-lt"/>
                        </a:rPr>
                        <a:t>=3)</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576186095"/>
              </p:ext>
            </p:extLst>
          </p:nvPr>
        </p:nvGraphicFramePr>
        <p:xfrm>
          <a:off x="2208723" y="3715853"/>
          <a:ext cx="7768204" cy="1701332"/>
        </p:xfrm>
        <a:graphic>
          <a:graphicData uri="http://schemas.openxmlformats.org/drawingml/2006/table">
            <a:tbl>
              <a:tblPr firstRow="1" bandRow="1">
                <a:effectLst/>
                <a:tableStyleId>{9DCAF9ED-07DC-4A11-8D7F-57B35C25682E}</a:tableStyleId>
              </a:tblPr>
              <a:tblGrid>
                <a:gridCol w="2075255"/>
                <a:gridCol w="1828800"/>
                <a:gridCol w="3864149"/>
              </a:tblGrid>
              <a:tr h="445612">
                <a:tc>
                  <a:txBody>
                    <a:bodyPr/>
                    <a:lstStyle/>
                    <a:p>
                      <a:r>
                        <a:rPr lang="en-US" sz="1600" b="1" i="0" cap="all" dirty="0" smtClean="0">
                          <a:solidFill>
                            <a:schemeClr val="bg1"/>
                          </a:solidFill>
                          <a:latin typeface="Century Gothic"/>
                        </a:rPr>
                        <a:t>ADP</a:t>
                      </a:r>
                      <a:r>
                        <a:rPr lang="en-US" sz="1600" b="1" i="0" cap="none" baseline="30000" dirty="0" smtClean="0">
                          <a:solidFill>
                            <a:schemeClr val="bg1"/>
                          </a:solidFill>
                          <a:latin typeface="Century Gothic"/>
                        </a:rPr>
                        <a:t> </a:t>
                      </a:r>
                      <a:r>
                        <a:rPr lang="en-US" sz="1600" b="1" i="0" cap="none" baseline="0" dirty="0" smtClean="0">
                          <a:solidFill>
                            <a:schemeClr val="bg1"/>
                          </a:solidFill>
                          <a:latin typeface="Century Gothic"/>
                        </a:rPr>
                        <a:t>(ECG + TIMI</a:t>
                      </a:r>
                      <a:r>
                        <a:rPr lang="en-US" sz="1600" b="1" i="0" cap="none" baseline="30000" dirty="0" smtClean="0">
                          <a:solidFill>
                            <a:schemeClr val="bg1"/>
                          </a:solidFill>
                          <a:latin typeface="Century Gothic"/>
                        </a:rPr>
                        <a:t>b</a:t>
                      </a:r>
                      <a:r>
                        <a:rPr lang="en-US" sz="1600" b="1" i="0" cap="none" baseline="0" dirty="0" smtClean="0">
                          <a:solidFill>
                            <a:schemeClr val="bg1"/>
                          </a:solidFill>
                          <a:latin typeface="Century Gothic"/>
                        </a:rPr>
                        <a:t> + troponin)</a:t>
                      </a:r>
                      <a:r>
                        <a:rPr lang="en-US" sz="1600" b="1" i="0" cap="none" baseline="30000" dirty="0" smtClean="0">
                          <a:solidFill>
                            <a:schemeClr val="bg1"/>
                          </a:solidFill>
                          <a:latin typeface="Century Gothic"/>
                        </a:rPr>
                        <a:t>c</a:t>
                      </a:r>
                      <a:endParaRPr lang="en-US" sz="1600" b="1" i="0" cap="none" baseline="30000" dirty="0">
                        <a:solidFill>
                          <a:schemeClr val="bg1"/>
                        </a:solidFill>
                        <a:latin typeface="Century Gothic"/>
                      </a:endParaRPr>
                    </a:p>
                  </a:txBody>
                  <a:tcPr marL="133360" marR="133360" marT="66680" marB="6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003B"/>
                    </a:solidFill>
                  </a:tcPr>
                </a:tc>
                <a:tc>
                  <a:txBody>
                    <a:bodyPr/>
                    <a:lstStyle/>
                    <a:p>
                      <a:pPr algn="ctr"/>
                      <a:r>
                        <a:rPr lang="en-US" sz="1600" b="1" i="0" cap="all" dirty="0" smtClean="0">
                          <a:solidFill>
                            <a:schemeClr val="bg1"/>
                          </a:solidFill>
                          <a:latin typeface="+mn-lt"/>
                        </a:rPr>
                        <a:t>Patients</a:t>
                      </a:r>
                      <a:endParaRPr lang="en-US" sz="1600" b="1" i="0" cap="all" baseline="30000" dirty="0" smtClean="0">
                        <a:solidFill>
                          <a:schemeClr val="bg1"/>
                        </a:solidFill>
                        <a:latin typeface="+mn-lt"/>
                      </a:endParaRPr>
                    </a:p>
                  </a:txBody>
                  <a:tcPr marL="133360" marR="133360" marT="66680" marB="66680" anchor="ctr">
                    <a:lnL w="127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c>
                  <a:txBody>
                    <a:bodyPr/>
                    <a:lstStyle/>
                    <a:p>
                      <a:pPr algn="ctr"/>
                      <a:r>
                        <a:rPr lang="en-US" sz="1600" b="1" i="0" cap="all" baseline="0" dirty="0" smtClean="0">
                          <a:solidFill>
                            <a:schemeClr val="bg1"/>
                          </a:solidFill>
                          <a:latin typeface="+mn-lt"/>
                        </a:rPr>
                        <a:t>30-day Mace (Primary endpoint)</a:t>
                      </a:r>
                    </a:p>
                  </a:txBody>
                  <a:tcPr marL="133360" marR="133360" marT="66680" marB="666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r>
              <a:tr h="456879">
                <a:tc>
                  <a:txBody>
                    <a:bodyPr/>
                    <a:lstStyle/>
                    <a:p>
                      <a:pPr algn="l"/>
                      <a:r>
                        <a:rPr lang="en-US" sz="1600" b="1" i="0" cap="all" dirty="0" smtClean="0">
                          <a:solidFill>
                            <a:schemeClr val="tx1">
                              <a:lumMod val="75000"/>
                              <a:lumOff val="25000"/>
                            </a:schemeClr>
                          </a:solidFill>
                          <a:latin typeface="+mn-lt"/>
                        </a:rPr>
                        <a:t>Positive</a:t>
                      </a:r>
                      <a:endParaRPr lang="en-US" sz="1600" b="1" dirty="0">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1600" b="1" dirty="0" smtClean="0">
                          <a:solidFill>
                            <a:schemeClr val="tx1">
                              <a:lumMod val="75000"/>
                              <a:lumOff val="25000"/>
                            </a:schemeClr>
                          </a:solidFill>
                          <a:latin typeface="+mn-lt"/>
                        </a:rPr>
                        <a:t>80% </a:t>
                      </a:r>
                      <a:r>
                        <a:rPr lang="en-US" sz="1600" b="0" dirty="0" smtClean="0">
                          <a:solidFill>
                            <a:schemeClr val="tx1">
                              <a:lumMod val="75000"/>
                              <a:lumOff val="25000"/>
                            </a:schemeClr>
                          </a:solidFill>
                          <a:latin typeface="+mn-lt"/>
                        </a:rPr>
                        <a:t>(n=1583)</a:t>
                      </a:r>
                      <a:endParaRPr lang="en-US" sz="1600" b="0" dirty="0">
                        <a:solidFill>
                          <a:schemeClr val="tx1">
                            <a:lumMod val="75000"/>
                            <a:lumOff val="25000"/>
                          </a:schemeClr>
                        </a:solidFill>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1600" b="1" dirty="0" smtClean="0">
                          <a:solidFill>
                            <a:schemeClr val="tx1">
                              <a:lumMod val="75000"/>
                              <a:lumOff val="25000"/>
                            </a:schemeClr>
                          </a:solidFill>
                          <a:latin typeface="+mn-lt"/>
                        </a:rPr>
                        <a:t>15% </a:t>
                      </a:r>
                      <a:r>
                        <a:rPr lang="en-US" sz="1600" b="0" dirty="0" smtClean="0">
                          <a:solidFill>
                            <a:schemeClr val="tx1">
                              <a:lumMod val="75000"/>
                              <a:lumOff val="25000"/>
                            </a:schemeClr>
                          </a:solidFill>
                          <a:latin typeface="+mn-lt"/>
                        </a:rPr>
                        <a:t>(n=301)</a:t>
                      </a:r>
                      <a:endParaRPr lang="en-US" sz="1600" b="0" dirty="0">
                        <a:solidFill>
                          <a:schemeClr val="tx1">
                            <a:lumMod val="75000"/>
                            <a:lumOff val="25000"/>
                          </a:schemeClr>
                        </a:solidFill>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r>
              <a:tr h="623413">
                <a:tc>
                  <a:txBody>
                    <a:bodyPr/>
                    <a:lstStyle/>
                    <a:p>
                      <a:pPr algn="l"/>
                      <a:r>
                        <a:rPr lang="en-US" sz="1600" b="1" i="0" cap="all" dirty="0" smtClean="0">
                          <a:solidFill>
                            <a:schemeClr val="tx1">
                              <a:lumMod val="75000"/>
                              <a:lumOff val="25000"/>
                            </a:schemeClr>
                          </a:solidFill>
                          <a:latin typeface="Century Gothic"/>
                        </a:rPr>
                        <a:t>Negative</a:t>
                      </a:r>
                      <a:endParaRPr lang="en-US" sz="16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algn="ctr"/>
                      <a:r>
                        <a:rPr lang="en-US" sz="1600" b="1" i="0" cap="all" baseline="0" dirty="0" smtClean="0">
                          <a:solidFill>
                            <a:schemeClr val="tx1">
                              <a:lumMod val="75000"/>
                              <a:lumOff val="25000"/>
                            </a:schemeClr>
                          </a:solidFill>
                          <a:latin typeface="+mn-lt"/>
                        </a:rPr>
                        <a:t>20%</a:t>
                      </a:r>
                      <a:r>
                        <a:rPr lang="en-US" sz="1600" b="1" i="0" cap="all" dirty="0" smtClean="0">
                          <a:solidFill>
                            <a:schemeClr val="tx1">
                              <a:lumMod val="75000"/>
                              <a:lumOff val="25000"/>
                            </a:schemeClr>
                          </a:solidFill>
                          <a:latin typeface="+mn-lt"/>
                        </a:rPr>
                        <a:t> </a:t>
                      </a:r>
                      <a:r>
                        <a:rPr lang="en-US" sz="1600" b="0" i="0" cap="all" dirty="0" smtClean="0">
                          <a:solidFill>
                            <a:schemeClr val="tx1">
                              <a:lumMod val="75000"/>
                              <a:lumOff val="25000"/>
                            </a:schemeClr>
                          </a:solidFill>
                          <a:latin typeface="+mn-lt"/>
                        </a:rPr>
                        <a:t>(</a:t>
                      </a:r>
                      <a:r>
                        <a:rPr lang="en-US" sz="1600" b="0" i="0" cap="none" dirty="0" smtClean="0">
                          <a:solidFill>
                            <a:schemeClr val="tx1">
                              <a:lumMod val="75000"/>
                              <a:lumOff val="25000"/>
                            </a:schemeClr>
                          </a:solidFill>
                          <a:latin typeface="+mn-lt"/>
                        </a:rPr>
                        <a:t>n</a:t>
                      </a:r>
                      <a:r>
                        <a:rPr lang="en-US" sz="1600" b="0" i="0" cap="all" dirty="0" smtClean="0">
                          <a:solidFill>
                            <a:schemeClr val="tx1">
                              <a:lumMod val="75000"/>
                              <a:lumOff val="25000"/>
                            </a:schemeClr>
                          </a:solidFill>
                          <a:latin typeface="+mn-lt"/>
                        </a:rPr>
                        <a:t>=392)</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c>
                  <a:txBody>
                    <a:bodyPr/>
                    <a:lstStyle/>
                    <a:p>
                      <a:pPr algn="ctr"/>
                      <a:r>
                        <a:rPr lang="en-US" sz="1600" b="1" i="0" cap="all" dirty="0" smtClean="0">
                          <a:solidFill>
                            <a:schemeClr val="tx1">
                              <a:lumMod val="75000"/>
                              <a:lumOff val="25000"/>
                            </a:schemeClr>
                          </a:solidFill>
                          <a:latin typeface="+mn-lt"/>
                        </a:rPr>
                        <a:t>0.25</a:t>
                      </a:r>
                      <a:r>
                        <a:rPr lang="en-US" sz="1600" b="1" i="0" cap="all" baseline="0" dirty="0" smtClean="0">
                          <a:solidFill>
                            <a:schemeClr val="tx1">
                              <a:lumMod val="75000"/>
                              <a:lumOff val="25000"/>
                            </a:schemeClr>
                          </a:solidFill>
                          <a:latin typeface="+mn-lt"/>
                        </a:rPr>
                        <a:t>%</a:t>
                      </a:r>
                      <a:r>
                        <a:rPr lang="en-US" sz="1600" b="1" i="0" cap="all" dirty="0" smtClean="0">
                          <a:solidFill>
                            <a:schemeClr val="tx1">
                              <a:lumMod val="75000"/>
                              <a:lumOff val="25000"/>
                            </a:schemeClr>
                          </a:solidFill>
                          <a:latin typeface="+mn-lt"/>
                        </a:rPr>
                        <a:t> </a:t>
                      </a:r>
                      <a:r>
                        <a:rPr lang="en-US" sz="1600" b="0" i="0" cap="all" dirty="0" smtClean="0">
                          <a:solidFill>
                            <a:schemeClr val="tx1">
                              <a:lumMod val="75000"/>
                              <a:lumOff val="25000"/>
                            </a:schemeClr>
                          </a:solidFill>
                          <a:latin typeface="+mn-lt"/>
                        </a:rPr>
                        <a:t>(</a:t>
                      </a:r>
                      <a:r>
                        <a:rPr lang="en-US" sz="1600" b="0" i="0" cap="none" dirty="0" smtClean="0">
                          <a:solidFill>
                            <a:schemeClr val="tx1">
                              <a:lumMod val="75000"/>
                              <a:lumOff val="25000"/>
                            </a:schemeClr>
                          </a:solidFill>
                          <a:latin typeface="+mn-lt"/>
                        </a:rPr>
                        <a:t>n</a:t>
                      </a:r>
                      <a:r>
                        <a:rPr lang="en-US" sz="1600" b="0" i="0" cap="all" dirty="0" smtClean="0">
                          <a:solidFill>
                            <a:schemeClr val="tx1">
                              <a:lumMod val="75000"/>
                              <a:lumOff val="25000"/>
                            </a:schemeClr>
                          </a:solidFill>
                          <a:latin typeface="+mn-lt"/>
                        </a:rPr>
                        <a:t>=1)</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95000"/>
                      </a:schemeClr>
                    </a:solidFill>
                  </a:tcPr>
                </a:tc>
              </a:tr>
            </a:tbl>
          </a:graphicData>
        </a:graphic>
      </p:graphicFrame>
      <p:sp>
        <p:nvSpPr>
          <p:cNvPr id="16" name="Content Placeholder 17"/>
          <p:cNvSpPr>
            <a:spLocks noGrp="1"/>
          </p:cNvSpPr>
          <p:nvPr>
            <p:ph sz="quarter" idx="11"/>
          </p:nvPr>
        </p:nvSpPr>
        <p:spPr>
          <a:xfrm>
            <a:off x="1524000" y="6224721"/>
            <a:ext cx="7578090" cy="598714"/>
          </a:xfrm>
        </p:spPr>
        <p:txBody>
          <a:bodyPr/>
          <a:lstStyle/>
          <a:p>
            <a:r>
              <a:rPr lang="en-US" dirty="0" smtClean="0"/>
              <a:t>ADP = accelerated diagnostic protocol; ASPECT </a:t>
            </a:r>
            <a:r>
              <a:rPr lang="en-US" dirty="0"/>
              <a:t>= </a:t>
            </a:r>
            <a:r>
              <a:rPr lang="en-US" dirty="0" smtClean="0"/>
              <a:t>2-Hour </a:t>
            </a:r>
            <a:r>
              <a:rPr lang="en-US" dirty="0"/>
              <a:t>Diagnostic Protocol to Assess Patients With Chest Pain Symptoms in the Asia-Pacific </a:t>
            </a:r>
            <a:r>
              <a:rPr lang="en-US" dirty="0" smtClean="0"/>
              <a:t>Region; </a:t>
            </a:r>
          </a:p>
          <a:p>
            <a:r>
              <a:rPr lang="en-US" dirty="0" smtClean="0"/>
              <a:t>ADAPT </a:t>
            </a:r>
            <a:r>
              <a:rPr lang="en-US" dirty="0"/>
              <a:t>= 2-Hour Accelerated Diagnostic Protocol to Assess Patients With Chest Pain Symptoms Using Contemporary Troponins as the Only Biomarker</a:t>
            </a:r>
            <a:r>
              <a:rPr lang="en-US" dirty="0" smtClean="0"/>
              <a:t>.</a:t>
            </a:r>
          </a:p>
          <a:p>
            <a:pPr marL="52388" indent="-52388"/>
            <a:r>
              <a:rPr lang="en-US" baseline="30000" dirty="0" smtClean="0"/>
              <a:t>a	</a:t>
            </a:r>
            <a:r>
              <a:rPr lang="en-US" dirty="0" smtClean="0"/>
              <a:t>ADP </a:t>
            </a:r>
            <a:r>
              <a:rPr lang="en-US" dirty="0"/>
              <a:t>was negative if TIMI score was 0 and if electrocardiograph (ECG) and point of care (POC) biomarkers (troponin, </a:t>
            </a:r>
            <a:r>
              <a:rPr lang="en-US" dirty="0" smtClean="0"/>
              <a:t>creatinine </a:t>
            </a:r>
            <a:r>
              <a:rPr lang="en-US" dirty="0"/>
              <a:t>kinase MG, and myoglobin) were all negative. If TIMI score was ≥1 or any other parameter was positive, then ADP was positive. </a:t>
            </a:r>
            <a:endParaRPr lang="en-US" dirty="0" smtClean="0"/>
          </a:p>
          <a:p>
            <a:pPr marL="52388" indent="-52388"/>
            <a:r>
              <a:rPr lang="en-US" baseline="30000" dirty="0" smtClean="0"/>
              <a:t>b	</a:t>
            </a:r>
            <a:r>
              <a:rPr lang="en-US" dirty="0" smtClean="0"/>
              <a:t>ECG </a:t>
            </a:r>
            <a:r>
              <a:rPr lang="en-US" dirty="0"/>
              <a:t>alone: any new ischemia was positive. </a:t>
            </a:r>
            <a:endParaRPr lang="en-US" dirty="0" smtClean="0"/>
          </a:p>
          <a:p>
            <a:pPr marL="60325" indent="-60325"/>
            <a:r>
              <a:rPr lang="en-US" baseline="30000" dirty="0" smtClean="0"/>
              <a:t>c	</a:t>
            </a:r>
            <a:r>
              <a:rPr lang="en-US" dirty="0" smtClean="0"/>
              <a:t>ADP </a:t>
            </a:r>
            <a:r>
              <a:rPr lang="en-US" dirty="0"/>
              <a:t>was negative if TIMI score was 0 and ECG and cardiac Troponin-I (cTnI) were all negative. If TIMI score was ≥1 or any other parameter was positive, then ADP was positive. </a:t>
            </a:r>
          </a:p>
          <a:p>
            <a:r>
              <a:rPr lang="en-US" dirty="0"/>
              <a:t>1. Than M, et al. Lancet 2011;377:1077-1084. 2. Than M, et al. J Am Coll Cardiol 2012;59:2091-2098. </a:t>
            </a:r>
          </a:p>
        </p:txBody>
      </p:sp>
      <p:sp>
        <p:nvSpPr>
          <p:cNvPr id="7" name="Title 1"/>
          <p:cNvSpPr txBox="1">
            <a:spLocks/>
          </p:cNvSpPr>
          <p:nvPr/>
        </p:nvSpPr>
        <p:spPr>
          <a:xfrm>
            <a:off x="609600" y="9446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pPr>
              <a:defRPr/>
            </a:pPr>
            <a:r>
              <a:rPr lang="en-US" altLang="en-US" dirty="0"/>
              <a:t>A 2-hour diagnostic protocol </a:t>
            </a:r>
            <a:r>
              <a:rPr lang="en-US" altLang="en-US" dirty="0" smtClean="0"/>
              <a:t/>
            </a:r>
            <a:br>
              <a:rPr lang="en-US" altLang="en-US" dirty="0" smtClean="0"/>
            </a:br>
            <a:r>
              <a:rPr lang="en-US" altLang="en-US" dirty="0" smtClean="0"/>
              <a:t>for chest </a:t>
            </a:r>
            <a:r>
              <a:rPr lang="en-US" altLang="en-US" dirty="0"/>
              <a:t>pain patients</a:t>
            </a:r>
            <a:endParaRPr lang="en-US" dirty="0"/>
          </a:p>
        </p:txBody>
      </p:sp>
    </p:spTree>
    <p:extLst>
      <p:ext uri="{BB962C8B-B14F-4D97-AF65-F5344CB8AC3E}">
        <p14:creationId xmlns:p14="http://schemas.microsoft.com/office/powerpoint/2010/main" val="2474999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smtClean="0">
                <a:ea typeface="+mj-ea"/>
              </a:rPr>
              <a:t>ADAPT and APACE: </a:t>
            </a:r>
            <a:r>
              <a:rPr lang="en-US" dirty="0" smtClean="0">
                <a:solidFill>
                  <a:schemeClr val="bg1"/>
                </a:solidFill>
                <a:ea typeface="+mj-ea"/>
              </a:rPr>
              <a:t>30-day MACE</a:t>
            </a:r>
            <a:endParaRPr lang="en-US" dirty="0">
              <a:solidFill>
                <a:schemeClr val="bg1"/>
              </a:solidFill>
              <a:ea typeface="+mj-ea"/>
            </a:endParaRPr>
          </a:p>
        </p:txBody>
      </p:sp>
      <p:sp>
        <p:nvSpPr>
          <p:cNvPr id="12" name="Content Placeholder 11"/>
          <p:cNvSpPr>
            <a:spLocks noGrp="1"/>
          </p:cNvSpPr>
          <p:nvPr>
            <p:ph sz="quarter" idx="11"/>
          </p:nvPr>
        </p:nvSpPr>
        <p:spPr>
          <a:xfrm>
            <a:off x="1523999" y="5920378"/>
            <a:ext cx="6615296" cy="937622"/>
          </a:xfrm>
        </p:spPr>
        <p:txBody>
          <a:bodyPr/>
          <a:lstStyle/>
          <a:p>
            <a:pPr marL="58738" indent="-58738"/>
            <a:r>
              <a:rPr lang="en-US" dirty="0"/>
              <a:t>APACE = Advantageous Predictors of Acute Coronary Syndromes Evaluation; SN = sensitivity; NPV = negative predictive value.   </a:t>
            </a:r>
          </a:p>
          <a:p>
            <a:pPr marL="58738" indent="-58738"/>
            <a:r>
              <a:rPr lang="en-US" baseline="30000" dirty="0" smtClean="0"/>
              <a:t>a	</a:t>
            </a:r>
            <a:r>
              <a:rPr lang="en-US" dirty="0" smtClean="0"/>
              <a:t>247 </a:t>
            </a:r>
            <a:r>
              <a:rPr lang="en-US" dirty="0"/>
              <a:t>patients (15.1%) had a MACE within 30 days (primary endpoint</a:t>
            </a:r>
            <a:r>
              <a:rPr lang="en-US" dirty="0" smtClean="0"/>
              <a:t>).</a:t>
            </a:r>
            <a:endParaRPr lang="en-US" dirty="0"/>
          </a:p>
          <a:p>
            <a:pPr marL="58738" indent="-58738"/>
            <a:r>
              <a:rPr lang="en-US" baseline="30000" dirty="0" smtClean="0"/>
              <a:t>b	</a:t>
            </a:r>
            <a:r>
              <a:rPr lang="en-US" dirty="0" smtClean="0"/>
              <a:t>156 </a:t>
            </a:r>
            <a:r>
              <a:rPr lang="en-US" dirty="0"/>
              <a:t>patients (17.2%) had a MACE within 30 days (primary endpoint</a:t>
            </a:r>
            <a:r>
              <a:rPr lang="en-US" dirty="0" smtClean="0"/>
              <a:t>). </a:t>
            </a:r>
          </a:p>
          <a:p>
            <a:pPr marL="58738" indent="-58738"/>
            <a:r>
              <a:rPr lang="en-US" baseline="30000" dirty="0" smtClean="0"/>
              <a:t>c	</a:t>
            </a:r>
            <a:r>
              <a:rPr lang="en-US" dirty="0" smtClean="0"/>
              <a:t>Sensitivity</a:t>
            </a:r>
            <a:r>
              <a:rPr lang="en-US" dirty="0"/>
              <a:t>, specificity, and negative predictive value for TIMI=0 in the primary cohort were 100% (95% CI: 98.5% to 100%), 23.1% (95% CI: </a:t>
            </a:r>
            <a:r>
              <a:rPr lang="en-US" dirty="0" smtClean="0"/>
              <a:t>20.9</a:t>
            </a:r>
            <a:r>
              <a:rPr lang="en-US" dirty="0"/>
              <a:t>% to 25.3%), and 100% (95% CI: 98.8% to 100%), respectively. Sensitivity, specificity, and negative predictive value for TIMI≤1 in the primary cohort were 99.2 (95% CI: 97.1 to 99.8), 48.7 (95% CI: 46.1 to 51.3), and 99.7 (95% CI: 98.9 to 99.9), respectively</a:t>
            </a:r>
            <a:r>
              <a:rPr lang="en-US" dirty="0" smtClean="0"/>
              <a:t>.</a:t>
            </a:r>
            <a:endParaRPr lang="en-US" dirty="0"/>
          </a:p>
          <a:p>
            <a:r>
              <a:rPr lang="en-US" dirty="0" smtClean="0"/>
              <a:t>1</a:t>
            </a:r>
            <a:r>
              <a:rPr lang="en-US" dirty="0"/>
              <a:t>. Cullen L, et al. J Am Coll Cardiol 2013;62:1242-1249. </a:t>
            </a:r>
          </a:p>
        </p:txBody>
      </p:sp>
      <p:graphicFrame>
        <p:nvGraphicFramePr>
          <p:cNvPr id="9" name="Content Placeholder 3"/>
          <p:cNvGraphicFramePr>
            <a:graphicFrameLocks/>
          </p:cNvGraphicFramePr>
          <p:nvPr>
            <p:extLst>
              <p:ext uri="{D42A27DB-BD31-4B8C-83A1-F6EECF244321}">
                <p14:modId xmlns:p14="http://schemas.microsoft.com/office/powerpoint/2010/main" val="1462902419"/>
              </p:ext>
            </p:extLst>
          </p:nvPr>
        </p:nvGraphicFramePr>
        <p:xfrm>
          <a:off x="2737464" y="1926894"/>
          <a:ext cx="6668025" cy="3215470"/>
        </p:xfrm>
        <a:graphic>
          <a:graphicData uri="http://schemas.openxmlformats.org/drawingml/2006/table">
            <a:tbl>
              <a:tblPr firstRow="1" bandRow="1">
                <a:effectLst/>
                <a:tableStyleId>{9DCAF9ED-07DC-4A11-8D7F-57B35C25682E}</a:tableStyleId>
              </a:tblPr>
              <a:tblGrid>
                <a:gridCol w="1333605"/>
                <a:gridCol w="1333605"/>
                <a:gridCol w="1333605"/>
                <a:gridCol w="1333605"/>
                <a:gridCol w="1333605"/>
              </a:tblGrid>
              <a:tr h="540851">
                <a:tc>
                  <a:txBody>
                    <a:bodyPr/>
                    <a:lstStyle/>
                    <a:p>
                      <a:endParaRPr lang="en-US" sz="2000" b="0" i="0" cap="all" dirty="0">
                        <a:solidFill>
                          <a:schemeClr val="bg1">
                            <a:lumMod val="50000"/>
                          </a:schemeClr>
                        </a:solidFill>
                        <a:latin typeface="Century Gothic"/>
                      </a:endParaRPr>
                    </a:p>
                  </a:txBody>
                  <a:tcPr marL="133360" marR="133360" marT="66680" marB="6668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cap="all" dirty="0" smtClean="0">
                          <a:solidFill>
                            <a:schemeClr val="bg1"/>
                          </a:solidFill>
                          <a:latin typeface="+mn-lt"/>
                        </a:rPr>
                        <a:t>ADAPT</a:t>
                      </a:r>
                      <a:r>
                        <a:rPr lang="en-US" sz="2000" b="0" i="0" cap="all" dirty="0" smtClean="0">
                          <a:solidFill>
                            <a:schemeClr val="bg1"/>
                          </a:solidFill>
                          <a:latin typeface="+mn-lt"/>
                        </a:rPr>
                        <a:t> (</a:t>
                      </a:r>
                      <a:r>
                        <a:rPr lang="en-US" sz="2000" b="0" i="0" cap="none" dirty="0" smtClean="0">
                          <a:solidFill>
                            <a:schemeClr val="bg1"/>
                          </a:solidFill>
                          <a:latin typeface="+mn-lt"/>
                        </a:rPr>
                        <a:t>n</a:t>
                      </a:r>
                      <a:r>
                        <a:rPr lang="en-US" sz="2000" b="0" i="0" cap="all" dirty="0" smtClean="0">
                          <a:solidFill>
                            <a:schemeClr val="bg1"/>
                          </a:solidFill>
                          <a:latin typeface="+mn-lt"/>
                        </a:rPr>
                        <a:t>=1635)</a:t>
                      </a:r>
                      <a:r>
                        <a:rPr lang="en-US" sz="2000" b="0" i="0" cap="all" baseline="30000" dirty="0" smtClean="0">
                          <a:solidFill>
                            <a:schemeClr val="bg1"/>
                          </a:solidFill>
                          <a:latin typeface="+mn-lt"/>
                        </a:rPr>
                        <a:t>1,</a:t>
                      </a:r>
                      <a:r>
                        <a:rPr lang="en-US" sz="2000" b="0" i="0" baseline="30000" dirty="0" smtClean="0">
                          <a:latin typeface="+mn-lt"/>
                          <a:cs typeface="Arial"/>
                        </a:rPr>
                        <a:t>a</a:t>
                      </a:r>
                    </a:p>
                  </a:txBody>
                  <a:tcPr marL="133360" marR="133360" marT="66680" marB="66680" anchor="ctr">
                    <a:lnL w="12700" cap="flat" cmpd="sng" algn="ctr">
                      <a:solidFill>
                        <a:scrgbClr r="0" g="0" b="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c hMerge="1">
                  <a:txBody>
                    <a:bodyPr/>
                    <a:lstStyle/>
                    <a:p>
                      <a:endParaRPr lang="en-US" sz="1400" b="0" i="0" cap="all" dirty="0">
                        <a:solidFill>
                          <a:schemeClr val="bg1">
                            <a:lumMod val="50000"/>
                          </a:schemeClr>
                        </a:solidFill>
                        <a:latin typeface="Century Gothic"/>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65000"/>
                      </a:schemeClr>
                    </a:solidFill>
                  </a:tcPr>
                </a:tc>
                <a:tc gridSpan="2">
                  <a:txBody>
                    <a:bodyPr/>
                    <a:lstStyle/>
                    <a:p>
                      <a:pPr algn="ctr"/>
                      <a:r>
                        <a:rPr lang="en-US" sz="2000" b="1" i="0" cap="all" dirty="0" smtClean="0">
                          <a:solidFill>
                            <a:srgbClr val="FFFFFF"/>
                          </a:solidFill>
                          <a:latin typeface="+mn-lt"/>
                        </a:rPr>
                        <a:t>APACE </a:t>
                      </a:r>
                      <a:r>
                        <a:rPr lang="en-US" sz="2000" b="0" i="0" cap="all" dirty="0" smtClean="0">
                          <a:solidFill>
                            <a:srgbClr val="FFFFFF"/>
                          </a:solidFill>
                          <a:latin typeface="+mn-lt"/>
                        </a:rPr>
                        <a:t>(</a:t>
                      </a:r>
                      <a:r>
                        <a:rPr lang="en-US" sz="2000" b="0" i="0" cap="none" dirty="0" smtClean="0">
                          <a:solidFill>
                            <a:srgbClr val="FFFFFF"/>
                          </a:solidFill>
                          <a:latin typeface="+mn-lt"/>
                        </a:rPr>
                        <a:t>n</a:t>
                      </a:r>
                      <a:r>
                        <a:rPr lang="en-US" sz="2000" b="0" i="0" cap="all" dirty="0" smtClean="0">
                          <a:solidFill>
                            <a:srgbClr val="FFFFFF"/>
                          </a:solidFill>
                          <a:latin typeface="+mn-lt"/>
                        </a:rPr>
                        <a:t>= 909)</a:t>
                      </a:r>
                      <a:r>
                        <a:rPr lang="en-US" sz="2000" b="0" i="0" cap="all" baseline="30000" dirty="0" smtClean="0">
                          <a:solidFill>
                            <a:srgbClr val="FFFFFF"/>
                          </a:solidFill>
                          <a:latin typeface="+mn-lt"/>
                        </a:rPr>
                        <a:t>1,</a:t>
                      </a:r>
                      <a:r>
                        <a:rPr lang="en-US" sz="2000" b="0" i="0" baseline="30000" dirty="0" smtClean="0">
                          <a:latin typeface="+mn-lt"/>
                          <a:cs typeface="Arial"/>
                        </a:rPr>
                        <a:t>b</a:t>
                      </a:r>
                      <a:endParaRPr lang="en-US" sz="2000" b="0" i="0" cap="all" baseline="30000" dirty="0" smtClean="0">
                        <a:solidFill>
                          <a:srgbClr val="FFFFFF"/>
                        </a:solidFill>
                        <a:latin typeface="+mn-lt"/>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9003B"/>
                    </a:solidFill>
                  </a:tcPr>
                </a:tc>
                <a:tc hMerge="1">
                  <a:txBody>
                    <a:bodyPr/>
                    <a:lstStyle/>
                    <a:p>
                      <a:endParaRPr lang="en-US" sz="1400" b="0" i="0" cap="all" dirty="0">
                        <a:solidFill>
                          <a:schemeClr val="bg1">
                            <a:lumMod val="50000"/>
                          </a:schemeClr>
                        </a:solidFill>
                        <a:latin typeface="Century Gothic"/>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65000"/>
                      </a:schemeClr>
                    </a:solidFill>
                  </a:tcPr>
                </a:tc>
              </a:tr>
              <a:tr h="540851">
                <a:tc>
                  <a:txBody>
                    <a:bodyPr/>
                    <a:lstStyle/>
                    <a:p>
                      <a:pPr algn="ctr"/>
                      <a:r>
                        <a:rPr lang="en-US" sz="2400" b="1" i="0" cap="all" dirty="0" smtClean="0">
                          <a:solidFill>
                            <a:schemeClr val="tx1">
                              <a:lumMod val="75000"/>
                              <a:lumOff val="25000"/>
                            </a:schemeClr>
                          </a:solidFill>
                          <a:latin typeface="Century Gothic"/>
                        </a:rPr>
                        <a:t>TIMI</a:t>
                      </a:r>
                      <a:endParaRPr lang="en-US" sz="24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2400" b="1" i="0" cap="all" dirty="0" smtClean="0">
                          <a:solidFill>
                            <a:schemeClr val="tx1">
                              <a:lumMod val="75000"/>
                              <a:lumOff val="25000"/>
                            </a:schemeClr>
                          </a:solidFill>
                          <a:latin typeface="Century Gothic"/>
                        </a:rPr>
                        <a:t>Sn</a:t>
                      </a:r>
                      <a:endParaRPr lang="en-US" sz="24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2400" b="1" i="0" cap="all" dirty="0" smtClean="0">
                          <a:solidFill>
                            <a:schemeClr val="tx1">
                              <a:lumMod val="75000"/>
                              <a:lumOff val="25000"/>
                            </a:schemeClr>
                          </a:solidFill>
                          <a:latin typeface="Century Gothic"/>
                        </a:rPr>
                        <a:t>NPV</a:t>
                      </a:r>
                      <a:r>
                        <a:rPr lang="en-US" sz="2400" b="0" i="0" baseline="30000" dirty="0" smtClean="0">
                          <a:latin typeface="+mn-lt"/>
                          <a:cs typeface="Arial"/>
                        </a:rPr>
                        <a:t>c</a:t>
                      </a:r>
                      <a:endParaRPr lang="en-US" sz="24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2400" b="1" i="0" cap="all" dirty="0" smtClean="0">
                          <a:solidFill>
                            <a:schemeClr val="tx1">
                              <a:lumMod val="75000"/>
                              <a:lumOff val="25000"/>
                            </a:schemeClr>
                          </a:solidFill>
                          <a:latin typeface="Century Gothic"/>
                        </a:rPr>
                        <a:t>Sn</a:t>
                      </a:r>
                      <a:endParaRPr lang="en-US" sz="24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c>
                  <a:txBody>
                    <a:bodyPr/>
                    <a:lstStyle/>
                    <a:p>
                      <a:pPr algn="ctr"/>
                      <a:r>
                        <a:rPr lang="en-US" sz="2400" b="1" i="0" cap="all" dirty="0" smtClean="0">
                          <a:solidFill>
                            <a:schemeClr val="tx1">
                              <a:lumMod val="75000"/>
                              <a:lumOff val="25000"/>
                            </a:schemeClr>
                          </a:solidFill>
                          <a:latin typeface="Century Gothic"/>
                        </a:rPr>
                        <a:t>NPV</a:t>
                      </a:r>
                      <a:endParaRPr lang="en-US" sz="2400" b="1"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alpha val="20000"/>
                      </a:schemeClr>
                    </a:solidFill>
                  </a:tcPr>
                </a:tc>
              </a:tr>
              <a:tr h="1066884">
                <a:tc>
                  <a:txBody>
                    <a:bodyPr/>
                    <a:lstStyle/>
                    <a:p>
                      <a:pPr algn="ctr"/>
                      <a:r>
                        <a:rPr lang="en-US" sz="3600" b="1" i="0" cap="all" dirty="0" smtClean="0">
                          <a:solidFill>
                            <a:srgbClr val="FFFFFF"/>
                          </a:solidFill>
                          <a:latin typeface="Century Gothic"/>
                        </a:rPr>
                        <a:t>0</a:t>
                      </a:r>
                      <a:endParaRPr lang="en-US" sz="3600" b="1" i="0" cap="all" dirty="0">
                        <a:solidFill>
                          <a:srgbClr val="FFFFFF"/>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9003B"/>
                    </a:solidFill>
                  </a:tcPr>
                </a:tc>
                <a:tc>
                  <a:txBody>
                    <a:bodyPr/>
                    <a:lstStyle/>
                    <a:p>
                      <a:pPr algn="ctr"/>
                      <a:r>
                        <a:rPr lang="en-US" sz="2000" b="1" i="0" cap="all" dirty="0" smtClean="0">
                          <a:solidFill>
                            <a:schemeClr val="tx1">
                              <a:lumMod val="75000"/>
                              <a:lumOff val="25000"/>
                            </a:schemeClr>
                          </a:solidFill>
                          <a:latin typeface="+mn-lt"/>
                        </a:rPr>
                        <a:t>100</a:t>
                      </a:r>
                      <a:r>
                        <a:rPr lang="en-US" sz="2000" b="1" i="0" cap="all" baseline="0" dirty="0" smtClean="0">
                          <a:solidFill>
                            <a:schemeClr val="tx1">
                              <a:lumMod val="75000"/>
                              <a:lumOff val="25000"/>
                            </a:schemeClr>
                          </a:solidFill>
                          <a:latin typeface="+mn-lt"/>
                        </a:rPr>
                        <a:t>%</a:t>
                      </a:r>
                      <a:r>
                        <a:rPr lang="en-US" sz="2000" b="1" i="0" cap="all" dirty="0" smtClean="0">
                          <a:solidFill>
                            <a:schemeClr val="tx1">
                              <a:lumMod val="75000"/>
                              <a:lumOff val="25000"/>
                            </a:schemeClr>
                          </a:solidFill>
                          <a:latin typeface="+mn-lt"/>
                        </a:rPr>
                        <a:t> </a:t>
                      </a:r>
                    </a:p>
                    <a:p>
                      <a:pPr algn="ctr"/>
                      <a:r>
                        <a:rPr lang="en-US" sz="1600" b="0" i="0" cap="all" dirty="0" smtClean="0">
                          <a:solidFill>
                            <a:schemeClr val="tx1">
                              <a:lumMod val="75000"/>
                              <a:lumOff val="25000"/>
                            </a:schemeClr>
                          </a:solidFill>
                          <a:latin typeface="+mn-lt"/>
                        </a:rPr>
                        <a:t>(98.5-100)</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2000" b="1" i="0" cap="all" dirty="0" smtClean="0">
                          <a:solidFill>
                            <a:schemeClr val="tx1">
                              <a:lumMod val="75000"/>
                              <a:lumOff val="25000"/>
                            </a:schemeClr>
                          </a:solidFill>
                          <a:latin typeface="+mn-lt"/>
                        </a:rPr>
                        <a:t>100</a:t>
                      </a:r>
                      <a:r>
                        <a:rPr lang="en-US" sz="2000" b="1" i="0" cap="all" baseline="0" dirty="0" smtClean="0">
                          <a:solidFill>
                            <a:schemeClr val="tx1">
                              <a:lumMod val="75000"/>
                              <a:lumOff val="25000"/>
                            </a:schemeClr>
                          </a:solidFill>
                          <a:latin typeface="+mn-lt"/>
                        </a:rPr>
                        <a:t>%</a:t>
                      </a:r>
                      <a:r>
                        <a:rPr lang="en-US" sz="2000" b="1" i="0" cap="all" dirty="0" smtClean="0">
                          <a:solidFill>
                            <a:schemeClr val="tx1">
                              <a:lumMod val="75000"/>
                              <a:lumOff val="25000"/>
                            </a:schemeClr>
                          </a:solidFill>
                          <a:latin typeface="+mn-lt"/>
                        </a:rPr>
                        <a:t> </a:t>
                      </a:r>
                    </a:p>
                    <a:p>
                      <a:pPr algn="ctr"/>
                      <a:r>
                        <a:rPr lang="en-US" sz="1600" b="0" i="0" cap="all" dirty="0" smtClean="0">
                          <a:solidFill>
                            <a:schemeClr val="tx1">
                              <a:lumMod val="75000"/>
                              <a:lumOff val="25000"/>
                            </a:schemeClr>
                          </a:solidFill>
                          <a:latin typeface="+mn-lt"/>
                        </a:rPr>
                        <a:t>(98.8-100)</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endParaRPr lang="en-US" sz="2000" b="0" i="0" cap="all" dirty="0">
                        <a:solidFill>
                          <a:schemeClr val="bg1">
                            <a:lumMod val="50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endParaRPr lang="en-US" sz="2000" b="0" i="0" cap="all" dirty="0">
                        <a:solidFill>
                          <a:schemeClr val="bg1">
                            <a:lumMod val="50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r>
              <a:tr h="1066884">
                <a:tc>
                  <a:txBody>
                    <a:bodyPr/>
                    <a:lstStyle/>
                    <a:p>
                      <a:pPr algn="ctr"/>
                      <a:r>
                        <a:rPr lang="en-US" sz="3600" b="1" i="0" cap="all" dirty="0" smtClean="0">
                          <a:solidFill>
                            <a:srgbClr val="FFFFFF"/>
                          </a:solidFill>
                          <a:latin typeface="+mn-lt"/>
                        </a:rPr>
                        <a:t>≤1</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9003B"/>
                    </a:solidFill>
                  </a:tcPr>
                </a:tc>
                <a:tc>
                  <a:txBody>
                    <a:bodyPr/>
                    <a:lstStyle/>
                    <a:p>
                      <a:pPr algn="ctr"/>
                      <a:r>
                        <a:rPr lang="en-US" sz="2000" b="1" i="0" cap="all" dirty="0" smtClean="0">
                          <a:solidFill>
                            <a:schemeClr val="tx1">
                              <a:lumMod val="75000"/>
                              <a:lumOff val="25000"/>
                            </a:schemeClr>
                          </a:solidFill>
                          <a:latin typeface="+mn-lt"/>
                        </a:rPr>
                        <a:t>99.2</a:t>
                      </a:r>
                      <a:r>
                        <a:rPr lang="en-US" sz="2000" b="1" i="0" cap="all" baseline="0" dirty="0" smtClean="0">
                          <a:solidFill>
                            <a:schemeClr val="tx1">
                              <a:lumMod val="75000"/>
                              <a:lumOff val="25000"/>
                            </a:schemeClr>
                          </a:solidFill>
                          <a:latin typeface="+mn-lt"/>
                        </a:rPr>
                        <a:t>%</a:t>
                      </a:r>
                      <a:r>
                        <a:rPr lang="en-US" sz="2000" b="1" i="0" cap="all" dirty="0" smtClean="0">
                          <a:solidFill>
                            <a:schemeClr val="tx1">
                              <a:lumMod val="75000"/>
                              <a:lumOff val="25000"/>
                            </a:schemeClr>
                          </a:solidFill>
                          <a:latin typeface="+mn-lt"/>
                        </a:rPr>
                        <a:t> </a:t>
                      </a:r>
                    </a:p>
                    <a:p>
                      <a:pPr algn="ctr"/>
                      <a:r>
                        <a:rPr lang="en-US" sz="1600" b="0" i="0" cap="all" dirty="0" smtClean="0">
                          <a:solidFill>
                            <a:schemeClr val="tx1">
                              <a:lumMod val="75000"/>
                              <a:lumOff val="25000"/>
                            </a:schemeClr>
                          </a:solidFill>
                          <a:latin typeface="+mn-lt"/>
                        </a:rPr>
                        <a:t>(97.1-99.8</a:t>
                      </a:r>
                      <a:r>
                        <a:rPr lang="en-US" sz="1600" b="0" i="0" cap="all" dirty="0" smtClean="0">
                          <a:solidFill>
                            <a:schemeClr val="bg1">
                              <a:lumMod val="50000"/>
                            </a:schemeClr>
                          </a:solidFill>
                          <a:latin typeface="+mn-lt"/>
                        </a:rPr>
                        <a:t>)</a:t>
                      </a: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2000" b="1" i="0" cap="all" dirty="0" smtClean="0">
                          <a:solidFill>
                            <a:srgbClr val="404040"/>
                          </a:solidFill>
                          <a:latin typeface="+mn-lt"/>
                        </a:rPr>
                        <a:t>99.7</a:t>
                      </a:r>
                      <a:r>
                        <a:rPr lang="en-US" sz="2000" b="1" i="0" cap="all" baseline="0" dirty="0" smtClean="0">
                          <a:solidFill>
                            <a:srgbClr val="404040"/>
                          </a:solidFill>
                          <a:latin typeface="+mn-lt"/>
                        </a:rPr>
                        <a:t>%</a:t>
                      </a:r>
                      <a:r>
                        <a:rPr lang="en-US" sz="2000" b="1" i="0" cap="all" dirty="0" smtClean="0">
                          <a:solidFill>
                            <a:srgbClr val="404040"/>
                          </a:solidFill>
                          <a:latin typeface="+mn-lt"/>
                        </a:rPr>
                        <a:t> </a:t>
                      </a:r>
                    </a:p>
                    <a:p>
                      <a:pPr algn="ctr"/>
                      <a:r>
                        <a:rPr lang="en-US" sz="1600" b="0" i="0" cap="all" dirty="0" smtClean="0">
                          <a:solidFill>
                            <a:schemeClr val="tx1">
                              <a:lumMod val="75000"/>
                              <a:lumOff val="25000"/>
                            </a:schemeClr>
                          </a:solidFill>
                          <a:latin typeface="+mn-lt"/>
                        </a:rPr>
                        <a:t>(98.9-99.9)</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2000" b="1" i="0" cap="all" dirty="0" smtClean="0">
                          <a:solidFill>
                            <a:srgbClr val="404040"/>
                          </a:solidFill>
                          <a:latin typeface="+mn-lt"/>
                        </a:rPr>
                        <a:t>99.4</a:t>
                      </a:r>
                      <a:r>
                        <a:rPr lang="en-US" sz="2000" b="1" i="0" cap="all" baseline="0" dirty="0" smtClean="0">
                          <a:solidFill>
                            <a:srgbClr val="404040"/>
                          </a:solidFill>
                          <a:latin typeface="+mn-lt"/>
                        </a:rPr>
                        <a:t>%</a:t>
                      </a:r>
                      <a:r>
                        <a:rPr lang="en-US" sz="2000" b="1" i="0" cap="all" dirty="0" smtClean="0">
                          <a:solidFill>
                            <a:schemeClr val="bg1">
                              <a:lumMod val="50000"/>
                            </a:schemeClr>
                          </a:solidFill>
                          <a:latin typeface="+mn-lt"/>
                        </a:rPr>
                        <a:t> </a:t>
                      </a:r>
                    </a:p>
                    <a:p>
                      <a:pPr algn="ctr"/>
                      <a:r>
                        <a:rPr lang="en-US" sz="1600" b="0" i="0" cap="all" dirty="0" smtClean="0">
                          <a:solidFill>
                            <a:schemeClr val="tx1">
                              <a:lumMod val="75000"/>
                              <a:lumOff val="25000"/>
                            </a:schemeClr>
                          </a:solidFill>
                          <a:latin typeface="+mn-lt"/>
                        </a:rPr>
                        <a:t>(96.5-100)</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2000" b="1" i="0" cap="all" dirty="0" smtClean="0">
                          <a:solidFill>
                            <a:srgbClr val="404040"/>
                          </a:solidFill>
                          <a:latin typeface="+mn-lt"/>
                        </a:rPr>
                        <a:t>99.7</a:t>
                      </a:r>
                      <a:r>
                        <a:rPr lang="en-US" sz="2000" b="1" i="0" cap="all" baseline="0" dirty="0" smtClean="0">
                          <a:solidFill>
                            <a:srgbClr val="404040"/>
                          </a:solidFill>
                          <a:latin typeface="+mn-lt"/>
                        </a:rPr>
                        <a:t>%</a:t>
                      </a:r>
                      <a:r>
                        <a:rPr lang="en-US" sz="2000" b="1" i="0" cap="all" dirty="0" smtClean="0">
                          <a:solidFill>
                            <a:srgbClr val="404040"/>
                          </a:solidFill>
                          <a:latin typeface="+mn-lt"/>
                        </a:rPr>
                        <a:t> </a:t>
                      </a:r>
                      <a:r>
                        <a:rPr lang="en-US" sz="1600" b="0" i="0" cap="all" dirty="0" smtClean="0">
                          <a:solidFill>
                            <a:schemeClr val="tx1">
                              <a:lumMod val="75000"/>
                              <a:lumOff val="25000"/>
                            </a:schemeClr>
                          </a:solidFill>
                          <a:latin typeface="+mn-lt"/>
                        </a:rPr>
                        <a:t>(98.4-100)</a:t>
                      </a:r>
                      <a:endParaRPr lang="en-US" sz="1600" b="0" i="0" cap="all" dirty="0">
                        <a:solidFill>
                          <a:schemeClr val="tx1">
                            <a:lumMod val="75000"/>
                            <a:lumOff val="25000"/>
                          </a:schemeClr>
                        </a:solidFill>
                        <a:latin typeface="Century Gothic"/>
                      </a:endParaRPr>
                    </a:p>
                  </a:txBody>
                  <a:tcPr marL="133360" marR="133360" marT="66680" marB="6668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389257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5"/>
          <p:cNvSpPr>
            <a:spLocks noGrp="1"/>
          </p:cNvSpPr>
          <p:nvPr>
            <p:ph idx="1"/>
          </p:nvPr>
        </p:nvSpPr>
        <p:spPr>
          <a:xfrm>
            <a:off x="616268" y="1617133"/>
            <a:ext cx="7998737" cy="4940300"/>
          </a:xfrm>
        </p:spPr>
        <p:txBody>
          <a:bodyPr>
            <a:noAutofit/>
          </a:bodyPr>
          <a:lstStyle/>
          <a:p>
            <a:pPr marL="0" indent="0">
              <a:buNone/>
            </a:pPr>
            <a:r>
              <a:rPr lang="en-US" b="1" dirty="0" smtClean="0">
                <a:solidFill>
                  <a:schemeClr val="tx1">
                    <a:lumMod val="65000"/>
                    <a:lumOff val="35000"/>
                  </a:schemeClr>
                </a:solidFill>
              </a:rPr>
              <a:t>Study</a:t>
            </a:r>
            <a:endParaRPr lang="en-US" b="1" dirty="0">
              <a:solidFill>
                <a:schemeClr val="tx1">
                  <a:lumMod val="65000"/>
                  <a:lumOff val="35000"/>
                </a:schemeClr>
              </a:solidFill>
            </a:endParaRPr>
          </a:p>
          <a:p>
            <a:r>
              <a:rPr lang="en-US" sz="2000" dirty="0">
                <a:solidFill>
                  <a:schemeClr val="tx1">
                    <a:lumMod val="65000"/>
                    <a:lumOff val="35000"/>
                  </a:schemeClr>
                </a:solidFill>
              </a:rPr>
              <a:t>A prospective study of 872 unselected patients with chest pain was done to develop and validate an algorithm for rapid “rule-out” and “rule-in” of acute MI</a:t>
            </a:r>
          </a:p>
          <a:p>
            <a:r>
              <a:rPr lang="en-US" sz="2000" dirty="0">
                <a:solidFill>
                  <a:schemeClr val="tx1">
                    <a:lumMod val="65000"/>
                    <a:lumOff val="35000"/>
                  </a:schemeClr>
                </a:solidFill>
              </a:rPr>
              <a:t>hs-cTnT was measured in a blinded fashion at presentation and at 1 hour</a:t>
            </a:r>
          </a:p>
          <a:p>
            <a:r>
              <a:rPr lang="en-US" sz="2000" dirty="0">
                <a:solidFill>
                  <a:schemeClr val="tx1">
                    <a:lumMod val="65000"/>
                    <a:lumOff val="35000"/>
                  </a:schemeClr>
                </a:solidFill>
              </a:rPr>
              <a:t>Primary endpoint was death within 30 days </a:t>
            </a:r>
          </a:p>
          <a:p>
            <a:pPr marL="0" indent="0">
              <a:buNone/>
            </a:pPr>
            <a:r>
              <a:rPr lang="en-US" b="1" dirty="0" smtClean="0">
                <a:solidFill>
                  <a:schemeClr val="tx1">
                    <a:lumMod val="65000"/>
                    <a:lumOff val="35000"/>
                  </a:schemeClr>
                </a:solidFill>
              </a:rPr>
              <a:t>Results</a:t>
            </a:r>
          </a:p>
          <a:p>
            <a:r>
              <a:rPr lang="en-US" sz="2000" dirty="0">
                <a:solidFill>
                  <a:schemeClr val="tx1">
                    <a:lumMod val="65000"/>
                    <a:lumOff val="35000"/>
                  </a:schemeClr>
                </a:solidFill>
              </a:rPr>
              <a:t>There were 12 deaths within 30 days</a:t>
            </a:r>
          </a:p>
          <a:p>
            <a:r>
              <a:rPr lang="en-US" sz="2000" dirty="0">
                <a:solidFill>
                  <a:schemeClr val="tx1">
                    <a:lumMod val="65000"/>
                    <a:lumOff val="35000"/>
                  </a:schemeClr>
                </a:solidFill>
              </a:rPr>
              <a:t>AMI was the final diagnosis in 17% of patients </a:t>
            </a:r>
          </a:p>
          <a:p>
            <a:r>
              <a:rPr lang="en-US" sz="2000" dirty="0">
                <a:solidFill>
                  <a:schemeClr val="tx1">
                    <a:lumMod val="65000"/>
                    <a:lumOff val="35000"/>
                  </a:schemeClr>
                </a:solidFill>
              </a:rPr>
              <a:t>60% of patients were rule-out; 17% were rule-in; 23% were in the "observation zone”</a:t>
            </a:r>
          </a:p>
          <a:p>
            <a:pPr marL="0" indent="0">
              <a:buNone/>
            </a:pPr>
            <a:endParaRPr lang="en-US" sz="2000" dirty="0">
              <a:solidFill>
                <a:schemeClr val="tx1">
                  <a:lumMod val="65000"/>
                  <a:lumOff val="35000"/>
                </a:schemeClr>
              </a:solidFill>
            </a:endParaRPr>
          </a:p>
        </p:txBody>
      </p:sp>
      <p:sp>
        <p:nvSpPr>
          <p:cNvPr id="101378" name="Title 4"/>
          <p:cNvSpPr>
            <a:spLocks noGrp="1"/>
          </p:cNvSpPr>
          <p:nvPr>
            <p:ph type="title"/>
          </p:nvPr>
        </p:nvSpPr>
        <p:spPr>
          <a:xfrm>
            <a:off x="616398" y="113419"/>
            <a:ext cx="5907386" cy="1143000"/>
          </a:xfrm>
        </p:spPr>
        <p:txBody>
          <a:bodyPr>
            <a:normAutofit fontScale="90000"/>
          </a:bodyPr>
          <a:lstStyle/>
          <a:p>
            <a:r>
              <a:rPr lang="en-US" dirty="0"/>
              <a:t>Advantageous Predictors </a:t>
            </a:r>
            <a:r>
              <a:rPr lang="en-US" dirty="0" smtClean="0"/>
              <a:t>of Acute </a:t>
            </a:r>
            <a:r>
              <a:rPr lang="en-US" dirty="0"/>
              <a:t>Coronary </a:t>
            </a:r>
            <a:r>
              <a:rPr lang="en-US" dirty="0" smtClean="0"/>
              <a:t>Syndromes Evaluation </a:t>
            </a:r>
            <a:r>
              <a:rPr lang="en-US" dirty="0"/>
              <a:t>(</a:t>
            </a:r>
            <a:r>
              <a:rPr lang="en-US" dirty="0" smtClean="0"/>
              <a:t>APACE)</a:t>
            </a:r>
            <a:r>
              <a:rPr lang="en-US" baseline="30000" dirty="0" smtClean="0"/>
              <a:t>1</a:t>
            </a:r>
            <a:endParaRPr lang="en-US" baseline="30000" dirty="0"/>
          </a:p>
        </p:txBody>
      </p:sp>
      <p:sp>
        <p:nvSpPr>
          <p:cNvPr id="4" name="Content Placeholder 3"/>
          <p:cNvSpPr>
            <a:spLocks noGrp="1"/>
          </p:cNvSpPr>
          <p:nvPr>
            <p:ph sz="quarter" idx="11"/>
          </p:nvPr>
        </p:nvSpPr>
        <p:spPr>
          <a:xfrm>
            <a:off x="-30162" y="6540500"/>
            <a:ext cx="7241271" cy="317500"/>
          </a:xfrm>
        </p:spPr>
        <p:txBody>
          <a:bodyPr/>
          <a:lstStyle/>
          <a:p>
            <a:r>
              <a:rPr lang="en-US" dirty="0"/>
              <a:t>1. Reichlin T, et al. Arch Intern Med 2012;172(16):1211-1218. doi:10.1001/archinternmed.2012.3698.</a:t>
            </a:r>
          </a:p>
        </p:txBody>
      </p:sp>
    </p:spTree>
    <p:extLst>
      <p:ext uri="{BB962C8B-B14F-4D97-AF65-F5344CB8AC3E}">
        <p14:creationId xmlns:p14="http://schemas.microsoft.com/office/powerpoint/2010/main" val="2898195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339" y="2168709"/>
            <a:ext cx="7291938" cy="3888716"/>
          </a:xfrm>
        </p:spPr>
        <p:txBody>
          <a:bodyPr>
            <a:normAutofit/>
          </a:bodyPr>
          <a:lstStyle/>
          <a:p>
            <a:pPr marL="0" indent="0">
              <a:lnSpc>
                <a:spcPct val="120000"/>
              </a:lnSpc>
              <a:spcBef>
                <a:spcPts val="0"/>
              </a:spcBef>
              <a:buNone/>
            </a:pPr>
            <a:r>
              <a:rPr lang="en-US" b="1" dirty="0">
                <a:solidFill>
                  <a:schemeClr val="tx1">
                    <a:lumMod val="65000"/>
                    <a:lumOff val="35000"/>
                  </a:schemeClr>
                </a:solidFill>
              </a:rPr>
              <a:t>Frank Peacock, </a:t>
            </a:r>
            <a:r>
              <a:rPr lang="en-US" b="1" dirty="0" smtClean="0">
                <a:solidFill>
                  <a:schemeClr val="tx1">
                    <a:lumMod val="65000"/>
                    <a:lumOff val="35000"/>
                  </a:schemeClr>
                </a:solidFill>
              </a:rPr>
              <a:t>MD, FACEP</a:t>
            </a:r>
          </a:p>
          <a:p>
            <a:pPr marL="0" indent="0">
              <a:lnSpc>
                <a:spcPct val="120000"/>
              </a:lnSpc>
              <a:spcBef>
                <a:spcPts val="0"/>
              </a:spcBef>
              <a:buNone/>
            </a:pPr>
            <a:endParaRPr lang="en-US" sz="1200" b="1" dirty="0">
              <a:solidFill>
                <a:schemeClr val="tx1">
                  <a:lumMod val="65000"/>
                  <a:lumOff val="35000"/>
                </a:schemeClr>
              </a:solidFill>
            </a:endParaRPr>
          </a:p>
          <a:p>
            <a:r>
              <a:rPr lang="en-US" dirty="0">
                <a:solidFill>
                  <a:schemeClr val="tx1">
                    <a:lumMod val="65000"/>
                    <a:lumOff val="35000"/>
                  </a:schemeClr>
                </a:solidFill>
              </a:rPr>
              <a:t>Advisory board		</a:t>
            </a:r>
          </a:p>
          <a:p>
            <a:pPr lvl="1"/>
            <a:r>
              <a:rPr lang="en-US" dirty="0">
                <a:solidFill>
                  <a:schemeClr val="tx1">
                    <a:lumMod val="65000"/>
                    <a:lumOff val="35000"/>
                  </a:schemeClr>
                </a:solidFill>
              </a:rPr>
              <a:t>Astellas Pharma</a:t>
            </a:r>
          </a:p>
          <a:p>
            <a:r>
              <a:rPr lang="en-US" dirty="0" smtClean="0">
                <a:solidFill>
                  <a:schemeClr val="tx1">
                    <a:lumMod val="65000"/>
                    <a:lumOff val="35000"/>
                  </a:schemeClr>
                </a:solidFill>
              </a:rPr>
              <a:t>Speakers </a:t>
            </a:r>
            <a:r>
              <a:rPr lang="en-US" dirty="0">
                <a:solidFill>
                  <a:schemeClr val="tx1">
                    <a:lumMod val="65000"/>
                    <a:lumOff val="35000"/>
                  </a:schemeClr>
                </a:solidFill>
              </a:rPr>
              <a:t>bureau</a:t>
            </a:r>
          </a:p>
          <a:p>
            <a:pPr lvl="1"/>
            <a:r>
              <a:rPr lang="en-US" dirty="0">
                <a:solidFill>
                  <a:schemeClr val="tx1">
                    <a:lumMod val="65000"/>
                    <a:lumOff val="35000"/>
                  </a:schemeClr>
                </a:solidFill>
              </a:rPr>
              <a:t>Astellas Pharma</a:t>
            </a:r>
          </a:p>
          <a:p>
            <a:pPr marL="0" indent="0">
              <a:lnSpc>
                <a:spcPct val="120000"/>
              </a:lnSpc>
              <a:spcBef>
                <a:spcPts val="0"/>
              </a:spcBef>
              <a:buNone/>
            </a:pPr>
            <a:endParaRPr lang="en-US" b="1" dirty="0" smtClean="0">
              <a:solidFill>
                <a:schemeClr val="tx1">
                  <a:lumMod val="65000"/>
                  <a:lumOff val="35000"/>
                </a:schemeClr>
              </a:solidFill>
            </a:endParaRPr>
          </a:p>
          <a:p>
            <a:pPr marL="0" indent="0">
              <a:lnSpc>
                <a:spcPct val="120000"/>
              </a:lnSpc>
              <a:spcBef>
                <a:spcPts val="0"/>
              </a:spcBef>
              <a:buNone/>
            </a:pPr>
            <a:endParaRPr lang="en-US" dirty="0">
              <a:solidFill>
                <a:schemeClr val="tx1">
                  <a:lumMod val="65000"/>
                  <a:lumOff val="35000"/>
                </a:schemeClr>
              </a:solidFill>
            </a:endParaRPr>
          </a:p>
        </p:txBody>
      </p:sp>
      <p:sp>
        <p:nvSpPr>
          <p:cNvPr id="2" name="Title 1"/>
          <p:cNvSpPr>
            <a:spLocks noGrp="1"/>
          </p:cNvSpPr>
          <p:nvPr>
            <p:ph type="title"/>
          </p:nvPr>
        </p:nvSpPr>
        <p:spPr/>
        <p:txBody>
          <a:bodyPr/>
          <a:lstStyle/>
          <a:p>
            <a:r>
              <a:rPr lang="en-US" dirty="0" smtClean="0"/>
              <a:t>Disclosures</a:t>
            </a:r>
            <a:endParaRPr lang="en-US" dirty="0"/>
          </a:p>
        </p:txBody>
      </p:sp>
      <p:sp>
        <p:nvSpPr>
          <p:cNvPr id="7" name="Content Placeholder 6"/>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96984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2802927733"/>
              </p:ext>
            </p:extLst>
          </p:nvPr>
        </p:nvGraphicFramePr>
        <p:xfrm>
          <a:off x="1840301" y="627873"/>
          <a:ext cx="8818562" cy="6498508"/>
        </p:xfrm>
        <a:graphic>
          <a:graphicData uri="http://schemas.openxmlformats.org/drawingml/2006/chart">
            <c:chart xmlns:c="http://schemas.openxmlformats.org/drawingml/2006/chart" xmlns:r="http://schemas.openxmlformats.org/officeDocument/2006/relationships" r:id="rId3"/>
          </a:graphicData>
        </a:graphic>
      </p:graphicFrame>
      <p:sp>
        <p:nvSpPr>
          <p:cNvPr id="13" name="Freeform 12"/>
          <p:cNvSpPr/>
          <p:nvPr/>
        </p:nvSpPr>
        <p:spPr>
          <a:xfrm>
            <a:off x="3835699" y="3080343"/>
            <a:ext cx="6223454" cy="1121425"/>
          </a:xfrm>
          <a:custGeom>
            <a:avLst/>
            <a:gdLst>
              <a:gd name="connsiteX0" fmla="*/ 0 w 6098830"/>
              <a:gd name="connsiteY0" fmla="*/ 1480608 h 1480608"/>
              <a:gd name="connsiteX1" fmla="*/ 1589227 w 6098830"/>
              <a:gd name="connsiteY1" fmla="*/ 1242895 h 1480608"/>
              <a:gd name="connsiteX2" fmla="*/ 3545199 w 6098830"/>
              <a:gd name="connsiteY2" fmla="*/ 706345 h 1480608"/>
              <a:gd name="connsiteX3" fmla="*/ 6098830 w 6098830"/>
              <a:gd name="connsiteY3" fmla="*/ 0 h 1480608"/>
              <a:gd name="connsiteX0" fmla="*/ 0 w 6098830"/>
              <a:gd name="connsiteY0" fmla="*/ 1480608 h 1480608"/>
              <a:gd name="connsiteX1" fmla="*/ 2659671 w 6098830"/>
              <a:gd name="connsiteY1" fmla="*/ 1036400 h 1480608"/>
              <a:gd name="connsiteX2" fmla="*/ 3545199 w 6098830"/>
              <a:gd name="connsiteY2" fmla="*/ 706345 h 1480608"/>
              <a:gd name="connsiteX3" fmla="*/ 6098830 w 6098830"/>
              <a:gd name="connsiteY3" fmla="*/ 0 h 1480608"/>
              <a:gd name="connsiteX0" fmla="*/ 0 w 3545199"/>
              <a:gd name="connsiteY0" fmla="*/ 774262 h 774262"/>
              <a:gd name="connsiteX1" fmla="*/ 2659671 w 3545199"/>
              <a:gd name="connsiteY1" fmla="*/ 330054 h 774262"/>
              <a:gd name="connsiteX2" fmla="*/ 3545199 w 3545199"/>
              <a:gd name="connsiteY2" fmla="*/ -1 h 774262"/>
              <a:gd name="connsiteX0" fmla="*/ 0 w 6072885"/>
              <a:gd name="connsiteY0" fmla="*/ 1503065 h 1503065"/>
              <a:gd name="connsiteX1" fmla="*/ 2659671 w 6072885"/>
              <a:gd name="connsiteY1" fmla="*/ 1058857 h 1503065"/>
              <a:gd name="connsiteX2" fmla="*/ 6072885 w 6072885"/>
              <a:gd name="connsiteY2" fmla="*/ 0 h 1503065"/>
              <a:gd name="connsiteX0" fmla="*/ 0 w 6135852"/>
              <a:gd name="connsiteY0" fmla="*/ 1478773 h 1478773"/>
              <a:gd name="connsiteX1" fmla="*/ 2722638 w 6135852"/>
              <a:gd name="connsiteY1" fmla="*/ 1058857 h 1478773"/>
              <a:gd name="connsiteX2" fmla="*/ 6135852 w 6135852"/>
              <a:gd name="connsiteY2" fmla="*/ 0 h 1478773"/>
              <a:gd name="connsiteX0" fmla="*/ 0 w 6126857"/>
              <a:gd name="connsiteY0" fmla="*/ 1490921 h 1490921"/>
              <a:gd name="connsiteX1" fmla="*/ 2713643 w 6126857"/>
              <a:gd name="connsiteY1" fmla="*/ 1058857 h 1490921"/>
              <a:gd name="connsiteX2" fmla="*/ 6126857 w 6126857"/>
              <a:gd name="connsiteY2" fmla="*/ 0 h 1490921"/>
              <a:gd name="connsiteX0" fmla="*/ 0 w 6126857"/>
              <a:gd name="connsiteY0" fmla="*/ 1466627 h 1466627"/>
              <a:gd name="connsiteX1" fmla="*/ 2713643 w 6126857"/>
              <a:gd name="connsiteY1" fmla="*/ 1058857 h 1466627"/>
              <a:gd name="connsiteX2" fmla="*/ 6126857 w 6126857"/>
              <a:gd name="connsiteY2" fmla="*/ 0 h 1466627"/>
              <a:gd name="connsiteX0" fmla="*/ 0 w 6126857"/>
              <a:gd name="connsiteY0" fmla="*/ 1490919 h 1490919"/>
              <a:gd name="connsiteX1" fmla="*/ 2713643 w 6126857"/>
              <a:gd name="connsiteY1" fmla="*/ 1058857 h 1490919"/>
              <a:gd name="connsiteX2" fmla="*/ 6126857 w 6126857"/>
              <a:gd name="connsiteY2" fmla="*/ 0 h 1490919"/>
            </a:gdLst>
            <a:ahLst/>
            <a:cxnLst>
              <a:cxn ang="0">
                <a:pos x="connsiteX0" y="connsiteY0"/>
              </a:cxn>
              <a:cxn ang="0">
                <a:pos x="connsiteX1" y="connsiteY1"/>
              </a:cxn>
              <a:cxn ang="0">
                <a:pos x="connsiteX2" y="connsiteY2"/>
              </a:cxn>
            </a:cxnLst>
            <a:rect l="l" t="t" r="r" b="b"/>
            <a:pathLst>
              <a:path w="6126857" h="1490919">
                <a:moveTo>
                  <a:pt x="0" y="1490919"/>
                </a:moveTo>
                <a:lnTo>
                  <a:pt x="2713643" y="1058857"/>
                </a:lnTo>
                <a:lnTo>
                  <a:pt x="6126857" y="0"/>
                </a:ln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9986" name="Title 1"/>
          <p:cNvSpPr>
            <a:spLocks noGrp="1"/>
          </p:cNvSpPr>
          <p:nvPr>
            <p:ph type="title"/>
          </p:nvPr>
        </p:nvSpPr>
        <p:spPr/>
        <p:txBody>
          <a:bodyPr rtlCol="0">
            <a:normAutofit/>
          </a:bodyPr>
          <a:lstStyle/>
          <a:p>
            <a:r>
              <a:rPr lang="en-US" dirty="0" smtClean="0"/>
              <a:t>Low-risk patients</a:t>
            </a:r>
            <a:endParaRPr lang="en-US" dirty="0"/>
          </a:p>
        </p:txBody>
      </p:sp>
      <p:sp>
        <p:nvSpPr>
          <p:cNvPr id="6" name="Content Placeholder 5"/>
          <p:cNvSpPr>
            <a:spLocks noGrp="1"/>
          </p:cNvSpPr>
          <p:nvPr>
            <p:ph sz="quarter" idx="11"/>
          </p:nvPr>
        </p:nvSpPr>
        <p:spPr>
          <a:xfrm>
            <a:off x="1524000" y="6443134"/>
            <a:ext cx="7573004" cy="414867"/>
          </a:xfrm>
        </p:spPr>
        <p:txBody>
          <a:bodyPr/>
          <a:lstStyle/>
          <a:p>
            <a:endParaRPr lang="en-US" dirty="0" smtClean="0">
              <a:latin typeface="Arial Narrow" panose="020B0606020202030204" pitchFamily="34" charset="0"/>
              <a:cs typeface="Arial Narrow Italic"/>
            </a:endParaRPr>
          </a:p>
          <a:p>
            <a:r>
              <a:rPr lang="en-US" baseline="30000" dirty="0" smtClean="0">
                <a:latin typeface="Arial Narrow" panose="020B0606020202030204" pitchFamily="34" charset="0"/>
                <a:cs typeface="Arial Narrow Italic"/>
              </a:rPr>
              <a:t>a </a:t>
            </a:r>
            <a:r>
              <a:rPr lang="en-US" dirty="0" smtClean="0">
                <a:latin typeface="Arial Narrow" panose="020B0606020202030204" pitchFamily="34" charset="0"/>
                <a:cs typeface="Arial Narrow Italic"/>
              </a:rPr>
              <a:t>Definition </a:t>
            </a:r>
            <a:r>
              <a:rPr lang="en-US" dirty="0">
                <a:latin typeface="Arial Narrow" panose="020B0606020202030204" pitchFamily="34" charset="0"/>
                <a:cs typeface="Arial Narrow Italic"/>
              </a:rPr>
              <a:t>of low-risk patients: TIMI risk score=0</a:t>
            </a:r>
          </a:p>
          <a:p>
            <a:r>
              <a:rPr lang="en-US" baseline="30000" dirty="0">
                <a:latin typeface="Arial Narrow" panose="020B0606020202030204" pitchFamily="34" charset="0"/>
                <a:cs typeface="Arial Narrow Italic"/>
              </a:rPr>
              <a:t>b</a:t>
            </a:r>
            <a:r>
              <a:rPr lang="en-US" baseline="30000" dirty="0" smtClean="0">
                <a:latin typeface="Arial Narrow" panose="020B0606020202030204" pitchFamily="34" charset="0"/>
                <a:cs typeface="Arial Narrow Italic"/>
              </a:rPr>
              <a:t> </a:t>
            </a:r>
            <a:r>
              <a:rPr lang="en-US" dirty="0" smtClean="0">
                <a:latin typeface="Arial Narrow" panose="020B0606020202030204" pitchFamily="34" charset="0"/>
                <a:cs typeface="Arial Narrow Italic"/>
              </a:rPr>
              <a:t>Definition </a:t>
            </a:r>
            <a:r>
              <a:rPr lang="en-US" dirty="0">
                <a:latin typeface="Arial Narrow" panose="020B0606020202030204" pitchFamily="34" charset="0"/>
                <a:cs typeface="Arial Narrow Italic"/>
              </a:rPr>
              <a:t>of low-risk patients: TIMI risk score=0 or ≤</a:t>
            </a:r>
            <a:r>
              <a:rPr lang="en-US" dirty="0" smtClean="0">
                <a:latin typeface="Arial Narrow" panose="020B0606020202030204" pitchFamily="34" charset="0"/>
                <a:cs typeface="Arial Narrow Italic"/>
              </a:rPr>
              <a:t>1</a:t>
            </a:r>
          </a:p>
          <a:p>
            <a:r>
              <a:rPr lang="en-US" dirty="0" smtClean="0">
                <a:latin typeface="Arial Narrow" panose="020B0606020202030204" pitchFamily="34" charset="0"/>
                <a:cs typeface="Arial Narrow Italic"/>
              </a:rPr>
              <a:t>1</a:t>
            </a:r>
            <a:r>
              <a:rPr lang="en-US" dirty="0">
                <a:latin typeface="Arial Narrow" panose="020B0606020202030204" pitchFamily="34" charset="0"/>
                <a:cs typeface="Arial Narrow Italic"/>
              </a:rPr>
              <a:t>. Than M, et al. Lancet 2011;377:1077-1084. 2. Than M, et al. J Am Coll Cardiol 2012;59:2091-2098</a:t>
            </a:r>
            <a:r>
              <a:rPr lang="en-US" dirty="0" smtClean="0">
                <a:latin typeface="Arial Narrow" panose="020B0606020202030204" pitchFamily="34" charset="0"/>
                <a:cs typeface="Arial Narrow Italic"/>
              </a:rPr>
              <a:t>. 3</a:t>
            </a:r>
            <a:r>
              <a:rPr lang="en-US" dirty="0">
                <a:latin typeface="Arial Narrow" panose="020B0606020202030204" pitchFamily="34" charset="0"/>
                <a:cs typeface="Arial Narrow Italic"/>
              </a:rPr>
              <a:t>. Cullen L, et al. J Am Coll Cardiol 2013;62:1242-1249</a:t>
            </a:r>
            <a:r>
              <a:rPr lang="en-US" dirty="0" smtClean="0">
                <a:latin typeface="Arial Narrow" panose="020B0606020202030204" pitchFamily="34" charset="0"/>
                <a:cs typeface="Arial Narrow Italic"/>
              </a:rPr>
              <a:t>. </a:t>
            </a:r>
            <a:endParaRPr lang="en-US" dirty="0">
              <a:latin typeface="Arial Narrow" panose="020B0606020202030204" pitchFamily="34" charset="0"/>
              <a:cs typeface="Arial Narrow Italic"/>
            </a:endParaRPr>
          </a:p>
        </p:txBody>
      </p:sp>
      <p:sp>
        <p:nvSpPr>
          <p:cNvPr id="14" name="Content Placeholder 2"/>
          <p:cNvSpPr txBox="1">
            <a:spLocks/>
          </p:cNvSpPr>
          <p:nvPr/>
        </p:nvSpPr>
        <p:spPr>
          <a:xfrm rot="16200000">
            <a:off x="893821" y="3505014"/>
            <a:ext cx="1820575"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dirty="0">
                <a:latin typeface="Century Gothic"/>
                <a:cs typeface="Century Gothic"/>
              </a:rPr>
              <a:t>Low-Risk Patients </a:t>
            </a:r>
            <a:r>
              <a:rPr lang="en-US" sz="1200" baseline="30000" dirty="0">
                <a:latin typeface="Century Gothic"/>
                <a:cs typeface="Century Gothic"/>
              </a:rPr>
              <a:t>a</a:t>
            </a:r>
            <a:r>
              <a:rPr lang="en-US" sz="1200" dirty="0">
                <a:latin typeface="Century Gothic"/>
                <a:cs typeface="Century Gothic"/>
              </a:rPr>
              <a:t>, %</a:t>
            </a:r>
            <a:endParaRPr lang="fr-FR" sz="1200" dirty="0">
              <a:latin typeface="Century Gothic"/>
              <a:cs typeface="Century Gothic"/>
            </a:endParaRPr>
          </a:p>
        </p:txBody>
      </p:sp>
      <p:sp>
        <p:nvSpPr>
          <p:cNvPr id="21" name="Oval 20"/>
          <p:cNvSpPr/>
          <p:nvPr/>
        </p:nvSpPr>
        <p:spPr>
          <a:xfrm>
            <a:off x="3787236" y="4138296"/>
            <a:ext cx="128408" cy="128408"/>
          </a:xfrm>
          <a:prstGeom prst="ellipse">
            <a:avLst/>
          </a:prstGeom>
          <a:solidFill>
            <a:srgbClr val="C90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6513082" y="3823046"/>
            <a:ext cx="128408" cy="128408"/>
          </a:xfrm>
          <a:prstGeom prst="ellipse">
            <a:avLst/>
          </a:prstGeom>
          <a:solidFill>
            <a:srgbClr val="C90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10017789" y="3021539"/>
            <a:ext cx="128408" cy="128408"/>
          </a:xfrm>
          <a:prstGeom prst="ellipse">
            <a:avLst/>
          </a:prstGeom>
          <a:solidFill>
            <a:srgbClr val="C90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2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solidFill>
                  <a:schemeClr val="tx1">
                    <a:lumMod val="85000"/>
                    <a:lumOff val="15000"/>
                  </a:schemeClr>
                </a:solidFill>
              </a:rPr>
              <a:t>CRUSADE database shows hospital mortality increasing directly with increasing </a:t>
            </a:r>
            <a:r>
              <a:rPr lang="en-US" dirty="0" smtClean="0">
                <a:solidFill>
                  <a:schemeClr val="tx1">
                    <a:lumMod val="85000"/>
                    <a:lumOff val="15000"/>
                  </a:schemeClr>
                </a:solidFill>
              </a:rPr>
              <a:t>BNP</a:t>
            </a:r>
            <a:r>
              <a:rPr lang="en-US" baseline="30000" dirty="0" smtClean="0">
                <a:solidFill>
                  <a:schemeClr val="tx1">
                    <a:lumMod val="85000"/>
                    <a:lumOff val="15000"/>
                  </a:schemeClr>
                </a:solidFill>
              </a:rPr>
              <a:t>1,a</a:t>
            </a:r>
            <a:endParaRPr lang="en-US" dirty="0">
              <a:solidFill>
                <a:schemeClr val="tx1">
                  <a:lumMod val="85000"/>
                  <a:lumOff val="15000"/>
                </a:schemeClr>
              </a:solidFill>
            </a:endParaRPr>
          </a:p>
        </p:txBody>
      </p:sp>
      <p:sp>
        <p:nvSpPr>
          <p:cNvPr id="105476" name="Rectangle 3"/>
          <p:cNvSpPr>
            <a:spLocks noChangeArrowheads="1"/>
          </p:cNvSpPr>
          <p:nvPr/>
        </p:nvSpPr>
        <p:spPr bwMode="auto">
          <a:xfrm>
            <a:off x="3924300" y="1225550"/>
            <a:ext cx="8858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en-US" sz="2400" dirty="0">
              <a:solidFill>
                <a:srgbClr val="000000"/>
              </a:solidFill>
              <a:latin typeface="Century Gothic"/>
            </a:endParaRPr>
          </a:p>
        </p:txBody>
      </p:sp>
      <p:grpSp>
        <p:nvGrpSpPr>
          <p:cNvPr id="2970" name="Group 2969"/>
          <p:cNvGrpSpPr/>
          <p:nvPr/>
        </p:nvGrpSpPr>
        <p:grpSpPr>
          <a:xfrm>
            <a:off x="3107443" y="2545087"/>
            <a:ext cx="5483285" cy="3734303"/>
            <a:chOff x="649091" y="2545086"/>
            <a:chExt cx="5483285" cy="3734303"/>
          </a:xfrm>
        </p:grpSpPr>
        <p:sp>
          <p:nvSpPr>
            <p:cNvPr id="2971" name="Freeform 2970"/>
            <p:cNvSpPr/>
            <p:nvPr/>
          </p:nvSpPr>
          <p:spPr>
            <a:xfrm>
              <a:off x="1504507" y="4050963"/>
              <a:ext cx="4460358" cy="1584293"/>
            </a:xfrm>
            <a:custGeom>
              <a:avLst/>
              <a:gdLst>
                <a:gd name="connsiteX0" fmla="*/ 0 w 4460358"/>
                <a:gd name="connsiteY0" fmla="*/ 1584251 h 1584251"/>
                <a:gd name="connsiteX1" fmla="*/ 101009 w 4460358"/>
                <a:gd name="connsiteY1" fmla="*/ 1509823 h 1584251"/>
                <a:gd name="connsiteX2" fmla="*/ 148856 w 4460358"/>
                <a:gd name="connsiteY2" fmla="*/ 1446028 h 1584251"/>
                <a:gd name="connsiteX3" fmla="*/ 228600 w 4460358"/>
                <a:gd name="connsiteY3" fmla="*/ 1339702 h 1584251"/>
                <a:gd name="connsiteX4" fmla="*/ 271130 w 4460358"/>
                <a:gd name="connsiteY4" fmla="*/ 1265274 h 1584251"/>
                <a:gd name="connsiteX5" fmla="*/ 324293 w 4460358"/>
                <a:gd name="connsiteY5" fmla="*/ 1169581 h 1584251"/>
                <a:gd name="connsiteX6" fmla="*/ 419986 w 4460358"/>
                <a:gd name="connsiteY6" fmla="*/ 1068572 h 1584251"/>
                <a:gd name="connsiteX7" fmla="*/ 473149 w 4460358"/>
                <a:gd name="connsiteY7" fmla="*/ 1004776 h 1584251"/>
                <a:gd name="connsiteX8" fmla="*/ 531628 w 4460358"/>
                <a:gd name="connsiteY8" fmla="*/ 935665 h 1584251"/>
                <a:gd name="connsiteX9" fmla="*/ 669851 w 4460358"/>
                <a:gd name="connsiteY9" fmla="*/ 824023 h 1584251"/>
                <a:gd name="connsiteX10" fmla="*/ 808074 w 4460358"/>
                <a:gd name="connsiteY10" fmla="*/ 712381 h 1584251"/>
                <a:gd name="connsiteX11" fmla="*/ 962246 w 4460358"/>
                <a:gd name="connsiteY11" fmla="*/ 622004 h 1584251"/>
                <a:gd name="connsiteX12" fmla="*/ 1137684 w 4460358"/>
                <a:gd name="connsiteY12" fmla="*/ 526311 h 1584251"/>
                <a:gd name="connsiteX13" fmla="*/ 1329070 w 4460358"/>
                <a:gd name="connsiteY13" fmla="*/ 419986 h 1584251"/>
                <a:gd name="connsiteX14" fmla="*/ 1594884 w 4460358"/>
                <a:gd name="connsiteY14" fmla="*/ 313660 h 1584251"/>
                <a:gd name="connsiteX15" fmla="*/ 1791586 w 4460358"/>
                <a:gd name="connsiteY15" fmla="*/ 249865 h 1584251"/>
                <a:gd name="connsiteX16" fmla="*/ 1972340 w 4460358"/>
                <a:gd name="connsiteY16" fmla="*/ 196702 h 1584251"/>
                <a:gd name="connsiteX17" fmla="*/ 2275367 w 4460358"/>
                <a:gd name="connsiteY17" fmla="*/ 101009 h 1584251"/>
                <a:gd name="connsiteX18" fmla="*/ 2466753 w 4460358"/>
                <a:gd name="connsiteY18" fmla="*/ 53162 h 1584251"/>
                <a:gd name="connsiteX19" fmla="*/ 2705986 w 4460358"/>
                <a:gd name="connsiteY19" fmla="*/ 21265 h 1584251"/>
                <a:gd name="connsiteX20" fmla="*/ 2908005 w 4460358"/>
                <a:gd name="connsiteY20" fmla="*/ 15948 h 1584251"/>
                <a:gd name="connsiteX21" fmla="*/ 3104707 w 4460358"/>
                <a:gd name="connsiteY21" fmla="*/ 0 h 1584251"/>
                <a:gd name="connsiteX22" fmla="*/ 3460898 w 4460358"/>
                <a:gd name="connsiteY22" fmla="*/ 21265 h 1584251"/>
                <a:gd name="connsiteX23" fmla="*/ 3790507 w 4460358"/>
                <a:gd name="connsiteY23" fmla="*/ 47846 h 1584251"/>
                <a:gd name="connsiteX24" fmla="*/ 4051005 w 4460358"/>
                <a:gd name="connsiteY24" fmla="*/ 85060 h 1584251"/>
                <a:gd name="connsiteX25" fmla="*/ 4274288 w 4460358"/>
                <a:gd name="connsiteY25" fmla="*/ 106325 h 1584251"/>
                <a:gd name="connsiteX26" fmla="*/ 4460358 w 4460358"/>
                <a:gd name="connsiteY26" fmla="*/ 138223 h 1584251"/>
                <a:gd name="connsiteX0" fmla="*/ 0 w 4460358"/>
                <a:gd name="connsiteY0" fmla="*/ 1584251 h 1584251"/>
                <a:gd name="connsiteX1" fmla="*/ 101009 w 4460358"/>
                <a:gd name="connsiteY1" fmla="*/ 1509823 h 1584251"/>
                <a:gd name="connsiteX2" fmla="*/ 148856 w 4460358"/>
                <a:gd name="connsiteY2" fmla="*/ 1446028 h 1584251"/>
                <a:gd name="connsiteX3" fmla="*/ 228600 w 4460358"/>
                <a:gd name="connsiteY3" fmla="*/ 1339702 h 1584251"/>
                <a:gd name="connsiteX4" fmla="*/ 271130 w 4460358"/>
                <a:gd name="connsiteY4" fmla="*/ 1265274 h 1584251"/>
                <a:gd name="connsiteX5" fmla="*/ 324293 w 4460358"/>
                <a:gd name="connsiteY5" fmla="*/ 1169581 h 1584251"/>
                <a:gd name="connsiteX6" fmla="*/ 419986 w 4460358"/>
                <a:gd name="connsiteY6" fmla="*/ 1068572 h 1584251"/>
                <a:gd name="connsiteX7" fmla="*/ 473149 w 4460358"/>
                <a:gd name="connsiteY7" fmla="*/ 1004776 h 1584251"/>
                <a:gd name="connsiteX8" fmla="*/ 531628 w 4460358"/>
                <a:gd name="connsiteY8" fmla="*/ 935665 h 1584251"/>
                <a:gd name="connsiteX9" fmla="*/ 669851 w 4460358"/>
                <a:gd name="connsiteY9" fmla="*/ 824023 h 1584251"/>
                <a:gd name="connsiteX10" fmla="*/ 808074 w 4460358"/>
                <a:gd name="connsiteY10" fmla="*/ 712381 h 1584251"/>
                <a:gd name="connsiteX11" fmla="*/ 962246 w 4460358"/>
                <a:gd name="connsiteY11" fmla="*/ 622004 h 1584251"/>
                <a:gd name="connsiteX12" fmla="*/ 1137684 w 4460358"/>
                <a:gd name="connsiteY12" fmla="*/ 526311 h 1584251"/>
                <a:gd name="connsiteX13" fmla="*/ 1329070 w 4460358"/>
                <a:gd name="connsiteY13" fmla="*/ 419986 h 1584251"/>
                <a:gd name="connsiteX14" fmla="*/ 1594884 w 4460358"/>
                <a:gd name="connsiteY14" fmla="*/ 313660 h 1584251"/>
                <a:gd name="connsiteX15" fmla="*/ 1791586 w 4460358"/>
                <a:gd name="connsiteY15" fmla="*/ 249865 h 1584251"/>
                <a:gd name="connsiteX16" fmla="*/ 1972340 w 4460358"/>
                <a:gd name="connsiteY16" fmla="*/ 196702 h 1584251"/>
                <a:gd name="connsiteX17" fmla="*/ 2275367 w 4460358"/>
                <a:gd name="connsiteY17" fmla="*/ 101009 h 1584251"/>
                <a:gd name="connsiteX18" fmla="*/ 2466753 w 4460358"/>
                <a:gd name="connsiteY18" fmla="*/ 53162 h 1584251"/>
                <a:gd name="connsiteX19" fmla="*/ 2705986 w 4460358"/>
                <a:gd name="connsiteY19" fmla="*/ 21265 h 1584251"/>
                <a:gd name="connsiteX20" fmla="*/ 2908005 w 4460358"/>
                <a:gd name="connsiteY20" fmla="*/ 15948 h 1584251"/>
                <a:gd name="connsiteX21" fmla="*/ 3104707 w 4460358"/>
                <a:gd name="connsiteY21" fmla="*/ 0 h 1584251"/>
                <a:gd name="connsiteX22" fmla="*/ 3460898 w 4460358"/>
                <a:gd name="connsiteY22" fmla="*/ 21265 h 1584251"/>
                <a:gd name="connsiteX23" fmla="*/ 3790507 w 4460358"/>
                <a:gd name="connsiteY23" fmla="*/ 47846 h 1584251"/>
                <a:gd name="connsiteX24" fmla="*/ 4051005 w 4460358"/>
                <a:gd name="connsiteY24" fmla="*/ 85060 h 1584251"/>
                <a:gd name="connsiteX25" fmla="*/ 4274288 w 4460358"/>
                <a:gd name="connsiteY25" fmla="*/ 106325 h 1584251"/>
                <a:gd name="connsiteX26" fmla="*/ 4460358 w 4460358"/>
                <a:gd name="connsiteY26" fmla="*/ 138223 h 1584251"/>
                <a:gd name="connsiteX0" fmla="*/ 0 w 4460358"/>
                <a:gd name="connsiteY0" fmla="*/ 1584251 h 1584251"/>
                <a:gd name="connsiteX1" fmla="*/ 101009 w 4460358"/>
                <a:gd name="connsiteY1" fmla="*/ 1509823 h 1584251"/>
                <a:gd name="connsiteX2" fmla="*/ 148856 w 4460358"/>
                <a:gd name="connsiteY2" fmla="*/ 1446028 h 1584251"/>
                <a:gd name="connsiteX3" fmla="*/ 228600 w 4460358"/>
                <a:gd name="connsiteY3" fmla="*/ 1339702 h 1584251"/>
                <a:gd name="connsiteX4" fmla="*/ 271130 w 4460358"/>
                <a:gd name="connsiteY4" fmla="*/ 1265274 h 1584251"/>
                <a:gd name="connsiteX5" fmla="*/ 324293 w 4460358"/>
                <a:gd name="connsiteY5" fmla="*/ 1169581 h 1584251"/>
                <a:gd name="connsiteX6" fmla="*/ 419986 w 4460358"/>
                <a:gd name="connsiteY6" fmla="*/ 1068572 h 1584251"/>
                <a:gd name="connsiteX7" fmla="*/ 473149 w 4460358"/>
                <a:gd name="connsiteY7" fmla="*/ 1004776 h 1584251"/>
                <a:gd name="connsiteX8" fmla="*/ 531628 w 4460358"/>
                <a:gd name="connsiteY8" fmla="*/ 935665 h 1584251"/>
                <a:gd name="connsiteX9" fmla="*/ 669851 w 4460358"/>
                <a:gd name="connsiteY9" fmla="*/ 824023 h 1584251"/>
                <a:gd name="connsiteX10" fmla="*/ 808074 w 4460358"/>
                <a:gd name="connsiteY10" fmla="*/ 712381 h 1584251"/>
                <a:gd name="connsiteX11" fmla="*/ 962246 w 4460358"/>
                <a:gd name="connsiteY11" fmla="*/ 622004 h 1584251"/>
                <a:gd name="connsiteX12" fmla="*/ 1137684 w 4460358"/>
                <a:gd name="connsiteY12" fmla="*/ 526311 h 1584251"/>
                <a:gd name="connsiteX13" fmla="*/ 1329070 w 4460358"/>
                <a:gd name="connsiteY13" fmla="*/ 419986 h 1584251"/>
                <a:gd name="connsiteX14" fmla="*/ 1594884 w 4460358"/>
                <a:gd name="connsiteY14" fmla="*/ 313660 h 1584251"/>
                <a:gd name="connsiteX15" fmla="*/ 1791586 w 4460358"/>
                <a:gd name="connsiteY15" fmla="*/ 249865 h 1584251"/>
                <a:gd name="connsiteX16" fmla="*/ 1972340 w 4460358"/>
                <a:gd name="connsiteY16" fmla="*/ 196702 h 1584251"/>
                <a:gd name="connsiteX17" fmla="*/ 2275367 w 4460358"/>
                <a:gd name="connsiteY17" fmla="*/ 101009 h 1584251"/>
                <a:gd name="connsiteX18" fmla="*/ 2466753 w 4460358"/>
                <a:gd name="connsiteY18" fmla="*/ 53162 h 1584251"/>
                <a:gd name="connsiteX19" fmla="*/ 2705986 w 4460358"/>
                <a:gd name="connsiteY19" fmla="*/ 21265 h 1584251"/>
                <a:gd name="connsiteX20" fmla="*/ 2908005 w 4460358"/>
                <a:gd name="connsiteY20" fmla="*/ 15948 h 1584251"/>
                <a:gd name="connsiteX21" fmla="*/ 3104707 w 4460358"/>
                <a:gd name="connsiteY21" fmla="*/ 0 h 1584251"/>
                <a:gd name="connsiteX22" fmla="*/ 3460898 w 4460358"/>
                <a:gd name="connsiteY22" fmla="*/ 21265 h 1584251"/>
                <a:gd name="connsiteX23" fmla="*/ 3790507 w 4460358"/>
                <a:gd name="connsiteY23" fmla="*/ 47846 h 1584251"/>
                <a:gd name="connsiteX24" fmla="*/ 4051005 w 4460358"/>
                <a:gd name="connsiteY24" fmla="*/ 85060 h 1584251"/>
                <a:gd name="connsiteX25" fmla="*/ 4274288 w 4460358"/>
                <a:gd name="connsiteY25" fmla="*/ 106325 h 1584251"/>
                <a:gd name="connsiteX26" fmla="*/ 4460358 w 4460358"/>
                <a:gd name="connsiteY26" fmla="*/ 138223 h 1584251"/>
                <a:gd name="connsiteX0" fmla="*/ 0 w 4460358"/>
                <a:gd name="connsiteY0" fmla="*/ 1584251 h 1584251"/>
                <a:gd name="connsiteX1" fmla="*/ 101009 w 4460358"/>
                <a:gd name="connsiteY1" fmla="*/ 1509823 h 1584251"/>
                <a:gd name="connsiteX2" fmla="*/ 148856 w 4460358"/>
                <a:gd name="connsiteY2" fmla="*/ 1446028 h 1584251"/>
                <a:gd name="connsiteX3" fmla="*/ 228600 w 4460358"/>
                <a:gd name="connsiteY3" fmla="*/ 1339702 h 1584251"/>
                <a:gd name="connsiteX4" fmla="*/ 271130 w 4460358"/>
                <a:gd name="connsiteY4" fmla="*/ 1265274 h 1584251"/>
                <a:gd name="connsiteX5" fmla="*/ 324293 w 4460358"/>
                <a:gd name="connsiteY5" fmla="*/ 1169581 h 1584251"/>
                <a:gd name="connsiteX6" fmla="*/ 419986 w 4460358"/>
                <a:gd name="connsiteY6" fmla="*/ 1068572 h 1584251"/>
                <a:gd name="connsiteX7" fmla="*/ 473149 w 4460358"/>
                <a:gd name="connsiteY7" fmla="*/ 1004776 h 1584251"/>
                <a:gd name="connsiteX8" fmla="*/ 531628 w 4460358"/>
                <a:gd name="connsiteY8" fmla="*/ 935665 h 1584251"/>
                <a:gd name="connsiteX9" fmla="*/ 669851 w 4460358"/>
                <a:gd name="connsiteY9" fmla="*/ 824023 h 1584251"/>
                <a:gd name="connsiteX10" fmla="*/ 808074 w 4460358"/>
                <a:gd name="connsiteY10" fmla="*/ 712381 h 1584251"/>
                <a:gd name="connsiteX11" fmla="*/ 962246 w 4460358"/>
                <a:gd name="connsiteY11" fmla="*/ 622004 h 1584251"/>
                <a:gd name="connsiteX12" fmla="*/ 1137684 w 4460358"/>
                <a:gd name="connsiteY12" fmla="*/ 526311 h 1584251"/>
                <a:gd name="connsiteX13" fmla="*/ 1329070 w 4460358"/>
                <a:gd name="connsiteY13" fmla="*/ 419986 h 1584251"/>
                <a:gd name="connsiteX14" fmla="*/ 1594884 w 4460358"/>
                <a:gd name="connsiteY14" fmla="*/ 313660 h 1584251"/>
                <a:gd name="connsiteX15" fmla="*/ 1791586 w 4460358"/>
                <a:gd name="connsiteY15" fmla="*/ 249865 h 1584251"/>
                <a:gd name="connsiteX16" fmla="*/ 1972340 w 4460358"/>
                <a:gd name="connsiteY16" fmla="*/ 196702 h 1584251"/>
                <a:gd name="connsiteX17" fmla="*/ 2275367 w 4460358"/>
                <a:gd name="connsiteY17" fmla="*/ 101009 h 1584251"/>
                <a:gd name="connsiteX18" fmla="*/ 2466753 w 4460358"/>
                <a:gd name="connsiteY18" fmla="*/ 53162 h 1584251"/>
                <a:gd name="connsiteX19" fmla="*/ 2705986 w 4460358"/>
                <a:gd name="connsiteY19" fmla="*/ 21265 h 1584251"/>
                <a:gd name="connsiteX20" fmla="*/ 2908005 w 4460358"/>
                <a:gd name="connsiteY20" fmla="*/ 15948 h 1584251"/>
                <a:gd name="connsiteX21" fmla="*/ 3104707 w 4460358"/>
                <a:gd name="connsiteY21" fmla="*/ 0 h 1584251"/>
                <a:gd name="connsiteX22" fmla="*/ 3460898 w 4460358"/>
                <a:gd name="connsiteY22" fmla="*/ 21265 h 1584251"/>
                <a:gd name="connsiteX23" fmla="*/ 3790507 w 4460358"/>
                <a:gd name="connsiteY23" fmla="*/ 47846 h 1584251"/>
                <a:gd name="connsiteX24" fmla="*/ 4051005 w 4460358"/>
                <a:gd name="connsiteY24" fmla="*/ 85060 h 1584251"/>
                <a:gd name="connsiteX25" fmla="*/ 4274288 w 4460358"/>
                <a:gd name="connsiteY25" fmla="*/ 106325 h 1584251"/>
                <a:gd name="connsiteX26" fmla="*/ 4460358 w 4460358"/>
                <a:gd name="connsiteY26" fmla="*/ 138223 h 1584251"/>
                <a:gd name="connsiteX0" fmla="*/ 0 w 4460358"/>
                <a:gd name="connsiteY0" fmla="*/ 1584251 h 1584251"/>
                <a:gd name="connsiteX1" fmla="*/ 101009 w 4460358"/>
                <a:gd name="connsiteY1" fmla="*/ 1509823 h 1584251"/>
                <a:gd name="connsiteX2" fmla="*/ 148856 w 4460358"/>
                <a:gd name="connsiteY2" fmla="*/ 1446028 h 1584251"/>
                <a:gd name="connsiteX3" fmla="*/ 228600 w 4460358"/>
                <a:gd name="connsiteY3" fmla="*/ 1339702 h 1584251"/>
                <a:gd name="connsiteX4" fmla="*/ 271130 w 4460358"/>
                <a:gd name="connsiteY4" fmla="*/ 1265274 h 1584251"/>
                <a:gd name="connsiteX5" fmla="*/ 324293 w 4460358"/>
                <a:gd name="connsiteY5" fmla="*/ 1169581 h 1584251"/>
                <a:gd name="connsiteX6" fmla="*/ 419986 w 4460358"/>
                <a:gd name="connsiteY6" fmla="*/ 1068572 h 1584251"/>
                <a:gd name="connsiteX7" fmla="*/ 473149 w 4460358"/>
                <a:gd name="connsiteY7" fmla="*/ 1004776 h 1584251"/>
                <a:gd name="connsiteX8" fmla="*/ 531628 w 4460358"/>
                <a:gd name="connsiteY8" fmla="*/ 935665 h 1584251"/>
                <a:gd name="connsiteX9" fmla="*/ 669851 w 4460358"/>
                <a:gd name="connsiteY9" fmla="*/ 824023 h 1584251"/>
                <a:gd name="connsiteX10" fmla="*/ 808074 w 4460358"/>
                <a:gd name="connsiteY10" fmla="*/ 712381 h 1584251"/>
                <a:gd name="connsiteX11" fmla="*/ 962246 w 4460358"/>
                <a:gd name="connsiteY11" fmla="*/ 622004 h 1584251"/>
                <a:gd name="connsiteX12" fmla="*/ 1137684 w 4460358"/>
                <a:gd name="connsiteY12" fmla="*/ 526311 h 1584251"/>
                <a:gd name="connsiteX13" fmla="*/ 1329070 w 4460358"/>
                <a:gd name="connsiteY13" fmla="*/ 419986 h 1584251"/>
                <a:gd name="connsiteX14" fmla="*/ 1594884 w 4460358"/>
                <a:gd name="connsiteY14" fmla="*/ 313660 h 1584251"/>
                <a:gd name="connsiteX15" fmla="*/ 1791586 w 4460358"/>
                <a:gd name="connsiteY15" fmla="*/ 249865 h 1584251"/>
                <a:gd name="connsiteX16" fmla="*/ 1972340 w 4460358"/>
                <a:gd name="connsiteY16" fmla="*/ 196702 h 1584251"/>
                <a:gd name="connsiteX17" fmla="*/ 2275367 w 4460358"/>
                <a:gd name="connsiteY17" fmla="*/ 101009 h 1584251"/>
                <a:gd name="connsiteX18" fmla="*/ 2466753 w 4460358"/>
                <a:gd name="connsiteY18" fmla="*/ 53162 h 1584251"/>
                <a:gd name="connsiteX19" fmla="*/ 2705986 w 4460358"/>
                <a:gd name="connsiteY19" fmla="*/ 21265 h 1584251"/>
                <a:gd name="connsiteX20" fmla="*/ 2908005 w 4460358"/>
                <a:gd name="connsiteY20" fmla="*/ 15948 h 1584251"/>
                <a:gd name="connsiteX21" fmla="*/ 3104707 w 4460358"/>
                <a:gd name="connsiteY21" fmla="*/ 0 h 1584251"/>
                <a:gd name="connsiteX22" fmla="*/ 3460898 w 4460358"/>
                <a:gd name="connsiteY22" fmla="*/ 21265 h 1584251"/>
                <a:gd name="connsiteX23" fmla="*/ 3790507 w 4460358"/>
                <a:gd name="connsiteY23" fmla="*/ 47846 h 1584251"/>
                <a:gd name="connsiteX24" fmla="*/ 4051005 w 4460358"/>
                <a:gd name="connsiteY24" fmla="*/ 85060 h 1584251"/>
                <a:gd name="connsiteX25" fmla="*/ 4274288 w 4460358"/>
                <a:gd name="connsiteY25" fmla="*/ 106325 h 1584251"/>
                <a:gd name="connsiteX26" fmla="*/ 4460358 w 4460358"/>
                <a:gd name="connsiteY26" fmla="*/ 138223 h 1584251"/>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 name="connsiteX0" fmla="*/ 0 w 4460358"/>
                <a:gd name="connsiteY0" fmla="*/ 1584293 h 1584293"/>
                <a:gd name="connsiteX1" fmla="*/ 101009 w 4460358"/>
                <a:gd name="connsiteY1" fmla="*/ 1509865 h 1584293"/>
                <a:gd name="connsiteX2" fmla="*/ 148856 w 4460358"/>
                <a:gd name="connsiteY2" fmla="*/ 1446070 h 1584293"/>
                <a:gd name="connsiteX3" fmla="*/ 228600 w 4460358"/>
                <a:gd name="connsiteY3" fmla="*/ 1339744 h 1584293"/>
                <a:gd name="connsiteX4" fmla="*/ 271130 w 4460358"/>
                <a:gd name="connsiteY4" fmla="*/ 1265316 h 1584293"/>
                <a:gd name="connsiteX5" fmla="*/ 324293 w 4460358"/>
                <a:gd name="connsiteY5" fmla="*/ 1169623 h 1584293"/>
                <a:gd name="connsiteX6" fmla="*/ 419986 w 4460358"/>
                <a:gd name="connsiteY6" fmla="*/ 1068614 h 1584293"/>
                <a:gd name="connsiteX7" fmla="*/ 473149 w 4460358"/>
                <a:gd name="connsiteY7" fmla="*/ 1004818 h 1584293"/>
                <a:gd name="connsiteX8" fmla="*/ 531628 w 4460358"/>
                <a:gd name="connsiteY8" fmla="*/ 935707 h 1584293"/>
                <a:gd name="connsiteX9" fmla="*/ 669851 w 4460358"/>
                <a:gd name="connsiteY9" fmla="*/ 824065 h 1584293"/>
                <a:gd name="connsiteX10" fmla="*/ 808074 w 4460358"/>
                <a:gd name="connsiteY10" fmla="*/ 712423 h 1584293"/>
                <a:gd name="connsiteX11" fmla="*/ 962246 w 4460358"/>
                <a:gd name="connsiteY11" fmla="*/ 622046 h 1584293"/>
                <a:gd name="connsiteX12" fmla="*/ 1137684 w 4460358"/>
                <a:gd name="connsiteY12" fmla="*/ 526353 h 1584293"/>
                <a:gd name="connsiteX13" fmla="*/ 1329070 w 4460358"/>
                <a:gd name="connsiteY13" fmla="*/ 420028 h 1584293"/>
                <a:gd name="connsiteX14" fmla="*/ 1594884 w 4460358"/>
                <a:gd name="connsiteY14" fmla="*/ 313702 h 1584293"/>
                <a:gd name="connsiteX15" fmla="*/ 1791586 w 4460358"/>
                <a:gd name="connsiteY15" fmla="*/ 249907 h 1584293"/>
                <a:gd name="connsiteX16" fmla="*/ 1972340 w 4460358"/>
                <a:gd name="connsiteY16" fmla="*/ 196744 h 1584293"/>
                <a:gd name="connsiteX17" fmla="*/ 2275367 w 4460358"/>
                <a:gd name="connsiteY17" fmla="*/ 101051 h 1584293"/>
                <a:gd name="connsiteX18" fmla="*/ 2466753 w 4460358"/>
                <a:gd name="connsiteY18" fmla="*/ 53204 h 1584293"/>
                <a:gd name="connsiteX19" fmla="*/ 2705986 w 4460358"/>
                <a:gd name="connsiteY19" fmla="*/ 21307 h 1584293"/>
                <a:gd name="connsiteX20" fmla="*/ 2908005 w 4460358"/>
                <a:gd name="connsiteY20" fmla="*/ 15990 h 1584293"/>
                <a:gd name="connsiteX21" fmla="*/ 3104707 w 4460358"/>
                <a:gd name="connsiteY21" fmla="*/ 42 h 1584293"/>
                <a:gd name="connsiteX22" fmla="*/ 3460898 w 4460358"/>
                <a:gd name="connsiteY22" fmla="*/ 21307 h 1584293"/>
                <a:gd name="connsiteX23" fmla="*/ 3790507 w 4460358"/>
                <a:gd name="connsiteY23" fmla="*/ 47888 h 1584293"/>
                <a:gd name="connsiteX24" fmla="*/ 4051005 w 4460358"/>
                <a:gd name="connsiteY24" fmla="*/ 85102 h 1584293"/>
                <a:gd name="connsiteX25" fmla="*/ 4274288 w 4460358"/>
                <a:gd name="connsiteY25" fmla="*/ 106367 h 1584293"/>
                <a:gd name="connsiteX26" fmla="*/ 4460358 w 4460358"/>
                <a:gd name="connsiteY26" fmla="*/ 138265 h 158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0358" h="1584293">
                  <a:moveTo>
                    <a:pt x="0" y="1584293"/>
                  </a:moveTo>
                  <a:cubicBezTo>
                    <a:pt x="33670" y="1559484"/>
                    <a:pt x="76200" y="1532902"/>
                    <a:pt x="101009" y="1509865"/>
                  </a:cubicBezTo>
                  <a:cubicBezTo>
                    <a:pt x="125818" y="1486828"/>
                    <a:pt x="127591" y="1474424"/>
                    <a:pt x="148856" y="1446070"/>
                  </a:cubicBezTo>
                  <a:cubicBezTo>
                    <a:pt x="170121" y="1417716"/>
                    <a:pt x="208221" y="1369870"/>
                    <a:pt x="228600" y="1339744"/>
                  </a:cubicBezTo>
                  <a:cubicBezTo>
                    <a:pt x="248979" y="1309618"/>
                    <a:pt x="255181" y="1293669"/>
                    <a:pt x="271130" y="1265316"/>
                  </a:cubicBezTo>
                  <a:cubicBezTo>
                    <a:pt x="287079" y="1236963"/>
                    <a:pt x="299484" y="1202407"/>
                    <a:pt x="324293" y="1169623"/>
                  </a:cubicBezTo>
                  <a:cubicBezTo>
                    <a:pt x="349102" y="1136839"/>
                    <a:pt x="395177" y="1096081"/>
                    <a:pt x="419986" y="1068614"/>
                  </a:cubicBezTo>
                  <a:cubicBezTo>
                    <a:pt x="444795" y="1041147"/>
                    <a:pt x="454542" y="1026969"/>
                    <a:pt x="473149" y="1004818"/>
                  </a:cubicBezTo>
                  <a:cubicBezTo>
                    <a:pt x="491756" y="982667"/>
                    <a:pt x="498844" y="965833"/>
                    <a:pt x="531628" y="935707"/>
                  </a:cubicBezTo>
                  <a:cubicBezTo>
                    <a:pt x="564412" y="905582"/>
                    <a:pt x="623777" y="861279"/>
                    <a:pt x="669851" y="824065"/>
                  </a:cubicBezTo>
                  <a:cubicBezTo>
                    <a:pt x="715925" y="786851"/>
                    <a:pt x="759342" y="746093"/>
                    <a:pt x="808074" y="712423"/>
                  </a:cubicBezTo>
                  <a:cubicBezTo>
                    <a:pt x="856806" y="678753"/>
                    <a:pt x="907311" y="653058"/>
                    <a:pt x="962246" y="622046"/>
                  </a:cubicBezTo>
                  <a:cubicBezTo>
                    <a:pt x="1017181" y="591034"/>
                    <a:pt x="1076547" y="560023"/>
                    <a:pt x="1137684" y="526353"/>
                  </a:cubicBezTo>
                  <a:cubicBezTo>
                    <a:pt x="1198821" y="492683"/>
                    <a:pt x="1252870" y="455470"/>
                    <a:pt x="1329070" y="420028"/>
                  </a:cubicBezTo>
                  <a:cubicBezTo>
                    <a:pt x="1405270" y="384586"/>
                    <a:pt x="1517798" y="342055"/>
                    <a:pt x="1594884" y="313702"/>
                  </a:cubicBezTo>
                  <a:cubicBezTo>
                    <a:pt x="1671970" y="285349"/>
                    <a:pt x="1728677" y="269400"/>
                    <a:pt x="1791586" y="249907"/>
                  </a:cubicBezTo>
                  <a:cubicBezTo>
                    <a:pt x="1854495" y="230414"/>
                    <a:pt x="1891710" y="221553"/>
                    <a:pt x="1972340" y="196744"/>
                  </a:cubicBezTo>
                  <a:lnTo>
                    <a:pt x="2275367" y="101051"/>
                  </a:lnTo>
                  <a:cubicBezTo>
                    <a:pt x="2357769" y="77128"/>
                    <a:pt x="2394983" y="66495"/>
                    <a:pt x="2466753" y="53204"/>
                  </a:cubicBezTo>
                  <a:cubicBezTo>
                    <a:pt x="2538523" y="39913"/>
                    <a:pt x="2632444" y="27509"/>
                    <a:pt x="2705986" y="21307"/>
                  </a:cubicBezTo>
                  <a:cubicBezTo>
                    <a:pt x="2779528" y="15105"/>
                    <a:pt x="2841552" y="19534"/>
                    <a:pt x="2908005" y="15990"/>
                  </a:cubicBezTo>
                  <a:cubicBezTo>
                    <a:pt x="2974458" y="12446"/>
                    <a:pt x="3012558" y="-844"/>
                    <a:pt x="3104707" y="42"/>
                  </a:cubicBezTo>
                  <a:cubicBezTo>
                    <a:pt x="3196856" y="928"/>
                    <a:pt x="3346598" y="13333"/>
                    <a:pt x="3460898" y="21307"/>
                  </a:cubicBezTo>
                  <a:cubicBezTo>
                    <a:pt x="3575198" y="29281"/>
                    <a:pt x="3703674" y="35483"/>
                    <a:pt x="3790507" y="47888"/>
                  </a:cubicBezTo>
                  <a:lnTo>
                    <a:pt x="4051005" y="85102"/>
                  </a:lnTo>
                  <a:cubicBezTo>
                    <a:pt x="4131635" y="94849"/>
                    <a:pt x="4212265" y="95734"/>
                    <a:pt x="4274288" y="106367"/>
                  </a:cubicBezTo>
                  <a:lnTo>
                    <a:pt x="4460358" y="138265"/>
                  </a:lnTo>
                </a:path>
              </a:pathLst>
            </a:custGeom>
            <a:noFill/>
            <a:ln w="28575">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2" name="Rectangle 57"/>
            <p:cNvSpPr>
              <a:spLocks noChangeArrowheads="1"/>
            </p:cNvSpPr>
            <p:nvPr/>
          </p:nvSpPr>
          <p:spPr bwMode="auto">
            <a:xfrm rot="16200000">
              <a:off x="-234004" y="3971575"/>
              <a:ext cx="19508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latin typeface="Century Gothic"/>
                  <a:cs typeface="Century Gothic"/>
                </a:rPr>
                <a:t>IN-HOSPITAL MORTALITY, %</a:t>
              </a:r>
              <a:endParaRPr lang="en-US" sz="2400" dirty="0">
                <a:latin typeface="Century Gothic"/>
                <a:cs typeface="Century Gothic"/>
              </a:endParaRPr>
            </a:p>
          </p:txBody>
        </p:sp>
        <p:sp>
          <p:nvSpPr>
            <p:cNvPr id="2973" name="Rectangle 58"/>
            <p:cNvSpPr>
              <a:spLocks noChangeArrowheads="1"/>
            </p:cNvSpPr>
            <p:nvPr/>
          </p:nvSpPr>
          <p:spPr bwMode="auto">
            <a:xfrm>
              <a:off x="1088482" y="5599215"/>
              <a:ext cx="2897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0%</a:t>
              </a:r>
              <a:endParaRPr lang="en-US" sz="2400" dirty="0">
                <a:solidFill>
                  <a:srgbClr val="000000"/>
                </a:solidFill>
                <a:latin typeface="Century Gothic"/>
                <a:cs typeface="Century Gothic"/>
              </a:endParaRPr>
            </a:p>
          </p:txBody>
        </p:sp>
        <p:sp>
          <p:nvSpPr>
            <p:cNvPr id="2974" name="Rectangle 59"/>
            <p:cNvSpPr>
              <a:spLocks noChangeArrowheads="1"/>
            </p:cNvSpPr>
            <p:nvPr/>
          </p:nvSpPr>
          <p:spPr bwMode="auto">
            <a:xfrm>
              <a:off x="1088482" y="4988163"/>
              <a:ext cx="2897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5%</a:t>
              </a:r>
              <a:endParaRPr lang="en-US" sz="2400" dirty="0">
                <a:solidFill>
                  <a:srgbClr val="000000"/>
                </a:solidFill>
                <a:latin typeface="Century Gothic"/>
                <a:cs typeface="Century Gothic"/>
              </a:endParaRPr>
            </a:p>
          </p:txBody>
        </p:sp>
        <p:sp>
          <p:nvSpPr>
            <p:cNvPr id="2975" name="Rectangle 60"/>
            <p:cNvSpPr>
              <a:spLocks noChangeArrowheads="1"/>
            </p:cNvSpPr>
            <p:nvPr/>
          </p:nvSpPr>
          <p:spPr bwMode="auto">
            <a:xfrm>
              <a:off x="1061786" y="4377112"/>
              <a:ext cx="3324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10%</a:t>
              </a:r>
              <a:endParaRPr lang="en-US" sz="2400" dirty="0">
                <a:solidFill>
                  <a:srgbClr val="000000"/>
                </a:solidFill>
                <a:latin typeface="Century Gothic"/>
                <a:cs typeface="Century Gothic"/>
              </a:endParaRPr>
            </a:p>
          </p:txBody>
        </p:sp>
        <p:sp>
          <p:nvSpPr>
            <p:cNvPr id="2976" name="Rectangle 61"/>
            <p:cNvSpPr>
              <a:spLocks noChangeArrowheads="1"/>
            </p:cNvSpPr>
            <p:nvPr/>
          </p:nvSpPr>
          <p:spPr bwMode="auto">
            <a:xfrm>
              <a:off x="1061786" y="3766060"/>
              <a:ext cx="3324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15%</a:t>
              </a:r>
              <a:endParaRPr lang="en-US" sz="2400" dirty="0">
                <a:solidFill>
                  <a:srgbClr val="000000"/>
                </a:solidFill>
                <a:latin typeface="Century Gothic"/>
                <a:cs typeface="Century Gothic"/>
              </a:endParaRPr>
            </a:p>
          </p:txBody>
        </p:sp>
        <p:sp>
          <p:nvSpPr>
            <p:cNvPr id="2977" name="Rectangle 62"/>
            <p:cNvSpPr>
              <a:spLocks noChangeArrowheads="1"/>
            </p:cNvSpPr>
            <p:nvPr/>
          </p:nvSpPr>
          <p:spPr bwMode="auto">
            <a:xfrm>
              <a:off x="1061786" y="3156138"/>
              <a:ext cx="3324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20%</a:t>
              </a:r>
              <a:endParaRPr lang="en-US" sz="2400" dirty="0">
                <a:solidFill>
                  <a:srgbClr val="000000"/>
                </a:solidFill>
                <a:latin typeface="Century Gothic"/>
                <a:cs typeface="Century Gothic"/>
              </a:endParaRPr>
            </a:p>
          </p:txBody>
        </p:sp>
        <p:sp>
          <p:nvSpPr>
            <p:cNvPr id="2978" name="Rectangle 63"/>
            <p:cNvSpPr>
              <a:spLocks noChangeArrowheads="1"/>
            </p:cNvSpPr>
            <p:nvPr/>
          </p:nvSpPr>
          <p:spPr bwMode="auto">
            <a:xfrm>
              <a:off x="1061786" y="2545086"/>
              <a:ext cx="3324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 25%</a:t>
              </a:r>
              <a:endParaRPr lang="en-US" sz="2400" dirty="0">
                <a:solidFill>
                  <a:srgbClr val="000000"/>
                </a:solidFill>
                <a:latin typeface="Century Gothic"/>
                <a:cs typeface="Century Gothic"/>
              </a:endParaRPr>
            </a:p>
          </p:txBody>
        </p:sp>
        <p:sp>
          <p:nvSpPr>
            <p:cNvPr id="2979" name="Rectangle 115"/>
            <p:cNvSpPr>
              <a:spLocks noChangeArrowheads="1"/>
            </p:cNvSpPr>
            <p:nvPr/>
          </p:nvSpPr>
          <p:spPr bwMode="auto">
            <a:xfrm>
              <a:off x="3356501" y="6094723"/>
              <a:ext cx="8111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latin typeface="Century Gothic"/>
                  <a:cs typeface="Century Gothic"/>
                </a:rPr>
                <a:t>BNP VALUE</a:t>
              </a:r>
              <a:endParaRPr lang="en-US" sz="2400" dirty="0">
                <a:latin typeface="Century Gothic"/>
                <a:cs typeface="Century Gothic"/>
              </a:endParaRPr>
            </a:p>
          </p:txBody>
        </p:sp>
        <p:sp>
          <p:nvSpPr>
            <p:cNvPr id="2980" name="Rectangle 116"/>
            <p:cNvSpPr>
              <a:spLocks noChangeArrowheads="1"/>
            </p:cNvSpPr>
            <p:nvPr/>
          </p:nvSpPr>
          <p:spPr bwMode="auto">
            <a:xfrm>
              <a:off x="1492722" y="5799927"/>
              <a:ext cx="86158"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0</a:t>
              </a:r>
              <a:endParaRPr lang="en-US" sz="2400" dirty="0">
                <a:solidFill>
                  <a:srgbClr val="000000"/>
                </a:solidFill>
                <a:latin typeface="Century Gothic"/>
                <a:cs typeface="Century Gothic"/>
              </a:endParaRPr>
            </a:p>
          </p:txBody>
        </p:sp>
        <p:sp>
          <p:nvSpPr>
            <p:cNvPr id="2981" name="Rectangle 117"/>
            <p:cNvSpPr>
              <a:spLocks noChangeArrowheads="1"/>
            </p:cNvSpPr>
            <p:nvPr/>
          </p:nvSpPr>
          <p:spPr bwMode="auto">
            <a:xfrm>
              <a:off x="1845251" y="5799927"/>
              <a:ext cx="258474"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500</a:t>
              </a:r>
              <a:endParaRPr lang="en-US" sz="2400" dirty="0">
                <a:solidFill>
                  <a:srgbClr val="000000"/>
                </a:solidFill>
                <a:latin typeface="Century Gothic"/>
                <a:cs typeface="Century Gothic"/>
              </a:endParaRPr>
            </a:p>
          </p:txBody>
        </p:sp>
        <p:sp>
          <p:nvSpPr>
            <p:cNvPr id="2982" name="Rectangle 118"/>
            <p:cNvSpPr>
              <a:spLocks noChangeArrowheads="1"/>
            </p:cNvSpPr>
            <p:nvPr/>
          </p:nvSpPr>
          <p:spPr bwMode="auto">
            <a:xfrm>
              <a:off x="2250266"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1000</a:t>
              </a:r>
              <a:endParaRPr lang="en-US" sz="2400" dirty="0">
                <a:solidFill>
                  <a:srgbClr val="000000"/>
                </a:solidFill>
                <a:latin typeface="Century Gothic"/>
                <a:cs typeface="Century Gothic"/>
              </a:endParaRPr>
            </a:p>
          </p:txBody>
        </p:sp>
        <p:sp>
          <p:nvSpPr>
            <p:cNvPr id="2983" name="Rectangle 119"/>
            <p:cNvSpPr>
              <a:spLocks noChangeArrowheads="1"/>
            </p:cNvSpPr>
            <p:nvPr/>
          </p:nvSpPr>
          <p:spPr bwMode="auto">
            <a:xfrm>
              <a:off x="2695764"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1500</a:t>
              </a:r>
              <a:endParaRPr lang="en-US" sz="2400" dirty="0">
                <a:solidFill>
                  <a:srgbClr val="000000"/>
                </a:solidFill>
                <a:latin typeface="Century Gothic"/>
                <a:cs typeface="Century Gothic"/>
              </a:endParaRPr>
            </a:p>
          </p:txBody>
        </p:sp>
        <p:sp>
          <p:nvSpPr>
            <p:cNvPr id="2984" name="Rectangle 120"/>
            <p:cNvSpPr>
              <a:spLocks noChangeArrowheads="1"/>
            </p:cNvSpPr>
            <p:nvPr/>
          </p:nvSpPr>
          <p:spPr bwMode="auto">
            <a:xfrm>
              <a:off x="3137475"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2000</a:t>
              </a:r>
              <a:endParaRPr lang="en-US" sz="2400" dirty="0">
                <a:solidFill>
                  <a:srgbClr val="000000"/>
                </a:solidFill>
                <a:latin typeface="Century Gothic"/>
                <a:cs typeface="Century Gothic"/>
              </a:endParaRPr>
            </a:p>
          </p:txBody>
        </p:sp>
        <p:sp>
          <p:nvSpPr>
            <p:cNvPr id="2985" name="Rectangle 121"/>
            <p:cNvSpPr>
              <a:spLocks noChangeArrowheads="1"/>
            </p:cNvSpPr>
            <p:nvPr/>
          </p:nvSpPr>
          <p:spPr bwMode="auto">
            <a:xfrm>
              <a:off x="3579187"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2500</a:t>
              </a:r>
              <a:endParaRPr lang="en-US" sz="2400" dirty="0">
                <a:solidFill>
                  <a:srgbClr val="000000"/>
                </a:solidFill>
                <a:latin typeface="Century Gothic"/>
                <a:cs typeface="Century Gothic"/>
              </a:endParaRPr>
            </a:p>
          </p:txBody>
        </p:sp>
        <p:sp>
          <p:nvSpPr>
            <p:cNvPr id="2986" name="Rectangle 122"/>
            <p:cNvSpPr>
              <a:spLocks noChangeArrowheads="1"/>
            </p:cNvSpPr>
            <p:nvPr/>
          </p:nvSpPr>
          <p:spPr bwMode="auto">
            <a:xfrm>
              <a:off x="4020898"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3000</a:t>
              </a:r>
              <a:endParaRPr lang="en-US" sz="2400" dirty="0">
                <a:solidFill>
                  <a:srgbClr val="000000"/>
                </a:solidFill>
                <a:latin typeface="Century Gothic"/>
                <a:cs typeface="Century Gothic"/>
              </a:endParaRPr>
            </a:p>
          </p:txBody>
        </p:sp>
        <p:sp>
          <p:nvSpPr>
            <p:cNvPr id="2987" name="Rectangle 123"/>
            <p:cNvSpPr>
              <a:spLocks noChangeArrowheads="1"/>
            </p:cNvSpPr>
            <p:nvPr/>
          </p:nvSpPr>
          <p:spPr bwMode="auto">
            <a:xfrm>
              <a:off x="4462610"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3500</a:t>
              </a:r>
              <a:endParaRPr lang="en-US" sz="2400" dirty="0">
                <a:solidFill>
                  <a:srgbClr val="000000"/>
                </a:solidFill>
                <a:latin typeface="Century Gothic"/>
                <a:cs typeface="Century Gothic"/>
              </a:endParaRPr>
            </a:p>
          </p:txBody>
        </p:sp>
        <p:sp>
          <p:nvSpPr>
            <p:cNvPr id="2988" name="Rectangle 124"/>
            <p:cNvSpPr>
              <a:spLocks noChangeArrowheads="1"/>
            </p:cNvSpPr>
            <p:nvPr/>
          </p:nvSpPr>
          <p:spPr bwMode="auto">
            <a:xfrm>
              <a:off x="4904321"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4000</a:t>
              </a:r>
              <a:endParaRPr lang="en-US" sz="2400" dirty="0">
                <a:solidFill>
                  <a:srgbClr val="000000"/>
                </a:solidFill>
                <a:latin typeface="Century Gothic"/>
                <a:cs typeface="Century Gothic"/>
              </a:endParaRPr>
            </a:p>
          </p:txBody>
        </p:sp>
        <p:sp>
          <p:nvSpPr>
            <p:cNvPr id="2989" name="Rectangle 125"/>
            <p:cNvSpPr>
              <a:spLocks noChangeArrowheads="1"/>
            </p:cNvSpPr>
            <p:nvPr/>
          </p:nvSpPr>
          <p:spPr bwMode="auto">
            <a:xfrm>
              <a:off x="5346033"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4500</a:t>
              </a:r>
              <a:endParaRPr lang="en-US" sz="2400" dirty="0">
                <a:solidFill>
                  <a:srgbClr val="000000"/>
                </a:solidFill>
                <a:latin typeface="Century Gothic"/>
                <a:cs typeface="Century Gothic"/>
              </a:endParaRPr>
            </a:p>
          </p:txBody>
        </p:sp>
        <p:sp>
          <p:nvSpPr>
            <p:cNvPr id="2990" name="Rectangle 126"/>
            <p:cNvSpPr>
              <a:spLocks noChangeArrowheads="1"/>
            </p:cNvSpPr>
            <p:nvPr/>
          </p:nvSpPr>
          <p:spPr bwMode="auto">
            <a:xfrm>
              <a:off x="5787744" y="5799927"/>
              <a:ext cx="344632" cy="1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5000</a:t>
              </a:r>
              <a:endParaRPr lang="en-US" sz="2400" dirty="0">
                <a:solidFill>
                  <a:srgbClr val="000000"/>
                </a:solidFill>
                <a:latin typeface="Century Gothic"/>
                <a:cs typeface="Century Gothic"/>
              </a:endParaRPr>
            </a:p>
          </p:txBody>
        </p:sp>
        <p:sp>
          <p:nvSpPr>
            <p:cNvPr id="2991" name="Freeform 2990"/>
            <p:cNvSpPr/>
            <p:nvPr/>
          </p:nvSpPr>
          <p:spPr>
            <a:xfrm>
              <a:off x="1493874" y="2796363"/>
              <a:ext cx="4455042" cy="2631558"/>
            </a:xfrm>
            <a:custGeom>
              <a:avLst/>
              <a:gdLst>
                <a:gd name="connsiteX0" fmla="*/ 0 w 4455042"/>
                <a:gd name="connsiteY0" fmla="*/ 2631558 h 2631558"/>
                <a:gd name="connsiteX1" fmla="*/ 95693 w 4455042"/>
                <a:gd name="connsiteY1" fmla="*/ 2509284 h 2631558"/>
                <a:gd name="connsiteX2" fmla="*/ 148856 w 4455042"/>
                <a:gd name="connsiteY2" fmla="*/ 2429539 h 2631558"/>
                <a:gd name="connsiteX3" fmla="*/ 265814 w 4455042"/>
                <a:gd name="connsiteY3" fmla="*/ 2227521 h 2631558"/>
                <a:gd name="connsiteX4" fmla="*/ 345559 w 4455042"/>
                <a:gd name="connsiteY4" fmla="*/ 2110563 h 2631558"/>
                <a:gd name="connsiteX5" fmla="*/ 446568 w 4455042"/>
                <a:gd name="connsiteY5" fmla="*/ 1972339 h 2631558"/>
                <a:gd name="connsiteX6" fmla="*/ 606056 w 4455042"/>
                <a:gd name="connsiteY6" fmla="*/ 1844749 h 2631558"/>
                <a:gd name="connsiteX7" fmla="*/ 712382 w 4455042"/>
                <a:gd name="connsiteY7" fmla="*/ 1759688 h 2631558"/>
                <a:gd name="connsiteX8" fmla="*/ 861238 w 4455042"/>
                <a:gd name="connsiteY8" fmla="*/ 1642730 h 2631558"/>
                <a:gd name="connsiteX9" fmla="*/ 988828 w 4455042"/>
                <a:gd name="connsiteY9" fmla="*/ 1525772 h 2631558"/>
                <a:gd name="connsiteX10" fmla="*/ 1180214 w 4455042"/>
                <a:gd name="connsiteY10" fmla="*/ 1350335 h 2631558"/>
                <a:gd name="connsiteX11" fmla="*/ 1403498 w 4455042"/>
                <a:gd name="connsiteY11" fmla="*/ 1158949 h 2631558"/>
                <a:gd name="connsiteX12" fmla="*/ 1648047 w 4455042"/>
                <a:gd name="connsiteY12" fmla="*/ 983511 h 2631558"/>
                <a:gd name="connsiteX13" fmla="*/ 1807535 w 4455042"/>
                <a:gd name="connsiteY13" fmla="*/ 893135 h 2631558"/>
                <a:gd name="connsiteX14" fmla="*/ 1945759 w 4455042"/>
                <a:gd name="connsiteY14" fmla="*/ 834656 h 2631558"/>
                <a:gd name="connsiteX15" fmla="*/ 2126512 w 4455042"/>
                <a:gd name="connsiteY15" fmla="*/ 781493 h 2631558"/>
                <a:gd name="connsiteX16" fmla="*/ 2291317 w 4455042"/>
                <a:gd name="connsiteY16" fmla="*/ 733646 h 2631558"/>
                <a:gd name="connsiteX17" fmla="*/ 2604977 w 4455042"/>
                <a:gd name="connsiteY17" fmla="*/ 664535 h 2631558"/>
                <a:gd name="connsiteX18" fmla="*/ 2913321 w 4455042"/>
                <a:gd name="connsiteY18" fmla="*/ 611372 h 2631558"/>
                <a:gd name="connsiteX19" fmla="*/ 3131289 w 4455042"/>
                <a:gd name="connsiteY19" fmla="*/ 558209 h 2631558"/>
                <a:gd name="connsiteX20" fmla="*/ 3349256 w 4455042"/>
                <a:gd name="connsiteY20" fmla="*/ 494414 h 2631558"/>
                <a:gd name="connsiteX21" fmla="*/ 3726712 w 4455042"/>
                <a:gd name="connsiteY21" fmla="*/ 345558 h 2631558"/>
                <a:gd name="connsiteX22" fmla="*/ 4051005 w 4455042"/>
                <a:gd name="connsiteY22" fmla="*/ 207335 h 2631558"/>
                <a:gd name="connsiteX23" fmla="*/ 4295554 w 4455042"/>
                <a:gd name="connsiteY23" fmla="*/ 63795 h 2631558"/>
                <a:gd name="connsiteX24" fmla="*/ 4455042 w 4455042"/>
                <a:gd name="connsiteY24" fmla="*/ 0 h 26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55042" h="2631558">
                  <a:moveTo>
                    <a:pt x="0" y="2631558"/>
                  </a:moveTo>
                  <a:lnTo>
                    <a:pt x="95693" y="2509284"/>
                  </a:lnTo>
                  <a:lnTo>
                    <a:pt x="148856" y="2429539"/>
                  </a:lnTo>
                  <a:lnTo>
                    <a:pt x="265814" y="2227521"/>
                  </a:lnTo>
                  <a:lnTo>
                    <a:pt x="345559" y="2110563"/>
                  </a:lnTo>
                  <a:lnTo>
                    <a:pt x="446568" y="1972339"/>
                  </a:lnTo>
                  <a:lnTo>
                    <a:pt x="606056" y="1844749"/>
                  </a:lnTo>
                  <a:lnTo>
                    <a:pt x="712382" y="1759688"/>
                  </a:lnTo>
                  <a:lnTo>
                    <a:pt x="861238" y="1642730"/>
                  </a:lnTo>
                  <a:lnTo>
                    <a:pt x="988828" y="1525772"/>
                  </a:lnTo>
                  <a:lnTo>
                    <a:pt x="1180214" y="1350335"/>
                  </a:lnTo>
                  <a:lnTo>
                    <a:pt x="1403498" y="1158949"/>
                  </a:lnTo>
                  <a:lnTo>
                    <a:pt x="1648047" y="983511"/>
                  </a:lnTo>
                  <a:lnTo>
                    <a:pt x="1807535" y="893135"/>
                  </a:lnTo>
                  <a:lnTo>
                    <a:pt x="1945759" y="834656"/>
                  </a:lnTo>
                  <a:lnTo>
                    <a:pt x="2126512" y="781493"/>
                  </a:lnTo>
                  <a:lnTo>
                    <a:pt x="2291317" y="733646"/>
                  </a:lnTo>
                  <a:lnTo>
                    <a:pt x="2604977" y="664535"/>
                  </a:lnTo>
                  <a:lnTo>
                    <a:pt x="2913321" y="611372"/>
                  </a:lnTo>
                  <a:lnTo>
                    <a:pt x="3131289" y="558209"/>
                  </a:lnTo>
                  <a:lnTo>
                    <a:pt x="3349256" y="494414"/>
                  </a:lnTo>
                  <a:lnTo>
                    <a:pt x="3726712" y="345558"/>
                  </a:lnTo>
                  <a:lnTo>
                    <a:pt x="4051005" y="207335"/>
                  </a:lnTo>
                  <a:lnTo>
                    <a:pt x="4295554" y="63795"/>
                  </a:lnTo>
                  <a:lnTo>
                    <a:pt x="4455042" y="0"/>
                  </a:lnTo>
                </a:path>
              </a:pathLst>
            </a:custGeom>
            <a:noFill/>
            <a:ln w="28575">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92" name="Freeform 2991"/>
            <p:cNvSpPr/>
            <p:nvPr/>
          </p:nvSpPr>
          <p:spPr>
            <a:xfrm>
              <a:off x="1504507" y="3530009"/>
              <a:ext cx="4449726" cy="2009554"/>
            </a:xfrm>
            <a:custGeom>
              <a:avLst/>
              <a:gdLst>
                <a:gd name="connsiteX0" fmla="*/ 0 w 4449726"/>
                <a:gd name="connsiteY0" fmla="*/ 2009554 h 2009554"/>
                <a:gd name="connsiteX1" fmla="*/ 69112 w 4449726"/>
                <a:gd name="connsiteY1" fmla="*/ 1967024 h 2009554"/>
                <a:gd name="connsiteX2" fmla="*/ 159488 w 4449726"/>
                <a:gd name="connsiteY2" fmla="*/ 1876647 h 2009554"/>
                <a:gd name="connsiteX3" fmla="*/ 260498 w 4449726"/>
                <a:gd name="connsiteY3" fmla="*/ 1733107 h 2009554"/>
                <a:gd name="connsiteX4" fmla="*/ 324293 w 4449726"/>
                <a:gd name="connsiteY4" fmla="*/ 1648047 h 2009554"/>
                <a:gd name="connsiteX5" fmla="*/ 398721 w 4449726"/>
                <a:gd name="connsiteY5" fmla="*/ 1525772 h 2009554"/>
                <a:gd name="connsiteX6" fmla="*/ 462516 w 4449726"/>
                <a:gd name="connsiteY6" fmla="*/ 1435396 h 2009554"/>
                <a:gd name="connsiteX7" fmla="*/ 515679 w 4449726"/>
                <a:gd name="connsiteY7" fmla="*/ 1366284 h 2009554"/>
                <a:gd name="connsiteX8" fmla="*/ 590107 w 4449726"/>
                <a:gd name="connsiteY8" fmla="*/ 1302489 h 2009554"/>
                <a:gd name="connsiteX9" fmla="*/ 653902 w 4449726"/>
                <a:gd name="connsiteY9" fmla="*/ 1244010 h 2009554"/>
                <a:gd name="connsiteX10" fmla="*/ 744279 w 4449726"/>
                <a:gd name="connsiteY10" fmla="*/ 1169582 h 2009554"/>
                <a:gd name="connsiteX11" fmla="*/ 866553 w 4449726"/>
                <a:gd name="connsiteY11" fmla="*/ 1063256 h 2009554"/>
                <a:gd name="connsiteX12" fmla="*/ 967563 w 4449726"/>
                <a:gd name="connsiteY12" fmla="*/ 994144 h 2009554"/>
                <a:gd name="connsiteX13" fmla="*/ 1127051 w 4449726"/>
                <a:gd name="connsiteY13" fmla="*/ 887819 h 2009554"/>
                <a:gd name="connsiteX14" fmla="*/ 1238693 w 4449726"/>
                <a:gd name="connsiteY14" fmla="*/ 797442 h 2009554"/>
                <a:gd name="connsiteX15" fmla="*/ 1382233 w 4449726"/>
                <a:gd name="connsiteY15" fmla="*/ 701749 h 2009554"/>
                <a:gd name="connsiteX16" fmla="*/ 1727791 w 4449726"/>
                <a:gd name="connsiteY16" fmla="*/ 499731 h 2009554"/>
                <a:gd name="connsiteX17" fmla="*/ 1982972 w 4449726"/>
                <a:gd name="connsiteY17" fmla="*/ 382772 h 2009554"/>
                <a:gd name="connsiteX18" fmla="*/ 2099930 w 4449726"/>
                <a:gd name="connsiteY18" fmla="*/ 345558 h 2009554"/>
                <a:gd name="connsiteX19" fmla="*/ 2275367 w 4449726"/>
                <a:gd name="connsiteY19" fmla="*/ 297712 h 2009554"/>
                <a:gd name="connsiteX20" fmla="*/ 2440172 w 4449726"/>
                <a:gd name="connsiteY20" fmla="*/ 265814 h 2009554"/>
                <a:gd name="connsiteX21" fmla="*/ 3009014 w 4449726"/>
                <a:gd name="connsiteY21" fmla="*/ 186070 h 2009554"/>
                <a:gd name="connsiteX22" fmla="*/ 3487479 w 4449726"/>
                <a:gd name="connsiteY22" fmla="*/ 127591 h 2009554"/>
                <a:gd name="connsiteX23" fmla="*/ 4449726 w 4449726"/>
                <a:gd name="connsiteY23" fmla="*/ 0 h 20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49726" h="2009554">
                  <a:moveTo>
                    <a:pt x="0" y="2009554"/>
                  </a:moveTo>
                  <a:lnTo>
                    <a:pt x="69112" y="1967024"/>
                  </a:lnTo>
                  <a:lnTo>
                    <a:pt x="159488" y="1876647"/>
                  </a:lnTo>
                  <a:lnTo>
                    <a:pt x="260498" y="1733107"/>
                  </a:lnTo>
                  <a:lnTo>
                    <a:pt x="324293" y="1648047"/>
                  </a:lnTo>
                  <a:lnTo>
                    <a:pt x="398721" y="1525772"/>
                  </a:lnTo>
                  <a:lnTo>
                    <a:pt x="462516" y="1435396"/>
                  </a:lnTo>
                  <a:lnTo>
                    <a:pt x="515679" y="1366284"/>
                  </a:lnTo>
                  <a:lnTo>
                    <a:pt x="590107" y="1302489"/>
                  </a:lnTo>
                  <a:lnTo>
                    <a:pt x="653902" y="1244010"/>
                  </a:lnTo>
                  <a:lnTo>
                    <a:pt x="744279" y="1169582"/>
                  </a:lnTo>
                  <a:lnTo>
                    <a:pt x="866553" y="1063256"/>
                  </a:lnTo>
                  <a:lnTo>
                    <a:pt x="967563" y="994144"/>
                  </a:lnTo>
                  <a:lnTo>
                    <a:pt x="1127051" y="887819"/>
                  </a:lnTo>
                  <a:lnTo>
                    <a:pt x="1238693" y="797442"/>
                  </a:lnTo>
                  <a:lnTo>
                    <a:pt x="1382233" y="701749"/>
                  </a:lnTo>
                  <a:lnTo>
                    <a:pt x="1727791" y="499731"/>
                  </a:lnTo>
                  <a:lnTo>
                    <a:pt x="1982972" y="382772"/>
                  </a:lnTo>
                  <a:lnTo>
                    <a:pt x="2099930" y="345558"/>
                  </a:lnTo>
                  <a:lnTo>
                    <a:pt x="2275367" y="297712"/>
                  </a:lnTo>
                  <a:lnTo>
                    <a:pt x="2440172" y="265814"/>
                  </a:lnTo>
                  <a:lnTo>
                    <a:pt x="3009014" y="186070"/>
                  </a:lnTo>
                  <a:lnTo>
                    <a:pt x="3487479" y="127591"/>
                  </a:lnTo>
                  <a:lnTo>
                    <a:pt x="4449726" y="0"/>
                  </a:lnTo>
                </a:path>
              </a:pathLst>
            </a:custGeom>
            <a:noFill/>
            <a:ln w="28575">
              <a:solidFill>
                <a:srgbClr val="C9003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93" name="Straight Connector 2992"/>
            <p:cNvCxnSpPr/>
            <p:nvPr/>
          </p:nvCxnSpPr>
          <p:spPr>
            <a:xfrm>
              <a:off x="1431817" y="5749254"/>
              <a:ext cx="4634061"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4" name="Straight Connector 2993"/>
            <p:cNvCxnSpPr/>
            <p:nvPr/>
          </p:nvCxnSpPr>
          <p:spPr>
            <a:xfrm flipV="1">
              <a:off x="1434710" y="2553221"/>
              <a:ext cx="30913" cy="3206046"/>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5" name="Straight Connector 2994"/>
            <p:cNvCxnSpPr/>
            <p:nvPr/>
          </p:nvCxnSpPr>
          <p:spPr>
            <a:xfrm>
              <a:off x="1417973" y="2655108"/>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6" name="Straight Connector 2995"/>
            <p:cNvCxnSpPr/>
            <p:nvPr/>
          </p:nvCxnSpPr>
          <p:spPr>
            <a:xfrm>
              <a:off x="1417973" y="3263654"/>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7" name="Straight Connector 2996"/>
            <p:cNvCxnSpPr/>
            <p:nvPr/>
          </p:nvCxnSpPr>
          <p:spPr>
            <a:xfrm>
              <a:off x="1417973" y="3872200"/>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8" name="Straight Connector 2997"/>
            <p:cNvCxnSpPr/>
            <p:nvPr/>
          </p:nvCxnSpPr>
          <p:spPr>
            <a:xfrm>
              <a:off x="1417973" y="4480746"/>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9" name="Straight Connector 2998"/>
            <p:cNvCxnSpPr/>
            <p:nvPr/>
          </p:nvCxnSpPr>
          <p:spPr>
            <a:xfrm>
              <a:off x="1417973" y="5089292"/>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0" name="Straight Connector 2999"/>
            <p:cNvCxnSpPr/>
            <p:nvPr/>
          </p:nvCxnSpPr>
          <p:spPr>
            <a:xfrm>
              <a:off x="1417973" y="5697836"/>
              <a:ext cx="88435"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1" name="Straight Connector 3000"/>
            <p:cNvCxnSpPr/>
            <p:nvPr/>
          </p:nvCxnSpPr>
          <p:spPr>
            <a:xfrm>
              <a:off x="5959548"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2" name="Straight Connector 3001"/>
            <p:cNvCxnSpPr/>
            <p:nvPr/>
          </p:nvCxnSpPr>
          <p:spPr>
            <a:xfrm>
              <a:off x="5517337"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3" name="Straight Connector 3002"/>
            <p:cNvCxnSpPr/>
            <p:nvPr/>
          </p:nvCxnSpPr>
          <p:spPr>
            <a:xfrm>
              <a:off x="5075130"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4" name="Straight Connector 3003"/>
            <p:cNvCxnSpPr/>
            <p:nvPr/>
          </p:nvCxnSpPr>
          <p:spPr>
            <a:xfrm>
              <a:off x="4632923"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5" name="Straight Connector 3004"/>
            <p:cNvCxnSpPr/>
            <p:nvPr/>
          </p:nvCxnSpPr>
          <p:spPr>
            <a:xfrm>
              <a:off x="4190716"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6" name="Straight Connector 3005"/>
            <p:cNvCxnSpPr/>
            <p:nvPr/>
          </p:nvCxnSpPr>
          <p:spPr>
            <a:xfrm>
              <a:off x="3748509"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7" name="Straight Connector 3006"/>
            <p:cNvCxnSpPr/>
            <p:nvPr/>
          </p:nvCxnSpPr>
          <p:spPr>
            <a:xfrm>
              <a:off x="3306302"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8" name="Straight Connector 3007"/>
            <p:cNvCxnSpPr/>
            <p:nvPr/>
          </p:nvCxnSpPr>
          <p:spPr>
            <a:xfrm>
              <a:off x="2864095"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9" name="Straight Connector 3008"/>
            <p:cNvCxnSpPr/>
            <p:nvPr/>
          </p:nvCxnSpPr>
          <p:spPr>
            <a:xfrm>
              <a:off x="2421888"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10" name="Straight Connector 3009"/>
            <p:cNvCxnSpPr/>
            <p:nvPr/>
          </p:nvCxnSpPr>
          <p:spPr>
            <a:xfrm>
              <a:off x="1979681"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11" name="Straight Connector 3010"/>
            <p:cNvCxnSpPr/>
            <p:nvPr/>
          </p:nvCxnSpPr>
          <p:spPr>
            <a:xfrm>
              <a:off x="1537474" y="5704622"/>
              <a:ext cx="0" cy="9144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itle 2"/>
          <p:cNvSpPr>
            <a:spLocks noGrp="1"/>
          </p:cNvSpPr>
          <p:nvPr>
            <p:ph type="title"/>
          </p:nvPr>
        </p:nvSpPr>
        <p:spPr/>
        <p:txBody>
          <a:bodyPr/>
          <a:lstStyle/>
          <a:p>
            <a:r>
              <a:rPr lang="en-US" dirty="0"/>
              <a:t>BNP</a:t>
            </a:r>
            <a:r>
              <a:rPr lang="en-US" sz="1400" dirty="0"/>
              <a:t> </a:t>
            </a:r>
            <a:r>
              <a:rPr lang="en-US" dirty="0"/>
              <a:t>and in-hospital mortality</a:t>
            </a:r>
          </a:p>
        </p:txBody>
      </p:sp>
      <p:sp>
        <p:nvSpPr>
          <p:cNvPr id="4" name="Content Placeholder 3"/>
          <p:cNvSpPr>
            <a:spLocks noGrp="1"/>
          </p:cNvSpPr>
          <p:nvPr>
            <p:ph sz="quarter" idx="11"/>
          </p:nvPr>
        </p:nvSpPr>
        <p:spPr/>
        <p:txBody>
          <a:bodyPr/>
          <a:lstStyle/>
          <a:p>
            <a:pPr>
              <a:lnSpc>
                <a:spcPct val="80000"/>
              </a:lnSpc>
              <a:spcBef>
                <a:spcPct val="50000"/>
              </a:spcBef>
              <a:spcAft>
                <a:spcPct val="30000"/>
              </a:spcAft>
              <a:buClr>
                <a:srgbClr val="000000"/>
              </a:buClr>
            </a:pPr>
            <a:r>
              <a:rPr lang="fr-FR" baseline="30000" dirty="0"/>
              <a:t>a </a:t>
            </a:r>
            <a:r>
              <a:rPr lang="fr-FR" dirty="0"/>
              <a:t>Dotted lines = 95% CI.</a:t>
            </a:r>
          </a:p>
          <a:p>
            <a:pPr>
              <a:lnSpc>
                <a:spcPct val="80000"/>
              </a:lnSpc>
              <a:spcBef>
                <a:spcPct val="50000"/>
              </a:spcBef>
              <a:spcAft>
                <a:spcPct val="30000"/>
              </a:spcAft>
              <a:buClr>
                <a:srgbClr val="000000"/>
              </a:buClr>
            </a:pPr>
            <a:r>
              <a:rPr lang="fr-FR" dirty="0"/>
              <a:t>1. Peacock F. Rev Cardiovasc Med 2010;11(suppl 2):S45-S50</a:t>
            </a:r>
            <a:r>
              <a:rPr lang="fr-FR" dirty="0" smtClean="0"/>
              <a:t>.</a:t>
            </a:r>
            <a:endParaRPr lang="fr-FR" dirty="0"/>
          </a:p>
        </p:txBody>
      </p:sp>
    </p:spTree>
    <p:extLst>
      <p:ext uri="{BB962C8B-B14F-4D97-AF65-F5344CB8AC3E}">
        <p14:creationId xmlns:p14="http://schemas.microsoft.com/office/powerpoint/2010/main" val="2194344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3735545" y="2417886"/>
            <a:ext cx="5877380" cy="896815"/>
          </a:xfrm>
          <a:custGeom>
            <a:avLst/>
            <a:gdLst>
              <a:gd name="connsiteX0" fmla="*/ 11141 w 6472939"/>
              <a:gd name="connsiteY0" fmla="*/ 66840 h 1013731"/>
              <a:gd name="connsiteX1" fmla="*/ 746449 w 6472939"/>
              <a:gd name="connsiteY1" fmla="*/ 289638 h 1013731"/>
              <a:gd name="connsiteX2" fmla="*/ 6461798 w 6472939"/>
              <a:gd name="connsiteY2" fmla="*/ 0 h 1013731"/>
              <a:gd name="connsiteX3" fmla="*/ 6472939 w 6472939"/>
              <a:gd name="connsiteY3" fmla="*/ 802073 h 1013731"/>
              <a:gd name="connsiteX4" fmla="*/ 735308 w 6472939"/>
              <a:gd name="connsiteY4" fmla="*/ 1013731 h 1013731"/>
              <a:gd name="connsiteX5" fmla="*/ 0 w 6472939"/>
              <a:gd name="connsiteY5" fmla="*/ 857772 h 1013731"/>
              <a:gd name="connsiteX6" fmla="*/ 11141 w 6472939"/>
              <a:gd name="connsiteY6" fmla="*/ 66840 h 10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2939" h="1013731">
                <a:moveTo>
                  <a:pt x="11141" y="66840"/>
                </a:moveTo>
                <a:lnTo>
                  <a:pt x="746449" y="289638"/>
                </a:lnTo>
                <a:lnTo>
                  <a:pt x="6461798" y="0"/>
                </a:lnTo>
                <a:lnTo>
                  <a:pt x="6472939" y="802073"/>
                </a:lnTo>
                <a:lnTo>
                  <a:pt x="735308" y="1013731"/>
                </a:lnTo>
                <a:lnTo>
                  <a:pt x="0" y="857772"/>
                </a:lnTo>
                <a:lnTo>
                  <a:pt x="11141" y="6684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 name="Object 3"/>
          <p:cNvGraphicFramePr>
            <a:graphicFrameLocks noGrp="1" noChangeAspect="1"/>
          </p:cNvGraphicFramePr>
          <p:nvPr>
            <p:ph type="chart" sz="quarter" idx="13"/>
            <p:extLst>
              <p:ext uri="{D42A27DB-BD31-4B8C-83A1-F6EECF244321}">
                <p14:modId xmlns:p14="http://schemas.microsoft.com/office/powerpoint/2010/main" val="59126266"/>
              </p:ext>
            </p:extLst>
          </p:nvPr>
        </p:nvGraphicFramePr>
        <p:xfrm>
          <a:off x="2707178" y="1932665"/>
          <a:ext cx="7390506" cy="4299126"/>
        </p:xfrm>
        <a:graphic>
          <a:graphicData uri="http://schemas.openxmlformats.org/drawingml/2006/chart">
            <c:chart xmlns:c="http://schemas.openxmlformats.org/drawingml/2006/chart" xmlns:r="http://schemas.openxmlformats.org/officeDocument/2006/relationships" r:id="rId3"/>
          </a:graphicData>
        </a:graphic>
      </p:graphicFrame>
      <p:sp>
        <p:nvSpPr>
          <p:cNvPr id="15" name="Content Placeholder 6"/>
          <p:cNvSpPr txBox="1">
            <a:spLocks/>
          </p:cNvSpPr>
          <p:nvPr/>
        </p:nvSpPr>
        <p:spPr>
          <a:xfrm>
            <a:off x="660400" y="1600201"/>
            <a:ext cx="9387840" cy="720061"/>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tx1">
                    <a:lumMod val="85000"/>
                    <a:lumOff val="15000"/>
                  </a:schemeClr>
                </a:solidFill>
              </a:rPr>
              <a:t>Mortality rates increased for each BNP group </a:t>
            </a:r>
            <a:r>
              <a:rPr lang="en-US" sz="2000" dirty="0" smtClean="0">
                <a:solidFill>
                  <a:schemeClr val="tx1">
                    <a:lumMod val="85000"/>
                    <a:lumOff val="15000"/>
                  </a:schemeClr>
                </a:solidFill>
              </a:rPr>
              <a:t>compared </a:t>
            </a:r>
            <a:r>
              <a:rPr lang="en-US" sz="2000" dirty="0">
                <a:solidFill>
                  <a:schemeClr val="tx1">
                    <a:lumMod val="85000"/>
                    <a:lumOff val="15000"/>
                  </a:schemeClr>
                </a:solidFill>
              </a:rPr>
              <a:t>with BNP ≤100</a:t>
            </a:r>
            <a:r>
              <a:rPr lang="en-US" sz="2000" baseline="30000" dirty="0">
                <a:solidFill>
                  <a:schemeClr val="tx1">
                    <a:lumMod val="85000"/>
                    <a:lumOff val="15000"/>
                  </a:schemeClr>
                </a:solidFill>
              </a:rPr>
              <a:t>1 </a:t>
            </a:r>
            <a:endParaRPr lang="en-US" sz="2000" dirty="0">
              <a:solidFill>
                <a:schemeClr val="tx1">
                  <a:lumMod val="85000"/>
                  <a:lumOff val="15000"/>
                </a:schemeClr>
              </a:solidFill>
            </a:endParaRPr>
          </a:p>
        </p:txBody>
      </p:sp>
      <p:sp>
        <p:nvSpPr>
          <p:cNvPr id="19460" name="Rectangle 2"/>
          <p:cNvSpPr>
            <a:spLocks noGrp="1" noChangeArrowheads="1"/>
          </p:cNvSpPr>
          <p:nvPr>
            <p:ph type="title"/>
          </p:nvPr>
        </p:nvSpPr>
        <p:spPr/>
        <p:txBody>
          <a:bodyPr vert="horz" lIns="91440" tIns="0" rIns="91440" bIns="0" rtlCol="0" anchor="ctr" anchorCtr="0">
            <a:noAutofit/>
          </a:bodyPr>
          <a:lstStyle/>
          <a:p>
            <a:pPr>
              <a:defRPr/>
            </a:pPr>
            <a:r>
              <a:rPr lang="en-US" altLang="en-US" dirty="0"/>
              <a:t>Risk-adjusted acute in-hospital </a:t>
            </a:r>
            <a:br>
              <a:rPr lang="en-US" altLang="en-US" dirty="0"/>
            </a:br>
            <a:r>
              <a:rPr lang="en-US" altLang="en-US" dirty="0"/>
              <a:t>mortality by BNP</a:t>
            </a:r>
            <a:endParaRPr lang="en-US" altLang="en-US" dirty="0" smtClean="0">
              <a:ea typeface="+mj-ea"/>
            </a:endParaRPr>
          </a:p>
        </p:txBody>
      </p:sp>
      <p:sp>
        <p:nvSpPr>
          <p:cNvPr id="7" name="Content Placeholder 6"/>
          <p:cNvSpPr>
            <a:spLocks noGrp="1"/>
          </p:cNvSpPr>
          <p:nvPr>
            <p:ph sz="quarter" idx="11"/>
          </p:nvPr>
        </p:nvSpPr>
        <p:spPr/>
        <p:txBody>
          <a:bodyPr/>
          <a:lstStyle/>
          <a:p>
            <a:r>
              <a:rPr lang="fr-FR" dirty="0"/>
              <a:t>1. Peacock F. Rev Cardiovasc </a:t>
            </a:r>
            <a:r>
              <a:rPr lang="fr-FR" dirty="0" smtClean="0"/>
              <a:t>Med </a:t>
            </a:r>
            <a:r>
              <a:rPr lang="fr-FR" dirty="0"/>
              <a:t>2010;11(suppl 2):S45-S50</a:t>
            </a:r>
            <a:r>
              <a:rPr lang="fr-FR" dirty="0" smtClean="0"/>
              <a:t>.</a:t>
            </a:r>
            <a:endParaRPr lang="fr-FR" dirty="0"/>
          </a:p>
        </p:txBody>
      </p:sp>
      <p:sp>
        <p:nvSpPr>
          <p:cNvPr id="3078" name="Rectangle 5"/>
          <p:cNvSpPr>
            <a:spLocks noChangeArrowheads="1"/>
          </p:cNvSpPr>
          <p:nvPr/>
        </p:nvSpPr>
        <p:spPr bwMode="auto">
          <a:xfrm>
            <a:off x="4253309" y="4415386"/>
            <a:ext cx="874233" cy="523220"/>
          </a:xfrm>
          <a:prstGeom prst="rect">
            <a:avLst/>
          </a:prstGeom>
          <a:noFill/>
          <a:ln w="9525">
            <a:noFill/>
            <a:miter lim="800000"/>
            <a:headEnd/>
            <a:tailEnd/>
          </a:ln>
        </p:spPr>
        <p:txBody>
          <a:bodyPr wrap="none">
            <a:spAutoFit/>
          </a:bodyPr>
          <a:lstStyle/>
          <a:p>
            <a:pPr algn="ctr" eaLnBrk="1" hangingPunct="1"/>
            <a:r>
              <a:rPr lang="en-US" sz="1400" dirty="0">
                <a:solidFill>
                  <a:srgbClr val="000000"/>
                </a:solidFill>
                <a:latin typeface="Century Gothic"/>
                <a:cs typeface="Century Gothic"/>
              </a:rPr>
              <a:t>2.8</a:t>
            </a:r>
          </a:p>
          <a:p>
            <a:pPr algn="ctr" eaLnBrk="1" hangingPunct="1"/>
            <a:r>
              <a:rPr lang="en-US" sz="1400" dirty="0">
                <a:solidFill>
                  <a:srgbClr val="000000"/>
                </a:solidFill>
                <a:latin typeface="Century Gothic"/>
                <a:cs typeface="Century Gothic"/>
              </a:rPr>
              <a:t>(1.6-5.0)</a:t>
            </a:r>
          </a:p>
        </p:txBody>
      </p:sp>
      <p:sp>
        <p:nvSpPr>
          <p:cNvPr id="3080" name="Text Box 7"/>
          <p:cNvSpPr txBox="1">
            <a:spLocks noChangeArrowheads="1"/>
          </p:cNvSpPr>
          <p:nvPr/>
        </p:nvSpPr>
        <p:spPr bwMode="auto">
          <a:xfrm>
            <a:off x="5551522" y="3936549"/>
            <a:ext cx="874233" cy="523220"/>
          </a:xfrm>
          <a:prstGeom prst="rect">
            <a:avLst/>
          </a:prstGeom>
          <a:noFill/>
          <a:ln w="9525">
            <a:noFill/>
            <a:miter lim="800000"/>
            <a:headEnd/>
            <a:tailEnd/>
          </a:ln>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dirty="0">
                <a:solidFill>
                  <a:srgbClr val="000000"/>
                </a:solidFill>
                <a:latin typeface="Century Gothic"/>
                <a:cs typeface="Century Gothic"/>
              </a:rPr>
              <a:t>4.2 </a:t>
            </a:r>
          </a:p>
          <a:p>
            <a:pPr algn="ctr" eaLnBrk="1" hangingPunct="1"/>
            <a:r>
              <a:rPr lang="en-US" sz="1400" dirty="0">
                <a:solidFill>
                  <a:srgbClr val="000000"/>
                </a:solidFill>
                <a:latin typeface="Century Gothic"/>
                <a:cs typeface="Century Gothic"/>
              </a:rPr>
              <a:t>(2.2-7.9)</a:t>
            </a:r>
          </a:p>
        </p:txBody>
      </p:sp>
      <p:sp>
        <p:nvSpPr>
          <p:cNvPr id="3081" name="Text Box 8"/>
          <p:cNvSpPr txBox="1">
            <a:spLocks noChangeArrowheads="1"/>
          </p:cNvSpPr>
          <p:nvPr/>
        </p:nvSpPr>
        <p:spPr bwMode="auto">
          <a:xfrm>
            <a:off x="6868683" y="3149946"/>
            <a:ext cx="973732" cy="523220"/>
          </a:xfrm>
          <a:prstGeom prst="rect">
            <a:avLst/>
          </a:prstGeom>
          <a:noFill/>
          <a:ln w="9525">
            <a:noFill/>
            <a:miter lim="800000"/>
            <a:headEnd/>
            <a:tailEnd/>
          </a:ln>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dirty="0">
                <a:solidFill>
                  <a:srgbClr val="000000"/>
                </a:solidFill>
                <a:latin typeface="Century Gothic"/>
                <a:cs typeface="Century Gothic"/>
              </a:rPr>
              <a:t>6.3</a:t>
            </a:r>
          </a:p>
          <a:p>
            <a:pPr algn="ctr" eaLnBrk="1" hangingPunct="1"/>
            <a:r>
              <a:rPr lang="en-US" sz="1400" dirty="0">
                <a:solidFill>
                  <a:srgbClr val="000000"/>
                </a:solidFill>
                <a:latin typeface="Century Gothic"/>
                <a:cs typeface="Century Gothic"/>
              </a:rPr>
              <a:t>(3.2-12.4)</a:t>
            </a:r>
          </a:p>
        </p:txBody>
      </p:sp>
      <p:sp>
        <p:nvSpPr>
          <p:cNvPr id="3082" name="Text Box 9"/>
          <p:cNvSpPr txBox="1">
            <a:spLocks noChangeArrowheads="1"/>
          </p:cNvSpPr>
          <p:nvPr/>
        </p:nvSpPr>
        <p:spPr bwMode="auto">
          <a:xfrm>
            <a:off x="8292814" y="2005615"/>
            <a:ext cx="973732" cy="523220"/>
          </a:xfrm>
          <a:prstGeom prst="rect">
            <a:avLst/>
          </a:prstGeom>
          <a:noFill/>
          <a:ln w="9525">
            <a:noFill/>
            <a:miter lim="800000"/>
            <a:headEnd/>
            <a:tailEnd/>
          </a:ln>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dirty="0">
                <a:solidFill>
                  <a:srgbClr val="000000"/>
                </a:solidFill>
                <a:latin typeface="Century Gothic"/>
                <a:cs typeface="Century Gothic"/>
              </a:rPr>
              <a:t>9.3</a:t>
            </a:r>
          </a:p>
          <a:p>
            <a:pPr algn="ctr" eaLnBrk="1" hangingPunct="1"/>
            <a:r>
              <a:rPr lang="en-US" sz="1400" dirty="0">
                <a:solidFill>
                  <a:srgbClr val="000000"/>
                </a:solidFill>
                <a:latin typeface="Century Gothic"/>
                <a:cs typeface="Century Gothic"/>
              </a:rPr>
              <a:t>(4.5-19.2)</a:t>
            </a:r>
          </a:p>
        </p:txBody>
      </p:sp>
      <p:sp>
        <p:nvSpPr>
          <p:cNvPr id="16" name="Rectangle 117"/>
          <p:cNvSpPr>
            <a:spLocks noChangeArrowheads="1"/>
          </p:cNvSpPr>
          <p:nvPr/>
        </p:nvSpPr>
        <p:spPr bwMode="auto">
          <a:xfrm>
            <a:off x="4258977" y="6004940"/>
            <a:ext cx="6560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&gt;100-500</a:t>
            </a:r>
            <a:endParaRPr lang="en-US" sz="2400" dirty="0">
              <a:solidFill>
                <a:srgbClr val="000000"/>
              </a:solidFill>
              <a:latin typeface="Century Gothic"/>
              <a:cs typeface="Century Gothic"/>
            </a:endParaRPr>
          </a:p>
        </p:txBody>
      </p:sp>
      <p:sp>
        <p:nvSpPr>
          <p:cNvPr id="17" name="Rectangle 117"/>
          <p:cNvSpPr>
            <a:spLocks noChangeArrowheads="1"/>
          </p:cNvSpPr>
          <p:nvPr/>
        </p:nvSpPr>
        <p:spPr bwMode="auto">
          <a:xfrm>
            <a:off x="5616690" y="6043261"/>
            <a:ext cx="6480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500-1000</a:t>
            </a:r>
            <a:endParaRPr lang="en-US" sz="2400" dirty="0">
              <a:solidFill>
                <a:srgbClr val="000000"/>
              </a:solidFill>
              <a:latin typeface="Century Gothic"/>
              <a:cs typeface="Century Gothic"/>
            </a:endParaRPr>
          </a:p>
        </p:txBody>
      </p:sp>
      <p:sp>
        <p:nvSpPr>
          <p:cNvPr id="18" name="Rectangle 117"/>
          <p:cNvSpPr>
            <a:spLocks noChangeArrowheads="1"/>
          </p:cNvSpPr>
          <p:nvPr/>
        </p:nvSpPr>
        <p:spPr bwMode="auto">
          <a:xfrm>
            <a:off x="6946370" y="6043261"/>
            <a:ext cx="7333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1000-2500</a:t>
            </a:r>
            <a:endParaRPr lang="en-US" sz="2400" dirty="0">
              <a:solidFill>
                <a:srgbClr val="000000"/>
              </a:solidFill>
              <a:latin typeface="Century Gothic"/>
              <a:cs typeface="Century Gothic"/>
            </a:endParaRPr>
          </a:p>
        </p:txBody>
      </p:sp>
      <p:sp>
        <p:nvSpPr>
          <p:cNvPr id="19" name="Rectangle 117"/>
          <p:cNvSpPr>
            <a:spLocks noChangeArrowheads="1"/>
          </p:cNvSpPr>
          <p:nvPr/>
        </p:nvSpPr>
        <p:spPr bwMode="auto">
          <a:xfrm>
            <a:off x="8558088" y="6081579"/>
            <a:ext cx="434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&gt;2500</a:t>
            </a:r>
            <a:endParaRPr lang="en-US" sz="2400" dirty="0">
              <a:solidFill>
                <a:srgbClr val="000000"/>
              </a:solidFill>
              <a:latin typeface="Century Gothic"/>
              <a:cs typeface="Century Gothic"/>
            </a:endParaRPr>
          </a:p>
        </p:txBody>
      </p:sp>
      <p:sp>
        <p:nvSpPr>
          <p:cNvPr id="20" name="TextBox 19"/>
          <p:cNvSpPr txBox="1">
            <a:spLocks noChangeArrowheads="1"/>
          </p:cNvSpPr>
          <p:nvPr/>
        </p:nvSpPr>
        <p:spPr bwMode="auto">
          <a:xfrm>
            <a:off x="6116319" y="6282485"/>
            <a:ext cx="1055097" cy="276999"/>
          </a:xfrm>
          <a:prstGeom prst="rect">
            <a:avLst/>
          </a:prstGeom>
          <a:solidFill>
            <a:schemeClr val="bg1"/>
          </a:solidFill>
          <a:ln w="9525">
            <a:noFill/>
            <a:miter lim="800000"/>
            <a:headEnd/>
            <a:tailEnd/>
          </a:ln>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solidFill>
                  <a:srgbClr val="000000"/>
                </a:solidFill>
                <a:latin typeface="+mn-lt"/>
                <a:cs typeface="Century Gothic"/>
              </a:rPr>
              <a:t>BNP, pg/mL</a:t>
            </a:r>
          </a:p>
        </p:txBody>
      </p:sp>
    </p:spTree>
    <p:extLst>
      <p:ext uri="{BB962C8B-B14F-4D97-AF65-F5344CB8AC3E}">
        <p14:creationId xmlns:p14="http://schemas.microsoft.com/office/powerpoint/2010/main" val="6415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rtlCol="0">
            <a:normAutofit/>
          </a:bodyPr>
          <a:lstStyle/>
          <a:p>
            <a:pPr>
              <a:defRPr/>
            </a:pPr>
            <a:r>
              <a:rPr lang="en-US" altLang="en-US" dirty="0"/>
              <a:t>Troponin and BNP </a:t>
            </a:r>
            <a:r>
              <a:rPr lang="en-US" altLang="en-US" dirty="0" smtClean="0"/>
              <a:t>vs </a:t>
            </a:r>
            <a:r>
              <a:rPr lang="en-US" altLang="en-US" dirty="0"/>
              <a:t/>
            </a:r>
            <a:br>
              <a:rPr lang="en-US" altLang="en-US" dirty="0"/>
            </a:br>
            <a:r>
              <a:rPr lang="en-US" altLang="en-US" dirty="0"/>
              <a:t>in-hospital mortality</a:t>
            </a:r>
            <a:endParaRPr lang="en-US" altLang="en-US" dirty="0" smtClean="0">
              <a:ea typeface="+mj-ea"/>
            </a:endParaRPr>
          </a:p>
        </p:txBody>
      </p:sp>
      <p:graphicFrame>
        <p:nvGraphicFramePr>
          <p:cNvPr id="2" name="Object 0"/>
          <p:cNvGraphicFramePr>
            <a:graphicFrameLocks noGrp="1" noChangeAspect="1"/>
          </p:cNvGraphicFramePr>
          <p:nvPr>
            <p:ph type="chart" sz="quarter" idx="13"/>
            <p:extLst>
              <p:ext uri="{D42A27DB-BD31-4B8C-83A1-F6EECF244321}">
                <p14:modId xmlns:p14="http://schemas.microsoft.com/office/powerpoint/2010/main" val="523867679"/>
              </p:ext>
            </p:extLst>
          </p:nvPr>
        </p:nvGraphicFramePr>
        <p:xfrm>
          <a:off x="1985963" y="1863871"/>
          <a:ext cx="8228012" cy="4786312"/>
        </p:xfrm>
        <a:graphic>
          <a:graphicData uri="http://schemas.openxmlformats.org/drawingml/2006/chart">
            <c:chart xmlns:c="http://schemas.openxmlformats.org/drawingml/2006/chart" xmlns:r="http://schemas.openxmlformats.org/officeDocument/2006/relationships" r:id="rId3"/>
          </a:graphicData>
        </a:graphic>
      </p:graphicFrame>
      <p:sp>
        <p:nvSpPr>
          <p:cNvPr id="4" name="Content Placeholder 3"/>
          <p:cNvSpPr>
            <a:spLocks noGrp="1"/>
          </p:cNvSpPr>
          <p:nvPr>
            <p:ph sz="quarter" idx="11"/>
          </p:nvPr>
        </p:nvSpPr>
        <p:spPr>
          <a:xfrm>
            <a:off x="1524001" y="6540500"/>
            <a:ext cx="6359071" cy="317500"/>
          </a:xfrm>
        </p:spPr>
        <p:txBody>
          <a:bodyPr/>
          <a:lstStyle/>
          <a:p>
            <a:pPr marL="57150" indent="-57150">
              <a:buClr>
                <a:srgbClr val="000000"/>
              </a:buClr>
            </a:pPr>
            <a:r>
              <a:rPr lang="fr-FR" dirty="0"/>
              <a:t>*Troponin upper limit of normal (ULN) ratio (to standardize results across hospitals) = troponin results/hospital ULN. </a:t>
            </a:r>
          </a:p>
          <a:p>
            <a:pPr marL="57150" indent="-57150">
              <a:buClr>
                <a:srgbClr val="000000"/>
              </a:buClr>
            </a:pPr>
            <a:r>
              <a:rPr lang="fr-FR" dirty="0"/>
              <a:t>1. Peacock F. Rev Cardiovasc </a:t>
            </a:r>
            <a:r>
              <a:rPr lang="fr-FR" dirty="0" smtClean="0"/>
              <a:t>Med </a:t>
            </a:r>
            <a:r>
              <a:rPr lang="fr-FR" dirty="0"/>
              <a:t>2010;11(suppl 2):S45-S50</a:t>
            </a:r>
            <a:r>
              <a:rPr lang="fr-FR" dirty="0" smtClean="0"/>
              <a:t>.</a:t>
            </a:r>
            <a:endParaRPr lang="fr-FR" dirty="0"/>
          </a:p>
        </p:txBody>
      </p:sp>
      <p:sp>
        <p:nvSpPr>
          <p:cNvPr id="4100" name="Text Box 4"/>
          <p:cNvSpPr txBox="1">
            <a:spLocks noChangeArrowheads="1"/>
          </p:cNvSpPr>
          <p:nvPr/>
        </p:nvSpPr>
        <p:spPr bwMode="auto">
          <a:xfrm rot="20123238">
            <a:off x="7745651" y="5003230"/>
            <a:ext cx="2314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latin typeface="Century Gothic"/>
              </a:rPr>
              <a:t>TROPONIN BY ULN RATIO*</a:t>
            </a:r>
          </a:p>
        </p:txBody>
      </p:sp>
      <p:sp>
        <p:nvSpPr>
          <p:cNvPr id="8" name="Rectangle 117"/>
          <p:cNvSpPr>
            <a:spLocks noChangeArrowheads="1"/>
          </p:cNvSpPr>
          <p:nvPr/>
        </p:nvSpPr>
        <p:spPr bwMode="auto">
          <a:xfrm>
            <a:off x="5378390" y="5382170"/>
            <a:ext cx="5628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100-500</a:t>
            </a:r>
            <a:endParaRPr lang="en-US" sz="2400" dirty="0">
              <a:solidFill>
                <a:srgbClr val="000000"/>
              </a:solidFill>
              <a:latin typeface="Century Gothic"/>
              <a:cs typeface="Century Gothic"/>
            </a:endParaRPr>
          </a:p>
        </p:txBody>
      </p:sp>
      <p:sp>
        <p:nvSpPr>
          <p:cNvPr id="10" name="Rectangle 117"/>
          <p:cNvSpPr>
            <a:spLocks noChangeArrowheads="1"/>
          </p:cNvSpPr>
          <p:nvPr/>
        </p:nvSpPr>
        <p:spPr bwMode="auto">
          <a:xfrm>
            <a:off x="3129634" y="5382170"/>
            <a:ext cx="434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&gt;2500</a:t>
            </a:r>
            <a:endParaRPr lang="en-US" sz="2400" dirty="0">
              <a:solidFill>
                <a:srgbClr val="000000"/>
              </a:solidFill>
              <a:latin typeface="Century Gothic"/>
              <a:cs typeface="Century Gothic"/>
            </a:endParaRPr>
          </a:p>
        </p:txBody>
      </p:sp>
      <p:sp>
        <p:nvSpPr>
          <p:cNvPr id="11" name="Rectangle 117"/>
          <p:cNvSpPr>
            <a:spLocks noChangeArrowheads="1"/>
          </p:cNvSpPr>
          <p:nvPr/>
        </p:nvSpPr>
        <p:spPr bwMode="auto">
          <a:xfrm>
            <a:off x="3763541" y="5382170"/>
            <a:ext cx="7333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1000-2000</a:t>
            </a:r>
            <a:endParaRPr lang="en-US" sz="2400" dirty="0">
              <a:solidFill>
                <a:srgbClr val="000000"/>
              </a:solidFill>
              <a:latin typeface="Century Gothic"/>
              <a:cs typeface="Century Gothic"/>
            </a:endParaRPr>
          </a:p>
        </p:txBody>
      </p:sp>
      <p:sp>
        <p:nvSpPr>
          <p:cNvPr id="12" name="Rectangle 117"/>
          <p:cNvSpPr>
            <a:spLocks noChangeArrowheads="1"/>
          </p:cNvSpPr>
          <p:nvPr/>
        </p:nvSpPr>
        <p:spPr bwMode="auto">
          <a:xfrm>
            <a:off x="4589588" y="5382170"/>
            <a:ext cx="6480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500-1000</a:t>
            </a:r>
            <a:endParaRPr lang="en-US" sz="2400" dirty="0">
              <a:solidFill>
                <a:srgbClr val="000000"/>
              </a:solidFill>
              <a:latin typeface="Century Gothic"/>
              <a:cs typeface="Century Gothic"/>
            </a:endParaRPr>
          </a:p>
        </p:txBody>
      </p:sp>
      <p:sp>
        <p:nvSpPr>
          <p:cNvPr id="13" name="Rectangle 117"/>
          <p:cNvSpPr>
            <a:spLocks noChangeArrowheads="1"/>
          </p:cNvSpPr>
          <p:nvPr/>
        </p:nvSpPr>
        <p:spPr bwMode="auto">
          <a:xfrm>
            <a:off x="6231851" y="5382170"/>
            <a:ext cx="3491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&gt;100</a:t>
            </a:r>
            <a:endParaRPr lang="en-US" sz="2400" dirty="0">
              <a:solidFill>
                <a:srgbClr val="000000"/>
              </a:solidFill>
              <a:latin typeface="Century Gothic"/>
              <a:cs typeface="Century Gothic"/>
            </a:endParaRPr>
          </a:p>
        </p:txBody>
      </p:sp>
      <p:sp>
        <p:nvSpPr>
          <p:cNvPr id="14" name="Rectangle 117"/>
          <p:cNvSpPr>
            <a:spLocks noChangeArrowheads="1"/>
          </p:cNvSpPr>
          <p:nvPr/>
        </p:nvSpPr>
        <p:spPr bwMode="auto">
          <a:xfrm>
            <a:off x="7180550" y="5181651"/>
            <a:ext cx="5068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ULN &lt;1</a:t>
            </a:r>
            <a:endParaRPr lang="en-US" sz="2400" dirty="0">
              <a:solidFill>
                <a:srgbClr val="000000"/>
              </a:solidFill>
              <a:latin typeface="Century Gothic"/>
              <a:cs typeface="Century Gothic"/>
            </a:endParaRPr>
          </a:p>
        </p:txBody>
      </p:sp>
      <p:sp>
        <p:nvSpPr>
          <p:cNvPr id="15" name="Rectangle 117"/>
          <p:cNvSpPr>
            <a:spLocks noChangeArrowheads="1"/>
          </p:cNvSpPr>
          <p:nvPr/>
        </p:nvSpPr>
        <p:spPr bwMode="auto">
          <a:xfrm>
            <a:off x="7665334" y="4981126"/>
            <a:ext cx="5499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ULN 1-2</a:t>
            </a:r>
            <a:endParaRPr lang="en-US" sz="2400" dirty="0">
              <a:solidFill>
                <a:srgbClr val="000000"/>
              </a:solidFill>
              <a:latin typeface="Century Gothic"/>
              <a:cs typeface="Century Gothic"/>
            </a:endParaRPr>
          </a:p>
        </p:txBody>
      </p:sp>
      <p:sp>
        <p:nvSpPr>
          <p:cNvPr id="16" name="Rectangle 117"/>
          <p:cNvSpPr>
            <a:spLocks noChangeArrowheads="1"/>
          </p:cNvSpPr>
          <p:nvPr/>
        </p:nvSpPr>
        <p:spPr bwMode="auto">
          <a:xfrm>
            <a:off x="8214165" y="4744145"/>
            <a:ext cx="5499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ULN 2-5</a:t>
            </a:r>
            <a:endParaRPr lang="en-US" sz="2400" dirty="0">
              <a:solidFill>
                <a:srgbClr val="000000"/>
              </a:solidFill>
              <a:latin typeface="Century Gothic"/>
              <a:cs typeface="Century Gothic"/>
            </a:endParaRPr>
          </a:p>
        </p:txBody>
      </p:sp>
      <p:sp>
        <p:nvSpPr>
          <p:cNvPr id="17" name="Rectangle 117"/>
          <p:cNvSpPr>
            <a:spLocks noChangeArrowheads="1"/>
          </p:cNvSpPr>
          <p:nvPr/>
        </p:nvSpPr>
        <p:spPr bwMode="auto">
          <a:xfrm>
            <a:off x="8751324" y="4513240"/>
            <a:ext cx="6352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ULN 5-10</a:t>
            </a:r>
            <a:endParaRPr lang="en-US" sz="2400" dirty="0">
              <a:solidFill>
                <a:srgbClr val="000000"/>
              </a:solidFill>
              <a:latin typeface="Century Gothic"/>
              <a:cs typeface="Century Gothic"/>
            </a:endParaRPr>
          </a:p>
        </p:txBody>
      </p:sp>
      <p:sp>
        <p:nvSpPr>
          <p:cNvPr id="18" name="Rectangle 117"/>
          <p:cNvSpPr>
            <a:spLocks noChangeArrowheads="1"/>
          </p:cNvSpPr>
          <p:nvPr/>
        </p:nvSpPr>
        <p:spPr bwMode="auto">
          <a:xfrm>
            <a:off x="9321186" y="4270184"/>
            <a:ext cx="5921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ULN &gt;10</a:t>
            </a:r>
            <a:endParaRPr lang="en-US" sz="2400" dirty="0">
              <a:solidFill>
                <a:srgbClr val="000000"/>
              </a:solidFill>
              <a:latin typeface="Century Gothic"/>
              <a:cs typeface="Century Gothic"/>
            </a:endParaRPr>
          </a:p>
        </p:txBody>
      </p:sp>
      <p:sp>
        <p:nvSpPr>
          <p:cNvPr id="23" name="Content Placeholder 6"/>
          <p:cNvSpPr txBox="1">
            <a:spLocks/>
          </p:cNvSpPr>
          <p:nvPr/>
        </p:nvSpPr>
        <p:spPr>
          <a:xfrm>
            <a:off x="667068" y="1600201"/>
            <a:ext cx="8562655" cy="720061"/>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tx1">
                    <a:lumMod val="85000"/>
                    <a:lumOff val="15000"/>
                  </a:schemeClr>
                </a:solidFill>
              </a:rPr>
              <a:t>BNP was a better predictor of in-hospital mortality than troponin</a:t>
            </a:r>
            <a:r>
              <a:rPr lang="en-US" sz="2000" baseline="30000" dirty="0">
                <a:solidFill>
                  <a:schemeClr val="tx1">
                    <a:lumMod val="85000"/>
                    <a:lumOff val="15000"/>
                  </a:schemeClr>
                </a:solidFill>
              </a:rPr>
              <a:t>1</a:t>
            </a:r>
          </a:p>
          <a:p>
            <a:endParaRPr lang="en-US" sz="2000" dirty="0">
              <a:solidFill>
                <a:schemeClr val="tx1">
                  <a:lumMod val="85000"/>
                  <a:lumOff val="15000"/>
                </a:schemeClr>
              </a:solidFill>
            </a:endParaRPr>
          </a:p>
        </p:txBody>
      </p:sp>
      <p:sp>
        <p:nvSpPr>
          <p:cNvPr id="24" name="Rectangle 117"/>
          <p:cNvSpPr>
            <a:spLocks noChangeArrowheads="1"/>
          </p:cNvSpPr>
          <p:nvPr/>
        </p:nvSpPr>
        <p:spPr bwMode="auto">
          <a:xfrm>
            <a:off x="4393589" y="5710054"/>
            <a:ext cx="8704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dirty="0">
                <a:solidFill>
                  <a:srgbClr val="000000"/>
                </a:solidFill>
                <a:latin typeface="Century Gothic"/>
                <a:cs typeface="Century Gothic"/>
              </a:rPr>
              <a:t>BNP, pg/mL</a:t>
            </a:r>
            <a:endParaRPr lang="en-US" sz="2400" dirty="0">
              <a:solidFill>
                <a:srgbClr val="000000"/>
              </a:solidFill>
              <a:latin typeface="Century Gothic"/>
              <a:cs typeface="Century Gothic"/>
            </a:endParaRPr>
          </a:p>
        </p:txBody>
      </p:sp>
    </p:spTree>
    <p:extLst>
      <p:ext uri="{BB962C8B-B14F-4D97-AF65-F5344CB8AC3E}">
        <p14:creationId xmlns:p14="http://schemas.microsoft.com/office/powerpoint/2010/main" val="3927716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240" y="1600200"/>
            <a:ext cx="10972800" cy="4092903"/>
          </a:xfrm>
        </p:spPr>
        <p:txBody>
          <a:bodyPr>
            <a:normAutofit/>
          </a:bodyPr>
          <a:lstStyle/>
          <a:p>
            <a:pPr marL="182880">
              <a:spcBef>
                <a:spcPts val="1200"/>
              </a:spcBef>
            </a:pPr>
            <a:r>
              <a:rPr lang="en-US" dirty="0">
                <a:solidFill>
                  <a:schemeClr val="tx1">
                    <a:lumMod val="65000"/>
                    <a:lumOff val="35000"/>
                  </a:schemeClr>
                </a:solidFill>
              </a:rPr>
              <a:t>Accelerated diagnostic ED protocols</a:t>
            </a:r>
          </a:p>
          <a:p>
            <a:pPr marL="731520" lvl="1" indent="-274320"/>
            <a:r>
              <a:rPr lang="en-US" dirty="0">
                <a:solidFill>
                  <a:schemeClr val="tx1">
                    <a:lumMod val="65000"/>
                    <a:lumOff val="35000"/>
                  </a:schemeClr>
                </a:solidFill>
              </a:rPr>
              <a:t>ACS ruled out = discharge</a:t>
            </a:r>
          </a:p>
          <a:p>
            <a:pPr marL="731520" lvl="1" indent="-274320"/>
            <a:r>
              <a:rPr lang="en-US" dirty="0">
                <a:solidFill>
                  <a:schemeClr val="tx1">
                    <a:lumMod val="65000"/>
                    <a:lumOff val="35000"/>
                  </a:schemeClr>
                </a:solidFill>
              </a:rPr>
              <a:t>Requires urgent treatment = admit</a:t>
            </a:r>
          </a:p>
          <a:p>
            <a:pPr marL="0">
              <a:spcBef>
                <a:spcPts val="1200"/>
              </a:spcBef>
            </a:pPr>
            <a:r>
              <a:rPr lang="en-US" dirty="0">
                <a:solidFill>
                  <a:schemeClr val="tx1">
                    <a:lumMod val="65000"/>
                    <a:lumOff val="35000"/>
                  </a:schemeClr>
                </a:solidFill>
              </a:rPr>
              <a:t>Nondiagnostic findings</a:t>
            </a:r>
          </a:p>
          <a:p>
            <a:pPr marL="731520" lvl="1" indent="-274320"/>
            <a:r>
              <a:rPr lang="en-US" dirty="0">
                <a:solidFill>
                  <a:schemeClr val="tx1">
                    <a:lumMod val="65000"/>
                    <a:lumOff val="35000"/>
                  </a:schemeClr>
                </a:solidFill>
              </a:rPr>
              <a:t>Confirmatory testing to exclude ischemia—eg, exercise ECG,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MPI</a:t>
            </a:r>
            <a:r>
              <a:rPr lang="en-US" dirty="0">
                <a:solidFill>
                  <a:schemeClr val="tx1">
                    <a:lumMod val="65000"/>
                    <a:lumOff val="35000"/>
                  </a:schemeClr>
                </a:solidFill>
              </a:rPr>
              <a:t>, echocardiography</a:t>
            </a:r>
          </a:p>
          <a:p>
            <a:pPr marL="274320" indent="-347472">
              <a:spcBef>
                <a:spcPts val="1200"/>
              </a:spcBef>
            </a:pPr>
            <a:r>
              <a:rPr lang="en-US" dirty="0">
                <a:solidFill>
                  <a:schemeClr val="tx1">
                    <a:lumMod val="65000"/>
                    <a:lumOff val="35000"/>
                  </a:schemeClr>
                </a:solidFill>
              </a:rPr>
              <a:t>Inability to exercise, baseline ECG abnormalities</a:t>
            </a:r>
            <a:r>
              <a:rPr lang="en-US" dirty="0" smtClean="0">
                <a:solidFill>
                  <a:schemeClr val="tx1">
                    <a:lumMod val="65000"/>
                    <a:lumOff val="35000"/>
                  </a:schemeClr>
                </a:solidFill>
              </a:rPr>
              <a:t>,</a:t>
            </a:r>
            <a:br>
              <a:rPr lang="en-US" dirty="0" smtClean="0">
                <a:solidFill>
                  <a:schemeClr val="tx1">
                    <a:lumMod val="65000"/>
                    <a:lumOff val="35000"/>
                  </a:schemeClr>
                </a:solidFill>
              </a:rPr>
            </a:br>
            <a:r>
              <a:rPr lang="en-US" dirty="0" smtClean="0">
                <a:solidFill>
                  <a:schemeClr val="tx1">
                    <a:lumMod val="65000"/>
                    <a:lumOff val="35000"/>
                  </a:schemeClr>
                </a:solidFill>
              </a:rPr>
              <a:t> or </a:t>
            </a:r>
            <a:r>
              <a:rPr lang="en-US" dirty="0">
                <a:solidFill>
                  <a:schemeClr val="tx1">
                    <a:lumMod val="65000"/>
                    <a:lumOff val="35000"/>
                  </a:schemeClr>
                </a:solidFill>
              </a:rPr>
              <a:t>uninterpretable ECG = imaging test</a:t>
            </a:r>
          </a:p>
        </p:txBody>
      </p:sp>
      <p:sp>
        <p:nvSpPr>
          <p:cNvPr id="2" name="Title 1"/>
          <p:cNvSpPr>
            <a:spLocks noGrp="1"/>
          </p:cNvSpPr>
          <p:nvPr>
            <p:ph type="title"/>
          </p:nvPr>
        </p:nvSpPr>
        <p:spPr/>
        <p:txBody>
          <a:bodyPr/>
          <a:lstStyle/>
          <a:p>
            <a:r>
              <a:rPr lang="en-US" dirty="0" smtClean="0"/>
              <a:t>Your patient has possible </a:t>
            </a:r>
            <a:r>
              <a:rPr lang="en-US" dirty="0"/>
              <a:t>ACS—</a:t>
            </a:r>
            <a:r>
              <a:rPr lang="en-US" dirty="0" smtClean="0"/>
              <a:t/>
            </a:r>
            <a:br>
              <a:rPr lang="en-US" dirty="0" smtClean="0"/>
            </a:br>
            <a:r>
              <a:rPr lang="en-US" dirty="0" smtClean="0"/>
              <a:t>now what?</a:t>
            </a:r>
            <a:r>
              <a:rPr lang="en-US" baseline="30000" dirty="0" smtClean="0"/>
              <a:t>1</a:t>
            </a:r>
            <a:endParaRPr lang="en-US" baseline="30000" dirty="0"/>
          </a:p>
        </p:txBody>
      </p:sp>
      <p:sp>
        <p:nvSpPr>
          <p:cNvPr id="6" name="Content Placeholder 5"/>
          <p:cNvSpPr>
            <a:spLocks noGrp="1"/>
          </p:cNvSpPr>
          <p:nvPr>
            <p:ph sz="quarter" idx="11"/>
          </p:nvPr>
        </p:nvSpPr>
        <p:spPr/>
        <p:txBody>
          <a:bodyPr/>
          <a:lstStyle/>
          <a:p>
            <a:r>
              <a:rPr lang="en-US" dirty="0"/>
              <a:t>1. Amsterdam EA, et al. Circulation 2010;122:1756-1776.  </a:t>
            </a:r>
          </a:p>
        </p:txBody>
      </p:sp>
    </p:spTree>
    <p:extLst>
      <p:ext uri="{BB962C8B-B14F-4D97-AF65-F5344CB8AC3E}">
        <p14:creationId xmlns:p14="http://schemas.microsoft.com/office/powerpoint/2010/main" val="375441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4556" y="1247579"/>
            <a:ext cx="9248071" cy="5034037"/>
          </a:xfrm>
        </p:spPr>
        <p:txBody>
          <a:bodyPr>
            <a:normAutofit/>
          </a:bodyPr>
          <a:lstStyle/>
          <a:p>
            <a:pPr marL="0" indent="0">
              <a:spcAft>
                <a:spcPts val="1800"/>
              </a:spcAft>
              <a:buNone/>
            </a:pPr>
            <a:r>
              <a:rPr lang="en-US" dirty="0" smtClean="0"/>
              <a:t>		What cardiac testing modality do you use most </a:t>
            </a:r>
            <a:br>
              <a:rPr lang="en-US" dirty="0" smtClean="0"/>
            </a:br>
            <a:r>
              <a:rPr lang="en-US" dirty="0" smtClean="0"/>
              <a:t>		at your facility for chest pain patients?</a:t>
            </a:r>
          </a:p>
          <a:p>
            <a:pPr marL="1408176" lvl="1" indent="-457200">
              <a:buAutoNum type="arabicPeriod"/>
            </a:pPr>
            <a:r>
              <a:rPr lang="en-US" dirty="0" smtClean="0"/>
              <a:t>Exercise ECG Stress Testing</a:t>
            </a:r>
          </a:p>
          <a:p>
            <a:pPr marL="1408176" lvl="1" indent="-457200">
              <a:buAutoNum type="arabicPeriod"/>
            </a:pPr>
            <a:r>
              <a:rPr lang="en-US" dirty="0" smtClean="0"/>
              <a:t>Stress </a:t>
            </a:r>
            <a:r>
              <a:rPr lang="en-US" dirty="0"/>
              <a:t>E</a:t>
            </a:r>
            <a:r>
              <a:rPr lang="en-US" dirty="0" smtClean="0"/>
              <a:t>chocardiography</a:t>
            </a:r>
            <a:endParaRPr lang="en-US" dirty="0"/>
          </a:p>
          <a:p>
            <a:pPr marL="1408176" lvl="1" indent="-457200">
              <a:buFont typeface="Arial" pitchFamily="34" charset="0"/>
              <a:buAutoNum type="arabicPeriod"/>
            </a:pPr>
            <a:r>
              <a:rPr lang="en-US" dirty="0"/>
              <a:t>Myocardial </a:t>
            </a:r>
            <a:r>
              <a:rPr lang="en-US" dirty="0" smtClean="0"/>
              <a:t>Perfusion Imaging</a:t>
            </a:r>
            <a:endParaRPr lang="en-US" dirty="0"/>
          </a:p>
          <a:p>
            <a:pPr marL="1408176" lvl="1" indent="-457200">
              <a:buAutoNum type="arabicPeriod"/>
            </a:pPr>
            <a:r>
              <a:rPr lang="en-US" dirty="0" smtClean="0"/>
              <a:t>Cardiac CT Angiography</a:t>
            </a:r>
          </a:p>
          <a:p>
            <a:pPr marL="1408176" lvl="1" indent="-457200">
              <a:buAutoNum type="arabicPeriod"/>
            </a:pPr>
            <a:r>
              <a:rPr lang="en-US" dirty="0"/>
              <a:t>Cardiac M</a:t>
            </a:r>
            <a:r>
              <a:rPr lang="en-US" dirty="0" smtClean="0"/>
              <a:t>agnetic </a:t>
            </a:r>
            <a:r>
              <a:rPr lang="en-US" dirty="0"/>
              <a:t>R</a:t>
            </a:r>
            <a:r>
              <a:rPr lang="en-US" dirty="0" smtClean="0"/>
              <a:t>esonance </a:t>
            </a:r>
            <a:r>
              <a:rPr lang="en-US" dirty="0"/>
              <a:t>I</a:t>
            </a:r>
            <a:r>
              <a:rPr lang="en-US" dirty="0" smtClean="0"/>
              <a:t>maging</a:t>
            </a:r>
            <a:endParaRPr lang="en-US" dirty="0"/>
          </a:p>
          <a:p>
            <a:pPr marL="1408176" lvl="1" indent="-457200">
              <a:buAutoNum type="arabicPeriod"/>
            </a:pPr>
            <a:r>
              <a:rPr lang="en-US" dirty="0"/>
              <a:t>Calcium S</a:t>
            </a:r>
            <a:r>
              <a:rPr lang="en-US" dirty="0" smtClean="0"/>
              <a:t>coring</a:t>
            </a:r>
            <a:endParaRPr lang="en-US" dirty="0"/>
          </a:p>
          <a:p>
            <a:pPr marL="1408176" lvl="1" indent="-457200">
              <a:buAutoNum type="arabicPeriod"/>
            </a:pPr>
            <a:r>
              <a:rPr lang="en-US" dirty="0"/>
              <a:t>Invasive C</a:t>
            </a:r>
            <a:r>
              <a:rPr lang="en-US" dirty="0" smtClean="0"/>
              <a:t>oronary </a:t>
            </a:r>
            <a:r>
              <a:rPr lang="en-US" dirty="0"/>
              <a:t>A</a:t>
            </a:r>
            <a:r>
              <a:rPr lang="en-US" dirty="0" smtClean="0"/>
              <a:t>ngiography</a:t>
            </a:r>
            <a:endParaRPr lang="en-US" dirty="0"/>
          </a:p>
        </p:txBody>
      </p:sp>
      <p:sp>
        <p:nvSpPr>
          <p:cNvPr id="6" name="Title 1"/>
          <p:cNvSpPr>
            <a:spLocks noGrp="1"/>
          </p:cNvSpPr>
          <p:nvPr>
            <p:ph type="title"/>
          </p:nvPr>
        </p:nvSpPr>
        <p:spPr>
          <a:xfrm>
            <a:off x="2028248" y="94464"/>
            <a:ext cx="9563629" cy="1143000"/>
          </a:xfrm>
        </p:spPr>
        <p:txBody>
          <a:bodyPr/>
          <a:lstStyle/>
          <a:p>
            <a:pPr algn="l"/>
            <a:r>
              <a:rPr lang="en-US" dirty="0" smtClean="0"/>
              <a:t>Audience response</a:t>
            </a:r>
            <a:endParaRPr lang="en-US" dirty="0"/>
          </a:p>
        </p:txBody>
      </p:sp>
    </p:spTree>
    <p:extLst>
      <p:ext uri="{BB962C8B-B14F-4D97-AF65-F5344CB8AC3E}">
        <p14:creationId xmlns:p14="http://schemas.microsoft.com/office/powerpoint/2010/main" val="2621922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chemeClr val="bg1"/>
              </a:solidFill>
              <a:latin typeface="Helvetica" charset="0"/>
            </a:endParaRPr>
          </a:p>
        </p:txBody>
      </p:sp>
      <p:sp>
        <p:nvSpPr>
          <p:cNvPr id="2" name="Title 1"/>
          <p:cNvSpPr>
            <a:spLocks noGrp="1"/>
          </p:cNvSpPr>
          <p:nvPr>
            <p:ph type="title"/>
          </p:nvPr>
        </p:nvSpPr>
        <p:spPr/>
        <p:txBody>
          <a:bodyPr>
            <a:normAutofit/>
          </a:bodyPr>
          <a:lstStyle/>
          <a:p>
            <a:r>
              <a:rPr lang="en-US" sz="4400" dirty="0"/>
              <a:t>MPI</a:t>
            </a:r>
            <a:r>
              <a:rPr lang="en-US" dirty="0" smtClean="0"/>
              <a:t> and the </a:t>
            </a:r>
            <a:r>
              <a:rPr lang="en-US" sz="4400" dirty="0"/>
              <a:t>ED</a:t>
            </a:r>
          </a:p>
        </p:txBody>
      </p:sp>
    </p:spTree>
    <p:extLst>
      <p:ext uri="{BB962C8B-B14F-4D97-AF65-F5344CB8AC3E}">
        <p14:creationId xmlns:p14="http://schemas.microsoft.com/office/powerpoint/2010/main" val="304451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Sample MPI protocols</a:t>
            </a:r>
            <a:endParaRPr lang="en-US" dirty="0"/>
          </a:p>
        </p:txBody>
      </p:sp>
      <p:sp>
        <p:nvSpPr>
          <p:cNvPr id="4" name="Content Placeholder 3"/>
          <p:cNvSpPr>
            <a:spLocks noGrp="1"/>
          </p:cNvSpPr>
          <p:nvPr>
            <p:ph sz="quarter" idx="11"/>
          </p:nvPr>
        </p:nvSpPr>
        <p:spPr/>
        <p:txBody>
          <a:bodyPr/>
          <a:lstStyle/>
          <a:p>
            <a:r>
              <a:rPr lang="en-US" dirty="0"/>
              <a:t>1. Amsterdam EA, et al. Circulation 2010;122:1756-1776</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52" y="1549400"/>
            <a:ext cx="3383676" cy="2870200"/>
          </a:xfrm>
          <a:prstGeom prst="rect">
            <a:avLst/>
          </a:prstGeom>
        </p:spPr>
      </p:pic>
      <p:sp>
        <p:nvSpPr>
          <p:cNvPr id="6" name="Content Placeholder 5"/>
          <p:cNvSpPr>
            <a:spLocks noGrp="1"/>
          </p:cNvSpPr>
          <p:nvPr>
            <p:ph idx="1"/>
          </p:nvPr>
        </p:nvSpPr>
        <p:spPr>
          <a:xfrm>
            <a:off x="646748" y="1600200"/>
            <a:ext cx="6653463" cy="4910694"/>
          </a:xfrm>
        </p:spPr>
        <p:txBody>
          <a:bodyPr>
            <a:normAutofit/>
          </a:bodyPr>
          <a:lstStyle/>
          <a:p>
            <a:pPr>
              <a:spcAft>
                <a:spcPts val="1200"/>
              </a:spcAft>
            </a:pPr>
            <a:r>
              <a:rPr lang="en-US" dirty="0">
                <a:solidFill>
                  <a:schemeClr val="tx1">
                    <a:lumMod val="65000"/>
                    <a:lumOff val="35000"/>
                  </a:schemeClr>
                </a:solidFill>
              </a:rPr>
              <a:t>Patient with chest pain </a:t>
            </a:r>
            <a:r>
              <a:rPr lang="en-US" dirty="0" smtClean="0">
                <a:solidFill>
                  <a:schemeClr val="tx1">
                    <a:lumMod val="65000"/>
                    <a:lumOff val="35000"/>
                  </a:schemeClr>
                </a:solidFill>
              </a:rPr>
              <a:t>routed to </a:t>
            </a:r>
            <a:r>
              <a:rPr lang="en-US" dirty="0">
                <a:solidFill>
                  <a:schemeClr val="tx1">
                    <a:lumMod val="65000"/>
                    <a:lumOff val="35000"/>
                  </a:schemeClr>
                </a:solidFill>
              </a:rPr>
              <a:t>the </a:t>
            </a:r>
            <a:r>
              <a:rPr lang="en-US" dirty="0" smtClean="0">
                <a:solidFill>
                  <a:schemeClr val="tx1">
                    <a:lumMod val="65000"/>
                    <a:lumOff val="35000"/>
                  </a:schemeClr>
                </a:solidFill>
              </a:rPr>
              <a:t>observation unit</a:t>
            </a:r>
            <a:r>
              <a:rPr lang="en-US" dirty="0">
                <a:solidFill>
                  <a:schemeClr val="tx1">
                    <a:lumMod val="65000"/>
                    <a:lumOff val="35000"/>
                  </a:schemeClr>
                </a:solidFill>
              </a:rPr>
              <a:t>/chest </a:t>
            </a:r>
            <a:r>
              <a:rPr lang="en-US" dirty="0" smtClean="0">
                <a:solidFill>
                  <a:schemeClr val="tx1">
                    <a:lumMod val="65000"/>
                    <a:lumOff val="35000"/>
                  </a:schemeClr>
                </a:solidFill>
              </a:rPr>
              <a:t>pain </a:t>
            </a:r>
            <a:r>
              <a:rPr lang="en-US" dirty="0">
                <a:solidFill>
                  <a:schemeClr val="tx1">
                    <a:lumMod val="65000"/>
                    <a:lumOff val="35000"/>
                  </a:schemeClr>
                </a:solidFill>
              </a:rPr>
              <a:t>unit</a:t>
            </a:r>
          </a:p>
          <a:p>
            <a:pPr>
              <a:spcAft>
                <a:spcPts val="1200"/>
              </a:spcAft>
            </a:pPr>
            <a:r>
              <a:rPr lang="en-US" dirty="0">
                <a:solidFill>
                  <a:schemeClr val="tx1">
                    <a:lumMod val="65000"/>
                    <a:lumOff val="35000"/>
                  </a:schemeClr>
                </a:solidFill>
              </a:rPr>
              <a:t>May be referred for an </a:t>
            </a:r>
            <a:r>
              <a:rPr lang="en-US" dirty="0" smtClean="0">
                <a:solidFill>
                  <a:schemeClr val="tx1">
                    <a:lumMod val="65000"/>
                    <a:lumOff val="35000"/>
                  </a:schemeClr>
                </a:solidFill>
              </a:rPr>
              <a:t>MPI </a:t>
            </a:r>
            <a:r>
              <a:rPr lang="en-US" dirty="0">
                <a:solidFill>
                  <a:schemeClr val="tx1">
                    <a:lumMod val="65000"/>
                    <a:lumOff val="35000"/>
                  </a:schemeClr>
                </a:solidFill>
              </a:rPr>
              <a:t>by </a:t>
            </a:r>
            <a:r>
              <a:rPr lang="en-US" dirty="0" smtClean="0">
                <a:solidFill>
                  <a:schemeClr val="tx1">
                    <a:lumMod val="65000"/>
                    <a:lumOff val="35000"/>
                  </a:schemeClr>
                </a:solidFill>
              </a:rPr>
              <a:t>the </a:t>
            </a:r>
            <a:r>
              <a:rPr lang="en-US" dirty="0">
                <a:solidFill>
                  <a:schemeClr val="tx1">
                    <a:lumMod val="65000"/>
                    <a:lumOff val="35000"/>
                  </a:schemeClr>
                </a:solidFill>
              </a:rPr>
              <a:t>consulting </a:t>
            </a:r>
            <a:r>
              <a:rPr lang="en-US" dirty="0" smtClean="0">
                <a:solidFill>
                  <a:schemeClr val="tx1">
                    <a:lumMod val="65000"/>
                    <a:lumOff val="35000"/>
                  </a:schemeClr>
                </a:solidFill>
              </a:rPr>
              <a:t>cardiologist </a:t>
            </a:r>
            <a:r>
              <a:rPr lang="en-US" dirty="0">
                <a:solidFill>
                  <a:schemeClr val="tx1">
                    <a:lumMod val="65000"/>
                    <a:lumOff val="35000"/>
                  </a:schemeClr>
                </a:solidFill>
              </a:rPr>
              <a:t>or </a:t>
            </a:r>
            <a:r>
              <a:rPr lang="en-US" dirty="0" smtClean="0">
                <a:solidFill>
                  <a:schemeClr val="tx1">
                    <a:lumMod val="65000"/>
                    <a:lumOff val="35000"/>
                  </a:schemeClr>
                </a:solidFill>
              </a:rPr>
              <a:t>ED physician</a:t>
            </a:r>
          </a:p>
          <a:p>
            <a:pPr>
              <a:spcAft>
                <a:spcPts val="1200"/>
              </a:spcAft>
            </a:pPr>
            <a:r>
              <a:rPr lang="en-US" dirty="0">
                <a:solidFill>
                  <a:schemeClr val="tx1">
                    <a:lumMod val="65000"/>
                    <a:lumOff val="35000"/>
                  </a:schemeClr>
                </a:solidFill>
              </a:rPr>
              <a:t>Timing of MPI might be affected by the patient’s symptoms and stability or the availability of the camera or </a:t>
            </a:r>
            <a:r>
              <a:rPr lang="en-US" dirty="0" smtClean="0">
                <a:solidFill>
                  <a:schemeClr val="tx1">
                    <a:lumMod val="65000"/>
                    <a:lumOff val="35000"/>
                  </a:schemeClr>
                </a:solidFill>
              </a:rPr>
              <a:t>staff</a:t>
            </a:r>
            <a:r>
              <a:rPr lang="en-US" baseline="30000" dirty="0" smtClean="0">
                <a:solidFill>
                  <a:schemeClr val="tx1">
                    <a:lumMod val="65000"/>
                    <a:lumOff val="35000"/>
                  </a:schemeClr>
                </a:solidFill>
              </a:rPr>
              <a:t>1</a:t>
            </a:r>
            <a:endParaRPr lang="en-US" dirty="0">
              <a:solidFill>
                <a:schemeClr val="tx1">
                  <a:lumMod val="65000"/>
                  <a:lumOff val="35000"/>
                </a:schemeClr>
              </a:solidFill>
            </a:endParaRPr>
          </a:p>
          <a:p>
            <a:pPr marL="0" indent="0">
              <a:buNone/>
            </a:pPr>
            <a:endParaRPr lang="en-US" dirty="0">
              <a:solidFill>
                <a:schemeClr val="tx1">
                  <a:lumMod val="65000"/>
                  <a:lumOff val="35000"/>
                </a:schemeClr>
              </a:solidFill>
            </a:endParaRPr>
          </a:p>
        </p:txBody>
      </p:sp>
    </p:spTree>
    <p:extLst>
      <p:ext uri="{BB962C8B-B14F-4D97-AF65-F5344CB8AC3E}">
        <p14:creationId xmlns:p14="http://schemas.microsoft.com/office/powerpoint/2010/main" val="45856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6748" y="1600200"/>
            <a:ext cx="9726612" cy="4790440"/>
          </a:xfrm>
        </p:spPr>
        <p:txBody>
          <a:bodyPr>
            <a:normAutofit fontScale="92500"/>
          </a:bodyPr>
          <a:lstStyle/>
          <a:p>
            <a:pPr>
              <a:spcAft>
                <a:spcPts val="1200"/>
              </a:spcAft>
            </a:pPr>
            <a:r>
              <a:rPr lang="en-US" dirty="0" smtClean="0">
                <a:solidFill>
                  <a:schemeClr val="tx1">
                    <a:lumMod val="75000"/>
                    <a:lumOff val="25000"/>
                  </a:schemeClr>
                </a:solidFill>
              </a:rPr>
              <a:t>Acute rest </a:t>
            </a:r>
            <a:r>
              <a:rPr lang="en-US" dirty="0">
                <a:solidFill>
                  <a:schemeClr val="tx1">
                    <a:lumMod val="75000"/>
                    <a:lumOff val="25000"/>
                  </a:schemeClr>
                </a:solidFill>
              </a:rPr>
              <a:t>MPI</a:t>
            </a:r>
            <a:r>
              <a:rPr lang="en-US" baseline="30000" dirty="0">
                <a:solidFill>
                  <a:schemeClr val="tx1">
                    <a:lumMod val="75000"/>
                    <a:lumOff val="25000"/>
                  </a:schemeClr>
                </a:solidFill>
              </a:rPr>
              <a:t>1</a:t>
            </a:r>
            <a:r>
              <a:rPr lang="en-US" dirty="0">
                <a:solidFill>
                  <a:schemeClr val="tx1">
                    <a:lumMod val="75000"/>
                    <a:lumOff val="25000"/>
                  </a:schemeClr>
                </a:solidFill>
              </a:rPr>
              <a:t>: </a:t>
            </a:r>
          </a:p>
          <a:p>
            <a:pPr lvl="1"/>
            <a:r>
              <a:rPr lang="en-US" sz="1900" dirty="0">
                <a:solidFill>
                  <a:schemeClr val="tx1">
                    <a:lumMod val="75000"/>
                    <a:lumOff val="25000"/>
                  </a:schemeClr>
                </a:solidFill>
              </a:rPr>
              <a:t>Patient is injected with radiotracer while still experiencing symptoms; imaging delayed until after stabilization </a:t>
            </a:r>
          </a:p>
          <a:p>
            <a:pPr lvl="1">
              <a:spcAft>
                <a:spcPts val="1800"/>
              </a:spcAft>
            </a:pPr>
            <a:r>
              <a:rPr lang="en-US" sz="1900" dirty="0">
                <a:solidFill>
                  <a:schemeClr val="tx1">
                    <a:lumMod val="75000"/>
                    <a:lumOff val="25000"/>
                  </a:schemeClr>
                </a:solidFill>
              </a:rPr>
              <a:t>Normal images may allow patient to be discharged with instructions for appropriate follow-up </a:t>
            </a:r>
          </a:p>
          <a:p>
            <a:pPr>
              <a:spcAft>
                <a:spcPts val="1200"/>
              </a:spcAft>
            </a:pPr>
            <a:r>
              <a:rPr lang="en-US" dirty="0" smtClean="0">
                <a:solidFill>
                  <a:schemeClr val="tx1">
                    <a:lumMod val="75000"/>
                    <a:lumOff val="25000"/>
                  </a:schemeClr>
                </a:solidFill>
              </a:rPr>
              <a:t>In </a:t>
            </a:r>
            <a:r>
              <a:rPr lang="en-US" dirty="0">
                <a:solidFill>
                  <a:schemeClr val="tx1">
                    <a:lumMod val="75000"/>
                    <a:lumOff val="25000"/>
                  </a:schemeClr>
                </a:solidFill>
              </a:rPr>
              <a:t>a retrospective analysis, 4145 patients evaluated in the ED chest pain </a:t>
            </a:r>
            <a:r>
              <a:rPr lang="en-US" dirty="0" smtClean="0">
                <a:solidFill>
                  <a:schemeClr val="tx1">
                    <a:lumMod val="75000"/>
                    <a:lumOff val="25000"/>
                  </a:schemeClr>
                </a:solidFill>
              </a:rPr>
              <a:t>unit </a:t>
            </a:r>
            <a:r>
              <a:rPr lang="en-US" dirty="0">
                <a:solidFill>
                  <a:schemeClr val="tx1">
                    <a:lumMod val="75000"/>
                    <a:lumOff val="25000"/>
                  </a:schemeClr>
                </a:solidFill>
              </a:rPr>
              <a:t>who underwent a stress-only SPECT MPI (n=2340) were compared to those who underwent rest-stress studies (n=1805) during the same </a:t>
            </a:r>
            <a:r>
              <a:rPr lang="en-US" dirty="0" smtClean="0">
                <a:solidFill>
                  <a:schemeClr val="tx1">
                    <a:lumMod val="75000"/>
                    <a:lumOff val="25000"/>
                  </a:schemeClr>
                </a:solidFill>
              </a:rPr>
              <a:t>time</a:t>
            </a:r>
            <a:r>
              <a:rPr lang="en-US" baseline="30000" dirty="0" smtClean="0">
                <a:solidFill>
                  <a:schemeClr val="tx1">
                    <a:lumMod val="75000"/>
                    <a:lumOff val="25000"/>
                  </a:schemeClr>
                </a:solidFill>
              </a:rPr>
              <a:t>2</a:t>
            </a:r>
            <a:endParaRPr lang="en-US" baseline="30000" dirty="0">
              <a:solidFill>
                <a:schemeClr val="tx1">
                  <a:lumMod val="75000"/>
                  <a:lumOff val="25000"/>
                </a:schemeClr>
              </a:solidFill>
            </a:endParaRPr>
          </a:p>
          <a:p>
            <a:pPr lvl="1">
              <a:spcAft>
                <a:spcPts val="1200"/>
              </a:spcAft>
            </a:pPr>
            <a:r>
              <a:rPr lang="en-US" sz="1900" dirty="0">
                <a:solidFill>
                  <a:schemeClr val="tx1">
                    <a:lumMod val="75000"/>
                    <a:lumOff val="25000"/>
                  </a:schemeClr>
                </a:solidFill>
              </a:rPr>
              <a:t>The average age was 57.9 years, 38.5% male, and most had an intermediate or low pretest risk of CAD (87.7%) with an average follow-up of 35.9±20.9 months</a:t>
            </a:r>
          </a:p>
          <a:p>
            <a:pPr lvl="1">
              <a:spcAft>
                <a:spcPts val="1200"/>
              </a:spcAft>
            </a:pPr>
            <a:r>
              <a:rPr lang="en-US" sz="1900" dirty="0">
                <a:solidFill>
                  <a:schemeClr val="tx1">
                    <a:lumMod val="75000"/>
                    <a:lumOff val="25000"/>
                  </a:schemeClr>
                </a:solidFill>
              </a:rPr>
              <a:t>11 deaths occurred in the stress-only group (0.5%) at 1 year follow-up compared to 13 deaths in the rest-stress group (1.1%)</a:t>
            </a:r>
          </a:p>
        </p:txBody>
      </p:sp>
      <p:sp>
        <p:nvSpPr>
          <p:cNvPr id="5" name="Title 4"/>
          <p:cNvSpPr>
            <a:spLocks noGrp="1"/>
          </p:cNvSpPr>
          <p:nvPr>
            <p:ph type="title"/>
          </p:nvPr>
        </p:nvSpPr>
        <p:spPr/>
        <p:txBody>
          <a:bodyPr/>
          <a:lstStyle/>
          <a:p>
            <a:r>
              <a:rPr lang="en-US" dirty="0" smtClean="0"/>
              <a:t>Sample </a:t>
            </a:r>
            <a:r>
              <a:rPr lang="en-US" dirty="0"/>
              <a:t>MPI protocols </a:t>
            </a:r>
            <a:r>
              <a:rPr lang="en-US" dirty="0" smtClean="0"/>
              <a:t>(cont.)</a:t>
            </a:r>
            <a:endParaRPr lang="en-US" dirty="0"/>
          </a:p>
        </p:txBody>
      </p:sp>
      <p:sp>
        <p:nvSpPr>
          <p:cNvPr id="4" name="Content Placeholder 3"/>
          <p:cNvSpPr>
            <a:spLocks noGrp="1"/>
          </p:cNvSpPr>
          <p:nvPr>
            <p:ph sz="quarter" idx="11"/>
          </p:nvPr>
        </p:nvSpPr>
        <p:spPr>
          <a:xfrm>
            <a:off x="0" y="6540500"/>
            <a:ext cx="7229929" cy="317500"/>
          </a:xfrm>
        </p:spPr>
        <p:txBody>
          <a:bodyPr/>
          <a:lstStyle/>
          <a:p>
            <a:r>
              <a:rPr lang="en-US" dirty="0"/>
              <a:t>1. Amsterdam EA, et al. Circulation 2010;122:1756-1776. 2. Duvall WL, et al. J Emerg Med 2012;42:642-650. </a:t>
            </a:r>
            <a:endParaRPr lang="en-US" b="1" dirty="0"/>
          </a:p>
        </p:txBody>
      </p:sp>
    </p:spTree>
    <p:extLst>
      <p:ext uri="{BB962C8B-B14F-4D97-AF65-F5344CB8AC3E}">
        <p14:creationId xmlns:p14="http://schemas.microsoft.com/office/powerpoint/2010/main" val="82607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50240" y="1600200"/>
            <a:ext cx="10972800" cy="4092903"/>
          </a:xfrm>
        </p:spPr>
        <p:txBody>
          <a:bodyPr/>
          <a:lstStyle/>
          <a:p>
            <a:r>
              <a:rPr lang="en-US" dirty="0" smtClean="0">
                <a:solidFill>
                  <a:schemeClr val="tx1">
                    <a:lumMod val="65000"/>
                    <a:lumOff val="35000"/>
                  </a:schemeClr>
                </a:solidFill>
              </a:rPr>
              <a:t>Information needs to be conveyed as quickly as possible</a:t>
            </a:r>
          </a:p>
          <a:p>
            <a:pPr marL="731520" lvl="1" indent="-274320"/>
            <a:r>
              <a:rPr lang="en-US" dirty="0" smtClean="0">
                <a:solidFill>
                  <a:schemeClr val="tx1">
                    <a:lumMod val="65000"/>
                    <a:lumOff val="35000"/>
                  </a:schemeClr>
                </a:solidFill>
              </a:rPr>
              <a:t>Direct phone call</a:t>
            </a:r>
          </a:p>
          <a:p>
            <a:pPr marL="731520" lvl="1" indent="-274320"/>
            <a:r>
              <a:rPr lang="en-US" dirty="0" smtClean="0">
                <a:solidFill>
                  <a:schemeClr val="tx1">
                    <a:lumMod val="65000"/>
                    <a:lumOff val="35000"/>
                  </a:schemeClr>
                </a:solidFill>
              </a:rPr>
              <a:t>Electronic medical record</a:t>
            </a:r>
          </a:p>
          <a:p>
            <a:pPr marL="731520" lvl="1" indent="-274320">
              <a:spcAft>
                <a:spcPts val="1200"/>
              </a:spcAft>
            </a:pPr>
            <a:r>
              <a:rPr lang="en-US" dirty="0" smtClean="0">
                <a:solidFill>
                  <a:schemeClr val="tx1">
                    <a:lumMod val="65000"/>
                    <a:lumOff val="35000"/>
                  </a:schemeClr>
                </a:solidFill>
              </a:rPr>
              <a:t>Call medical professional immediately to discuss test </a:t>
            </a:r>
            <a:br>
              <a:rPr lang="en-US" dirty="0" smtClean="0">
                <a:solidFill>
                  <a:schemeClr val="tx1">
                    <a:lumMod val="65000"/>
                    <a:lumOff val="35000"/>
                  </a:schemeClr>
                </a:solidFill>
              </a:rPr>
            </a:br>
            <a:r>
              <a:rPr lang="en-US" dirty="0" smtClean="0">
                <a:solidFill>
                  <a:schemeClr val="tx1">
                    <a:lumMod val="65000"/>
                    <a:lumOff val="35000"/>
                  </a:schemeClr>
                </a:solidFill>
              </a:rPr>
              <a:t>results and document conversation</a:t>
            </a:r>
          </a:p>
          <a:p>
            <a:r>
              <a:rPr lang="en-US" dirty="0" smtClean="0">
                <a:solidFill>
                  <a:schemeClr val="tx1">
                    <a:lumMod val="65000"/>
                    <a:lumOff val="35000"/>
                  </a:schemeClr>
                </a:solidFill>
              </a:rPr>
              <a:t>Decision to admit or discharge is made by consulting cardiologist/hospitalist or attending physicians </a:t>
            </a:r>
            <a:endParaRPr lang="en-US" dirty="0">
              <a:solidFill>
                <a:schemeClr val="tx1">
                  <a:lumMod val="65000"/>
                  <a:lumOff val="35000"/>
                </a:schemeClr>
              </a:solidFill>
            </a:endParaRPr>
          </a:p>
        </p:txBody>
      </p:sp>
      <p:sp>
        <p:nvSpPr>
          <p:cNvPr id="2" name="Title 1"/>
          <p:cNvSpPr>
            <a:spLocks noGrp="1"/>
          </p:cNvSpPr>
          <p:nvPr>
            <p:ph type="title"/>
          </p:nvPr>
        </p:nvSpPr>
        <p:spPr/>
        <p:txBody>
          <a:bodyPr/>
          <a:lstStyle/>
          <a:p>
            <a:r>
              <a:rPr lang="en-US" dirty="0" smtClean="0"/>
              <a:t>ED and nuclear lab communication</a:t>
            </a:r>
            <a:r>
              <a:rPr lang="en-US" cap="none" dirty="0" smtClean="0"/>
              <a:t> </a:t>
            </a:r>
            <a:endParaRPr lang="en-US" cap="none" dirty="0"/>
          </a:p>
        </p:txBody>
      </p:sp>
    </p:spTree>
    <p:extLst>
      <p:ext uri="{BB962C8B-B14F-4D97-AF65-F5344CB8AC3E}">
        <p14:creationId xmlns:p14="http://schemas.microsoft.com/office/powerpoint/2010/main" val="160364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Disclosures</a:t>
            </a:r>
            <a:endParaRPr lang="en-US" dirty="0"/>
          </a:p>
        </p:txBody>
      </p:sp>
      <p:sp>
        <p:nvSpPr>
          <p:cNvPr id="7" name="Content Placeholder 6"/>
          <p:cNvSpPr>
            <a:spLocks noGrp="1"/>
          </p:cNvSpPr>
          <p:nvPr>
            <p:ph sz="quarter" idx="11"/>
          </p:nvPr>
        </p:nvSpPr>
        <p:spPr/>
        <p:txBody>
          <a:bodyPr/>
          <a:lstStyle/>
          <a:p>
            <a:endParaRPr lang="en-US" dirty="0"/>
          </a:p>
        </p:txBody>
      </p:sp>
      <p:sp>
        <p:nvSpPr>
          <p:cNvPr id="6" name="Content Placeholder 2"/>
          <p:cNvSpPr>
            <a:spLocks noGrp="1"/>
          </p:cNvSpPr>
          <p:nvPr>
            <p:ph idx="1"/>
          </p:nvPr>
        </p:nvSpPr>
        <p:spPr>
          <a:xfrm>
            <a:off x="619339" y="2168709"/>
            <a:ext cx="7291938" cy="3888716"/>
          </a:xfrm>
        </p:spPr>
        <p:txBody>
          <a:bodyPr>
            <a:normAutofit/>
          </a:bodyPr>
          <a:lstStyle/>
          <a:p>
            <a:pPr marL="0" indent="0">
              <a:lnSpc>
                <a:spcPct val="120000"/>
              </a:lnSpc>
              <a:spcBef>
                <a:spcPts val="0"/>
              </a:spcBef>
              <a:buNone/>
            </a:pPr>
            <a:r>
              <a:rPr lang="en-US" b="1" dirty="0">
                <a:solidFill>
                  <a:schemeClr val="tx1">
                    <a:lumMod val="65000"/>
                    <a:lumOff val="35000"/>
                  </a:schemeClr>
                </a:solidFill>
              </a:rPr>
              <a:t>Manuel Cerqueira, MD, FACC, FAHA, </a:t>
            </a:r>
            <a:r>
              <a:rPr lang="en-US" b="1" dirty="0" smtClean="0">
                <a:solidFill>
                  <a:schemeClr val="tx1">
                    <a:lumMod val="65000"/>
                    <a:lumOff val="35000"/>
                  </a:schemeClr>
                </a:solidFill>
              </a:rPr>
              <a:t>MASNC</a:t>
            </a:r>
            <a:endParaRPr lang="en-US" b="1" dirty="0">
              <a:solidFill>
                <a:schemeClr val="tx1">
                  <a:lumMod val="65000"/>
                  <a:lumOff val="35000"/>
                </a:schemeClr>
              </a:solidFill>
            </a:endParaRPr>
          </a:p>
          <a:p>
            <a:pPr marL="0" indent="0">
              <a:lnSpc>
                <a:spcPct val="120000"/>
              </a:lnSpc>
              <a:spcBef>
                <a:spcPts val="0"/>
              </a:spcBef>
              <a:buNone/>
            </a:pPr>
            <a:endParaRPr lang="en-US" sz="1200" b="1" dirty="0">
              <a:solidFill>
                <a:schemeClr val="tx1">
                  <a:lumMod val="65000"/>
                  <a:lumOff val="35000"/>
                </a:schemeClr>
              </a:solidFill>
            </a:endParaRPr>
          </a:p>
          <a:p>
            <a:r>
              <a:rPr lang="en-US" dirty="0">
                <a:solidFill>
                  <a:schemeClr val="tx1">
                    <a:lumMod val="65000"/>
                    <a:lumOff val="35000"/>
                  </a:schemeClr>
                </a:solidFill>
              </a:rPr>
              <a:t>Advisory board		</a:t>
            </a:r>
          </a:p>
          <a:p>
            <a:pPr lvl="1"/>
            <a:r>
              <a:rPr lang="en-US" dirty="0">
                <a:solidFill>
                  <a:schemeClr val="tx1">
                    <a:lumMod val="65000"/>
                    <a:lumOff val="35000"/>
                  </a:schemeClr>
                </a:solidFill>
              </a:rPr>
              <a:t>Astellas Pharma</a:t>
            </a:r>
          </a:p>
          <a:p>
            <a:pPr lvl="1"/>
            <a:r>
              <a:rPr lang="en-US" dirty="0">
                <a:solidFill>
                  <a:schemeClr val="tx1">
                    <a:lumMod val="65000"/>
                    <a:lumOff val="35000"/>
                  </a:schemeClr>
                </a:solidFill>
              </a:rPr>
              <a:t>Adenosine Therapeutics</a:t>
            </a:r>
          </a:p>
          <a:p>
            <a:pPr lvl="1"/>
            <a:r>
              <a:rPr lang="en-US" dirty="0">
                <a:solidFill>
                  <a:schemeClr val="tx1">
                    <a:lumMod val="65000"/>
                    <a:lumOff val="35000"/>
                  </a:schemeClr>
                </a:solidFill>
              </a:rPr>
              <a:t>FluoroPharma</a:t>
            </a:r>
          </a:p>
          <a:p>
            <a:r>
              <a:rPr lang="en-US" dirty="0">
                <a:solidFill>
                  <a:schemeClr val="tx1">
                    <a:lumMod val="65000"/>
                    <a:lumOff val="35000"/>
                  </a:schemeClr>
                </a:solidFill>
              </a:rPr>
              <a:t>Speakers bureau</a:t>
            </a:r>
          </a:p>
          <a:p>
            <a:pPr lvl="1"/>
            <a:r>
              <a:rPr lang="en-US" dirty="0">
                <a:solidFill>
                  <a:schemeClr val="tx1">
                    <a:lumMod val="65000"/>
                    <a:lumOff val="35000"/>
                  </a:schemeClr>
                </a:solidFill>
              </a:rPr>
              <a:t>Astellas Pharma</a:t>
            </a:r>
          </a:p>
          <a:p>
            <a:pPr lvl="1"/>
            <a:r>
              <a:rPr lang="en-US" dirty="0">
                <a:solidFill>
                  <a:schemeClr val="tx1">
                    <a:lumMod val="65000"/>
                    <a:lumOff val="35000"/>
                  </a:schemeClr>
                </a:solidFill>
              </a:rPr>
              <a:t>GE Healthcare</a:t>
            </a:r>
          </a:p>
          <a:p>
            <a:pPr marL="0" indent="0">
              <a:lnSpc>
                <a:spcPct val="120000"/>
              </a:lnSpc>
              <a:spcBef>
                <a:spcPts val="0"/>
              </a:spcBef>
              <a:buNone/>
            </a:pPr>
            <a:endParaRPr lang="en-US" b="1" dirty="0">
              <a:solidFill>
                <a:schemeClr val="tx1">
                  <a:lumMod val="65000"/>
                  <a:lumOff val="35000"/>
                </a:schemeClr>
              </a:solidFill>
            </a:endParaRPr>
          </a:p>
        </p:txBody>
      </p:sp>
    </p:spTree>
    <p:extLst>
      <p:ext uri="{BB962C8B-B14F-4D97-AF65-F5344CB8AC3E}">
        <p14:creationId xmlns:p14="http://schemas.microsoft.com/office/powerpoint/2010/main" val="2271336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58146" y="1247579"/>
            <a:ext cx="8270884" cy="4823667"/>
          </a:xfrm>
        </p:spPr>
        <p:txBody>
          <a:bodyPr>
            <a:noAutofit/>
          </a:bodyPr>
          <a:lstStyle/>
          <a:p>
            <a:pPr marL="0" indent="0">
              <a:spcAft>
                <a:spcPts val="1800"/>
              </a:spcAft>
              <a:buNone/>
            </a:pPr>
            <a:r>
              <a:rPr lang="en-US" dirty="0" smtClean="0"/>
              <a:t>	What do you think is the most important 	limitation 	of MPI in chest pain protocols?</a:t>
            </a:r>
            <a:endParaRPr lang="en-US" dirty="0"/>
          </a:p>
          <a:p>
            <a:pPr marL="950976" lvl="1" indent="-457200">
              <a:buFont typeface="+mj-lt"/>
              <a:buAutoNum type="arabicPeriod"/>
            </a:pPr>
            <a:r>
              <a:rPr lang="en-US" sz="2400" dirty="0"/>
              <a:t>Unfamiliarity of MPI by ED physician</a:t>
            </a:r>
          </a:p>
          <a:p>
            <a:pPr marL="950976" lvl="1" indent="-457200">
              <a:buFont typeface="+mj-lt"/>
              <a:buAutoNum type="arabicPeriod"/>
            </a:pPr>
            <a:r>
              <a:rPr lang="en-US" sz="2400" dirty="0"/>
              <a:t>Other tests more readily available</a:t>
            </a:r>
          </a:p>
          <a:p>
            <a:pPr marL="950976" lvl="1" indent="-457200">
              <a:buFont typeface="+mj-lt"/>
              <a:buAutoNum type="arabicPeriod"/>
            </a:pPr>
            <a:r>
              <a:rPr lang="en-US" sz="2400" dirty="0"/>
              <a:t>Radiation exposure</a:t>
            </a:r>
          </a:p>
          <a:p>
            <a:pPr marL="950976" lvl="1" indent="-457200">
              <a:buFont typeface="+mj-lt"/>
              <a:buAutoNum type="arabicPeriod"/>
            </a:pPr>
            <a:r>
              <a:rPr lang="en-US" sz="2400" dirty="0"/>
              <a:t>Logistical challenges—eg, time of day, </a:t>
            </a:r>
            <a:br>
              <a:rPr lang="en-US" sz="2400" dirty="0"/>
            </a:br>
            <a:r>
              <a:rPr lang="en-US" sz="2400" dirty="0"/>
              <a:t>location of nuclear lab, staff availability</a:t>
            </a:r>
          </a:p>
          <a:p>
            <a:pPr marL="950976" lvl="1" indent="-457200">
              <a:buFont typeface="+mj-lt"/>
              <a:buAutoNum type="arabicPeriod"/>
            </a:pPr>
            <a:r>
              <a:rPr lang="en-US" sz="2400" dirty="0"/>
              <a:t>Other</a:t>
            </a:r>
          </a:p>
        </p:txBody>
      </p:sp>
      <p:sp>
        <p:nvSpPr>
          <p:cNvPr id="7" name="Title 1"/>
          <p:cNvSpPr>
            <a:spLocks noGrp="1"/>
          </p:cNvSpPr>
          <p:nvPr>
            <p:ph type="title"/>
          </p:nvPr>
        </p:nvSpPr>
        <p:spPr>
          <a:xfrm>
            <a:off x="2028248" y="94464"/>
            <a:ext cx="9563629" cy="1143000"/>
          </a:xfrm>
        </p:spPr>
        <p:txBody>
          <a:bodyPr/>
          <a:lstStyle/>
          <a:p>
            <a:pPr algn="l"/>
            <a:r>
              <a:rPr lang="en-US" dirty="0" smtClean="0"/>
              <a:t>Audience response</a:t>
            </a:r>
            <a:endParaRPr lang="en-US" dirty="0"/>
          </a:p>
        </p:txBody>
      </p:sp>
    </p:spTree>
    <p:extLst>
      <p:ext uri="{BB962C8B-B14F-4D97-AF65-F5344CB8AC3E}">
        <p14:creationId xmlns:p14="http://schemas.microsoft.com/office/powerpoint/2010/main" val="239160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sp>
        <p:nvSpPr>
          <p:cNvPr id="2" name="Title 1"/>
          <p:cNvSpPr>
            <a:spLocks noGrp="1"/>
          </p:cNvSpPr>
          <p:nvPr>
            <p:ph type="title"/>
          </p:nvPr>
        </p:nvSpPr>
        <p:spPr>
          <a:xfrm>
            <a:off x="2050320" y="1644784"/>
            <a:ext cx="8229600" cy="1143000"/>
          </a:xfrm>
        </p:spPr>
        <p:txBody>
          <a:bodyPr anchor="ctr">
            <a:normAutofit/>
          </a:bodyPr>
          <a:lstStyle/>
          <a:p>
            <a:r>
              <a:rPr lang="en-US" sz="1800" dirty="0">
                <a:solidFill>
                  <a:schemeClr val="bg1"/>
                </a:solidFill>
              </a:rPr>
              <a:t>MPI case study 1</a:t>
            </a:r>
          </a:p>
        </p:txBody>
      </p:sp>
      <p:sp>
        <p:nvSpPr>
          <p:cNvPr id="4" name="Text Placeholder 3"/>
          <p:cNvSpPr>
            <a:spLocks noGrp="1"/>
          </p:cNvSpPr>
          <p:nvPr>
            <p:ph sz="quarter" idx="11"/>
          </p:nvPr>
        </p:nvSpPr>
        <p:spPr>
          <a:xfrm>
            <a:off x="2031717" y="2327118"/>
            <a:ext cx="4810103" cy="2339975"/>
          </a:xfrm>
        </p:spPr>
        <p:txBody>
          <a:bodyPr>
            <a:normAutofit/>
          </a:bodyPr>
          <a:lstStyle/>
          <a:p>
            <a:pPr marL="0" indent="0">
              <a:buNone/>
            </a:pPr>
            <a:r>
              <a:rPr lang="en-US" sz="2800" dirty="0"/>
              <a:t>Chest pain in patient with abnormal baseline ECG</a:t>
            </a:r>
          </a:p>
        </p:txBody>
      </p:sp>
      <p:sp>
        <p:nvSpPr>
          <p:cNvPr id="5" name="Content Placeholder 4"/>
          <p:cNvSpPr>
            <a:spLocks noGrp="1"/>
          </p:cNvSpPr>
          <p:nvPr>
            <p:ph sz="quarter" idx="12"/>
          </p:nvPr>
        </p:nvSpPr>
        <p:spPr>
          <a:xfrm>
            <a:off x="3799150" y="6540500"/>
            <a:ext cx="3954463" cy="317500"/>
          </a:xfrm>
        </p:spPr>
        <p:txBody>
          <a:bodyPr/>
          <a:lstStyle/>
          <a:p>
            <a:r>
              <a:rPr lang="en-US" dirty="0" smtClean="0">
                <a:solidFill>
                  <a:schemeClr val="bg1"/>
                </a:solidFill>
              </a:rPr>
              <a:t>Case study of MD Cerqueira, MD</a:t>
            </a:r>
            <a:endParaRPr lang="en-US" dirty="0">
              <a:solidFill>
                <a:schemeClr val="bg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0881"/>
          <a:stretch/>
        </p:blipFill>
        <p:spPr>
          <a:xfrm>
            <a:off x="4859456" y="877824"/>
            <a:ext cx="5157304" cy="5980176"/>
          </a:xfrm>
          <a:prstGeom prst="rect">
            <a:avLst/>
          </a:prstGeom>
          <a:effectLst>
            <a:outerShdw blurRad="523875" dist="990600" dir="7560000" sx="91000" sy="91000" algn="tl" rotWithShape="0">
              <a:srgbClr val="000000">
                <a:alpha val="37000"/>
              </a:srgbClr>
            </a:outerShdw>
          </a:effectLst>
        </p:spPr>
      </p:pic>
    </p:spTree>
    <p:extLst>
      <p:ext uri="{BB962C8B-B14F-4D97-AF65-F5344CB8AC3E}">
        <p14:creationId xmlns:p14="http://schemas.microsoft.com/office/powerpoint/2010/main" val="115284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908" y="1600201"/>
            <a:ext cx="8229600" cy="4429815"/>
          </a:xfrm>
        </p:spPr>
        <p:txBody>
          <a:bodyPr>
            <a:noAutofit/>
          </a:bodyPr>
          <a:lstStyle/>
          <a:p>
            <a:pPr>
              <a:spcBef>
                <a:spcPts val="600"/>
              </a:spcBef>
              <a:spcAft>
                <a:spcPts val="1200"/>
              </a:spcAft>
            </a:pPr>
            <a:r>
              <a:rPr lang="en-US" dirty="0">
                <a:solidFill>
                  <a:schemeClr val="tx1">
                    <a:lumMod val="65000"/>
                    <a:lumOff val="35000"/>
                  </a:schemeClr>
                </a:solidFill>
              </a:rPr>
              <a:t>49-year-old man seen in the ED after 2 days of intermittent chest pain unrelated to effort</a:t>
            </a:r>
          </a:p>
          <a:p>
            <a:pPr>
              <a:spcBef>
                <a:spcPts val="600"/>
              </a:spcBef>
            </a:pPr>
            <a:r>
              <a:rPr lang="en-US" dirty="0">
                <a:solidFill>
                  <a:schemeClr val="tx1">
                    <a:lumMod val="65000"/>
                    <a:lumOff val="35000"/>
                  </a:schemeClr>
                </a:solidFill>
              </a:rPr>
              <a:t>Cardiac risk factors</a:t>
            </a:r>
          </a:p>
          <a:p>
            <a:pPr lvl="1" eaLnBrk="1" hangingPunct="1"/>
            <a:r>
              <a:rPr lang="en-US" dirty="0" smtClean="0">
                <a:solidFill>
                  <a:schemeClr val="tx1">
                    <a:lumMod val="65000"/>
                    <a:lumOff val="35000"/>
                  </a:schemeClr>
                </a:solidFill>
              </a:rPr>
              <a:t>Hypertension</a:t>
            </a:r>
            <a:r>
              <a:rPr lang="en-US" dirty="0">
                <a:solidFill>
                  <a:schemeClr val="tx1">
                    <a:lumMod val="65000"/>
                    <a:lumOff val="35000"/>
                  </a:schemeClr>
                </a:solidFill>
              </a:rPr>
              <a:t>	</a:t>
            </a:r>
          </a:p>
          <a:p>
            <a:pPr lvl="1" eaLnBrk="1" hangingPunct="1"/>
            <a:r>
              <a:rPr lang="en-US" dirty="0">
                <a:solidFill>
                  <a:schemeClr val="tx1">
                    <a:lumMod val="65000"/>
                    <a:lumOff val="35000"/>
                  </a:schemeClr>
                </a:solidFill>
              </a:rPr>
              <a:t>Hyperlipidemia </a:t>
            </a:r>
            <a:r>
              <a:rPr lang="en-US" dirty="0" smtClean="0">
                <a:solidFill>
                  <a:schemeClr val="tx1">
                    <a:lumMod val="65000"/>
                    <a:lumOff val="35000"/>
                  </a:schemeClr>
                </a:solidFill>
              </a:rPr>
              <a:t>but on </a:t>
            </a:r>
            <a:r>
              <a:rPr lang="en-US" dirty="0">
                <a:solidFill>
                  <a:schemeClr val="tx1">
                    <a:lumMod val="65000"/>
                    <a:lumOff val="35000"/>
                  </a:schemeClr>
                </a:solidFill>
              </a:rPr>
              <a:t>no medications		</a:t>
            </a:r>
          </a:p>
          <a:p>
            <a:pPr lvl="1" eaLnBrk="1" hangingPunct="1"/>
            <a:r>
              <a:rPr lang="en-US" dirty="0">
                <a:solidFill>
                  <a:schemeClr val="tx1">
                    <a:lumMod val="65000"/>
                    <a:lumOff val="35000"/>
                  </a:schemeClr>
                </a:solidFill>
              </a:rPr>
              <a:t>Diabetes mellitus</a:t>
            </a:r>
          </a:p>
          <a:p>
            <a:pPr lvl="1">
              <a:spcAft>
                <a:spcPts val="1200"/>
              </a:spcAft>
            </a:pPr>
            <a:r>
              <a:rPr lang="en-US" dirty="0">
                <a:solidFill>
                  <a:schemeClr val="tx1">
                    <a:lumMod val="65000"/>
                    <a:lumOff val="35000"/>
                  </a:schemeClr>
                </a:solidFill>
              </a:rPr>
              <a:t>No prior cardiac evaluation</a:t>
            </a:r>
          </a:p>
          <a:p>
            <a:pPr>
              <a:spcBef>
                <a:spcPts val="600"/>
              </a:spcBef>
            </a:pPr>
            <a:r>
              <a:rPr lang="en-US" dirty="0">
                <a:solidFill>
                  <a:schemeClr val="tx1">
                    <a:lumMod val="65000"/>
                    <a:lumOff val="35000"/>
                  </a:schemeClr>
                </a:solidFill>
              </a:rPr>
              <a:t>Current medications</a:t>
            </a:r>
          </a:p>
          <a:p>
            <a:pPr lvl="1"/>
            <a:r>
              <a:rPr lang="en-US" dirty="0">
                <a:solidFill>
                  <a:schemeClr val="tx1">
                    <a:lumMod val="65000"/>
                    <a:lumOff val="35000"/>
                  </a:schemeClr>
                </a:solidFill>
              </a:rPr>
              <a:t>ASA daily</a:t>
            </a:r>
          </a:p>
          <a:p>
            <a:pPr lvl="1"/>
            <a:r>
              <a:rPr lang="en-US" dirty="0">
                <a:solidFill>
                  <a:schemeClr val="tx1">
                    <a:lumMod val="65000"/>
                    <a:lumOff val="35000"/>
                  </a:schemeClr>
                </a:solidFill>
              </a:rPr>
              <a:t>Beta-blocker</a:t>
            </a:r>
          </a:p>
        </p:txBody>
      </p:sp>
      <p:sp>
        <p:nvSpPr>
          <p:cNvPr id="558082" name="Rectangle 2"/>
          <p:cNvSpPr>
            <a:spLocks noGrp="1" noChangeArrowheads="1"/>
          </p:cNvSpPr>
          <p:nvPr>
            <p:ph type="title"/>
          </p:nvPr>
        </p:nvSpPr>
        <p:spPr/>
        <p:txBody>
          <a:bodyPr/>
          <a:lstStyle/>
          <a:p>
            <a:pPr eaLnBrk="1" hangingPunct="1"/>
            <a:r>
              <a:rPr lang="en-US" dirty="0" smtClean="0">
                <a:cs typeface="Century Gothic"/>
              </a:rPr>
              <a:t>Patient history</a:t>
            </a:r>
          </a:p>
        </p:txBody>
      </p:sp>
      <p:sp>
        <p:nvSpPr>
          <p:cNvPr id="5" name="Content Placeholder 4"/>
          <p:cNvSpPr>
            <a:spLocks noGrp="1"/>
          </p:cNvSpPr>
          <p:nvPr>
            <p:ph sz="quarter" idx="11"/>
          </p:nvPr>
        </p:nvSpPr>
        <p:spPr/>
        <p:txBody>
          <a:bodyPr/>
          <a:lstStyle/>
          <a:p>
            <a:r>
              <a:rPr lang="en-US" dirty="0" smtClean="0"/>
              <a:t>Case study of MD Cerqueira, MD</a:t>
            </a:r>
            <a:endParaRPr lang="en-US" dirty="0"/>
          </a:p>
        </p:txBody>
      </p:sp>
      <p:sp>
        <p:nvSpPr>
          <p:cNvPr id="2" name="Rectangle 1"/>
          <p:cNvSpPr/>
          <p:nvPr/>
        </p:nvSpPr>
        <p:spPr>
          <a:xfrm>
            <a:off x="6128658" y="2612572"/>
            <a:ext cx="3077935" cy="1232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lvl="1" indent="-285750" defTabSz="914400">
              <a:spcBef>
                <a:spcPts val="600"/>
              </a:spcBef>
              <a:buClr>
                <a:srgbClr val="D00A3A"/>
              </a:buClr>
              <a:buFont typeface="Arial" pitchFamily="34" charset="0"/>
              <a:buChar char="–"/>
            </a:pPr>
            <a:endParaRPr lang="en-US" sz="2000" dirty="0">
              <a:solidFill>
                <a:prstClr val="black">
                  <a:lumMod val="65000"/>
                  <a:lumOff val="35000"/>
                </a:prstClr>
              </a:solidFill>
              <a:latin typeface="Century Gothic"/>
              <a:ea typeface="MS PGothic" pitchFamily="34" charset="-128"/>
              <a:cs typeface="Century Gothic"/>
            </a:endParaRPr>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1</a:t>
            </a:r>
          </a:p>
        </p:txBody>
      </p:sp>
    </p:spTree>
    <p:extLst>
      <p:ext uri="{BB962C8B-B14F-4D97-AF65-F5344CB8AC3E}">
        <p14:creationId xmlns:p14="http://schemas.microsoft.com/office/powerpoint/2010/main" val="91560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noChangeArrowheads="1"/>
          </p:cNvSpPr>
          <p:nvPr>
            <p:ph idx="1"/>
          </p:nvPr>
        </p:nvSpPr>
        <p:spPr>
          <a:xfrm>
            <a:off x="650240" y="1600200"/>
            <a:ext cx="10972800" cy="4092903"/>
          </a:xfrm>
        </p:spPr>
        <p:txBody>
          <a:bodyPr>
            <a:normAutofit/>
          </a:bodyPr>
          <a:lstStyle/>
          <a:p>
            <a:pPr>
              <a:spcBef>
                <a:spcPts val="600"/>
              </a:spcBef>
            </a:pPr>
            <a:r>
              <a:rPr lang="en-US" dirty="0">
                <a:solidFill>
                  <a:schemeClr val="tx1">
                    <a:lumMod val="65000"/>
                    <a:lumOff val="35000"/>
                  </a:schemeClr>
                </a:solidFill>
              </a:rPr>
              <a:t>Physical exam</a:t>
            </a:r>
          </a:p>
          <a:p>
            <a:pPr lvl="1">
              <a:spcBef>
                <a:spcPts val="600"/>
              </a:spcBef>
            </a:pPr>
            <a:r>
              <a:rPr lang="en-US" dirty="0" smtClean="0">
                <a:solidFill>
                  <a:schemeClr val="tx1">
                    <a:lumMod val="65000"/>
                    <a:lumOff val="35000"/>
                  </a:schemeClr>
                </a:solidFill>
              </a:rPr>
              <a:t>BP: </a:t>
            </a:r>
            <a:r>
              <a:rPr lang="en-US" dirty="0">
                <a:solidFill>
                  <a:schemeClr val="tx1">
                    <a:lumMod val="65000"/>
                    <a:lumOff val="35000"/>
                  </a:schemeClr>
                </a:solidFill>
              </a:rPr>
              <a:t>142/84 mm Hg</a:t>
            </a:r>
          </a:p>
          <a:p>
            <a:pPr lvl="1">
              <a:spcBef>
                <a:spcPts val="600"/>
              </a:spcBef>
            </a:pPr>
            <a:r>
              <a:rPr lang="en-US" dirty="0" smtClean="0">
                <a:solidFill>
                  <a:schemeClr val="tx1">
                    <a:lumMod val="65000"/>
                    <a:lumOff val="35000"/>
                  </a:schemeClr>
                </a:solidFill>
              </a:rPr>
              <a:t>HR: </a:t>
            </a:r>
            <a:r>
              <a:rPr lang="en-US" dirty="0">
                <a:solidFill>
                  <a:schemeClr val="tx1">
                    <a:lumMod val="65000"/>
                    <a:lumOff val="35000"/>
                  </a:schemeClr>
                </a:solidFill>
              </a:rPr>
              <a:t>75 bpm</a:t>
            </a:r>
          </a:p>
          <a:p>
            <a:pPr lvl="1">
              <a:spcBef>
                <a:spcPts val="600"/>
              </a:spcBef>
            </a:pPr>
            <a:r>
              <a:rPr lang="en-US" dirty="0">
                <a:solidFill>
                  <a:schemeClr val="tx1">
                    <a:lumMod val="65000"/>
                    <a:lumOff val="35000"/>
                  </a:schemeClr>
                </a:solidFill>
              </a:rPr>
              <a:t>Chest: No tenderness</a:t>
            </a:r>
          </a:p>
          <a:p>
            <a:pPr lvl="1">
              <a:spcBef>
                <a:spcPts val="600"/>
              </a:spcBef>
            </a:pPr>
            <a:r>
              <a:rPr lang="en-US" dirty="0">
                <a:solidFill>
                  <a:schemeClr val="tx1">
                    <a:lumMod val="65000"/>
                    <a:lumOff val="35000"/>
                  </a:schemeClr>
                </a:solidFill>
              </a:rPr>
              <a:t>Lungs: Clear</a:t>
            </a:r>
          </a:p>
          <a:p>
            <a:pPr lvl="1">
              <a:spcBef>
                <a:spcPts val="600"/>
              </a:spcBef>
            </a:pPr>
            <a:r>
              <a:rPr lang="en-US" dirty="0">
                <a:solidFill>
                  <a:schemeClr val="tx1">
                    <a:lumMod val="65000"/>
                    <a:lumOff val="35000"/>
                  </a:schemeClr>
                </a:solidFill>
              </a:rPr>
              <a:t>Heart: No murmurs</a:t>
            </a:r>
          </a:p>
          <a:p>
            <a:pPr lvl="1">
              <a:spcBef>
                <a:spcPts val="600"/>
              </a:spcBef>
            </a:pPr>
            <a:r>
              <a:rPr lang="en-US" dirty="0">
                <a:solidFill>
                  <a:schemeClr val="tx1">
                    <a:lumMod val="65000"/>
                    <a:lumOff val="35000"/>
                  </a:schemeClr>
                </a:solidFill>
              </a:rPr>
              <a:t>Extremities: No edema</a:t>
            </a:r>
          </a:p>
        </p:txBody>
      </p:sp>
      <p:sp>
        <p:nvSpPr>
          <p:cNvPr id="560130" name="Rectangle 2"/>
          <p:cNvSpPr>
            <a:spLocks noGrp="1" noChangeArrowheads="1"/>
          </p:cNvSpPr>
          <p:nvPr>
            <p:ph type="title"/>
          </p:nvPr>
        </p:nvSpPr>
        <p:spPr/>
        <p:txBody>
          <a:bodyPr/>
          <a:lstStyle/>
          <a:p>
            <a:pPr eaLnBrk="1" hangingPunct="1"/>
            <a:r>
              <a:rPr lang="en-US" dirty="0" smtClean="0">
                <a:cs typeface="Century Gothic"/>
              </a:rPr>
              <a:t>Workup</a:t>
            </a:r>
          </a:p>
        </p:txBody>
      </p:sp>
      <p:sp>
        <p:nvSpPr>
          <p:cNvPr id="3" name="Content Placeholder 2"/>
          <p:cNvSpPr>
            <a:spLocks noGrp="1"/>
          </p:cNvSpPr>
          <p:nvPr>
            <p:ph sz="quarter" idx="11"/>
          </p:nvPr>
        </p:nvSpPr>
        <p:spPr/>
        <p:txBody>
          <a:bodyPr/>
          <a:lstStyle/>
          <a:p>
            <a:r>
              <a:rPr lang="en-US" dirty="0" smtClean="0"/>
              <a:t>Case study of MD Cerqueira, MD</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1</a:t>
            </a:r>
          </a:p>
        </p:txBody>
      </p:sp>
    </p:spTree>
    <p:extLst>
      <p:ext uri="{BB962C8B-B14F-4D97-AF65-F5344CB8AC3E}">
        <p14:creationId xmlns:p14="http://schemas.microsoft.com/office/powerpoint/2010/main" val="330947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idx="1"/>
          </p:nvPr>
        </p:nvSpPr>
        <p:spPr>
          <a:xfrm>
            <a:off x="640080" y="1600200"/>
            <a:ext cx="10972800" cy="4092903"/>
          </a:xfrm>
        </p:spPr>
        <p:txBody>
          <a:bodyPr>
            <a:normAutofit/>
          </a:bodyPr>
          <a:lstStyle/>
          <a:p>
            <a:pPr>
              <a:spcBef>
                <a:spcPts val="1200"/>
              </a:spcBef>
              <a:spcAft>
                <a:spcPts val="1200"/>
              </a:spcAft>
            </a:pPr>
            <a:r>
              <a:rPr lang="en-US" dirty="0">
                <a:solidFill>
                  <a:schemeClr val="tx1">
                    <a:lumMod val="65000"/>
                    <a:lumOff val="35000"/>
                  </a:schemeClr>
                </a:solidFill>
              </a:rPr>
              <a:t>Baseline ECG showed increased voltage and diffuse </a:t>
            </a:r>
            <a:r>
              <a:rPr lang="en-US" dirty="0" smtClean="0">
                <a:solidFill>
                  <a:schemeClr val="tx1">
                    <a:lumMod val="65000"/>
                    <a:lumOff val="35000"/>
                  </a:schemeClr>
                </a:solidFill>
              </a:rPr>
              <a:t>T</a:t>
            </a:r>
            <a:r>
              <a:rPr lang="en-US" dirty="0">
                <a:solidFill>
                  <a:schemeClr val="tx1">
                    <a:lumMod val="65000"/>
                    <a:lumOff val="35000"/>
                  </a:schemeClr>
                </a:solidFill>
              </a:rPr>
              <a:t>-wave inversions consistent with strain </a:t>
            </a:r>
            <a:r>
              <a:rPr lang="en-US" dirty="0" smtClean="0">
                <a:solidFill>
                  <a:schemeClr val="tx1">
                    <a:lumMod val="65000"/>
                    <a:lumOff val="35000"/>
                  </a:schemeClr>
                </a:solidFill>
              </a:rPr>
              <a:t>pattern, </a:t>
            </a:r>
            <a:r>
              <a:rPr lang="en-US" dirty="0">
                <a:solidFill>
                  <a:schemeClr val="tx1">
                    <a:lumMod val="65000"/>
                    <a:lumOff val="35000"/>
                  </a:schemeClr>
                </a:solidFill>
              </a:rPr>
              <a:t>which had been noted on prior ECG</a:t>
            </a:r>
          </a:p>
          <a:p>
            <a:pPr>
              <a:spcBef>
                <a:spcPts val="1200"/>
              </a:spcBef>
            </a:pPr>
            <a:r>
              <a:rPr lang="en-US" dirty="0">
                <a:solidFill>
                  <a:schemeClr val="tx1">
                    <a:lumMod val="65000"/>
                    <a:lumOff val="35000"/>
                  </a:schemeClr>
                </a:solidFill>
              </a:rPr>
              <a:t>Cardiac markers </a:t>
            </a:r>
            <a:r>
              <a:rPr lang="en-US" dirty="0" smtClean="0">
                <a:solidFill>
                  <a:schemeClr val="tx1">
                    <a:lumMod val="65000"/>
                    <a:lumOff val="35000"/>
                  </a:schemeClr>
                </a:solidFill>
              </a:rPr>
              <a:t>x2 </a:t>
            </a:r>
            <a:r>
              <a:rPr lang="en-US" dirty="0">
                <a:solidFill>
                  <a:schemeClr val="tx1">
                    <a:lumMod val="65000"/>
                    <a:lumOff val="35000"/>
                  </a:schemeClr>
                </a:solidFill>
              </a:rPr>
              <a:t>were negative for acute myocardial ischemia</a:t>
            </a:r>
          </a:p>
        </p:txBody>
      </p:sp>
      <p:sp>
        <p:nvSpPr>
          <p:cNvPr id="562178" name="Rectangle 2"/>
          <p:cNvSpPr>
            <a:spLocks noGrp="1" noChangeArrowheads="1"/>
          </p:cNvSpPr>
          <p:nvPr>
            <p:ph type="title"/>
          </p:nvPr>
        </p:nvSpPr>
        <p:spPr/>
        <p:txBody>
          <a:bodyPr/>
          <a:lstStyle/>
          <a:p>
            <a:pPr eaLnBrk="1" hangingPunct="1"/>
            <a:r>
              <a:rPr lang="en-US" dirty="0" smtClean="0">
                <a:cs typeface="Century Gothic"/>
              </a:rPr>
              <a:t>Workup (cont.)</a:t>
            </a:r>
          </a:p>
        </p:txBody>
      </p:sp>
      <p:sp>
        <p:nvSpPr>
          <p:cNvPr id="3" name="Content Placeholder 2"/>
          <p:cNvSpPr>
            <a:spLocks noGrp="1"/>
          </p:cNvSpPr>
          <p:nvPr>
            <p:ph sz="quarter" idx="11"/>
          </p:nvPr>
        </p:nvSpPr>
        <p:spPr/>
        <p:txBody>
          <a:bodyPr/>
          <a:lstStyle/>
          <a:p>
            <a:r>
              <a:rPr lang="en-US" dirty="0" smtClean="0"/>
              <a:t>Case study of MD Cerqueira, MD</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1</a:t>
            </a:r>
          </a:p>
        </p:txBody>
      </p:sp>
    </p:spTree>
    <p:extLst>
      <p:ext uri="{BB962C8B-B14F-4D97-AF65-F5344CB8AC3E}">
        <p14:creationId xmlns:p14="http://schemas.microsoft.com/office/powerpoint/2010/main" val="156027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idx="1"/>
          </p:nvPr>
        </p:nvSpPr>
        <p:spPr>
          <a:xfrm>
            <a:off x="1981201" y="2209211"/>
            <a:ext cx="3915229" cy="4109822"/>
          </a:xfrm>
        </p:spPr>
        <p:txBody>
          <a:bodyPr>
            <a:noAutofit/>
          </a:bodyPr>
          <a:lstStyle/>
          <a:p>
            <a:r>
              <a:rPr lang="en-US" dirty="0" smtClean="0">
                <a:solidFill>
                  <a:schemeClr val="tx1">
                    <a:lumMod val="85000"/>
                    <a:lumOff val="15000"/>
                  </a:schemeClr>
                </a:solidFill>
              </a:rPr>
              <a:t>Risk factors</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p>
          <a:p>
            <a:pPr lvl="1" eaLnBrk="1" hangingPunct="1"/>
            <a:r>
              <a:rPr lang="en-US" dirty="0" smtClean="0">
                <a:solidFill>
                  <a:schemeClr val="tx1">
                    <a:lumMod val="85000"/>
                    <a:lumOff val="15000"/>
                  </a:schemeClr>
                </a:solidFill>
              </a:rPr>
              <a:t>Age </a:t>
            </a:r>
            <a:r>
              <a:rPr lang="en-US" dirty="0">
                <a:solidFill>
                  <a:schemeClr val="tx1">
                    <a:lumMod val="85000"/>
                    <a:lumOff val="15000"/>
                  </a:schemeClr>
                </a:solidFill>
                <a:sym typeface="Symbol" charset="0"/>
              </a:rPr>
              <a:t></a:t>
            </a:r>
            <a:r>
              <a:rPr lang="en-US" dirty="0">
                <a:solidFill>
                  <a:schemeClr val="tx1">
                    <a:lumMod val="85000"/>
                    <a:lumOff val="15000"/>
                  </a:schemeClr>
                </a:solidFill>
              </a:rPr>
              <a:t>65 years</a:t>
            </a:r>
          </a:p>
          <a:p>
            <a:pPr lvl="1" eaLnBrk="1" hangingPunct="1"/>
            <a:r>
              <a:rPr lang="en-US" dirty="0">
                <a:solidFill>
                  <a:schemeClr val="tx1">
                    <a:lumMod val="85000"/>
                    <a:lumOff val="15000"/>
                  </a:schemeClr>
                </a:solidFill>
                <a:sym typeface="Symbol" charset="0"/>
              </a:rPr>
              <a:t>3 risk factors for CAD</a:t>
            </a:r>
          </a:p>
          <a:p>
            <a:pPr lvl="1" eaLnBrk="1" hangingPunct="1"/>
            <a:r>
              <a:rPr lang="en-US" dirty="0" smtClean="0">
                <a:solidFill>
                  <a:schemeClr val="tx1">
                    <a:lumMod val="85000"/>
                    <a:lumOff val="15000"/>
                  </a:schemeClr>
                </a:solidFill>
                <a:sym typeface="Symbol" charset="0"/>
              </a:rPr>
              <a:t>Significant coronary stenosis (eg, prior </a:t>
            </a:r>
            <a:r>
              <a:rPr lang="en-US" dirty="0">
                <a:solidFill>
                  <a:schemeClr val="tx1">
                    <a:lumMod val="85000"/>
                    <a:lumOff val="15000"/>
                  </a:schemeClr>
                </a:solidFill>
                <a:sym typeface="Symbol" charset="0"/>
              </a:rPr>
              <a:t>50</a:t>
            </a:r>
            <a:r>
              <a:rPr lang="en-US" dirty="0" smtClean="0">
                <a:solidFill>
                  <a:schemeClr val="tx1">
                    <a:lumMod val="85000"/>
                    <a:lumOff val="15000"/>
                  </a:schemeClr>
                </a:solidFill>
                <a:sym typeface="Symbol" charset="0"/>
              </a:rPr>
              <a:t>%)</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ST-segment deviation on ECG</a:t>
            </a:r>
          </a:p>
          <a:p>
            <a:pPr lvl="1" eaLnBrk="1" hangingPunct="1"/>
            <a:r>
              <a:rPr lang="en-US" dirty="0" smtClean="0">
                <a:solidFill>
                  <a:schemeClr val="tx1">
                    <a:lumMod val="85000"/>
                    <a:lumOff val="15000"/>
                  </a:schemeClr>
                </a:solidFill>
                <a:sym typeface="Symbol" charset="0"/>
              </a:rPr>
              <a:t>Severe angina (eg, 2 angina </a:t>
            </a:r>
            <a:r>
              <a:rPr lang="en-US" dirty="0">
                <a:solidFill>
                  <a:schemeClr val="tx1">
                    <a:lumMod val="85000"/>
                    <a:lumOff val="15000"/>
                  </a:schemeClr>
                </a:solidFill>
                <a:sym typeface="Symbol" charset="0"/>
              </a:rPr>
              <a:t>events </a:t>
            </a:r>
            <a:r>
              <a:rPr lang="en-US" dirty="0" smtClean="0">
                <a:solidFill>
                  <a:schemeClr val="tx1">
                    <a:lumMod val="85000"/>
                    <a:lumOff val="15000"/>
                  </a:schemeClr>
                </a:solidFill>
                <a:sym typeface="Symbol" charset="0"/>
              </a:rPr>
              <a:t>in previous 24 hours)</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Use of ASA in last 7 days</a:t>
            </a:r>
          </a:p>
          <a:p>
            <a:pPr lvl="1" eaLnBrk="1" hangingPunct="1"/>
            <a:r>
              <a:rPr lang="en-US" dirty="0">
                <a:solidFill>
                  <a:schemeClr val="tx1">
                    <a:lumMod val="85000"/>
                    <a:lumOff val="15000"/>
                  </a:schemeClr>
                </a:solidFill>
                <a:sym typeface="Symbol" charset="0"/>
              </a:rPr>
              <a:t>Elevated serum cardiac </a:t>
            </a:r>
            <a:r>
              <a:rPr lang="en-US" dirty="0" smtClean="0">
                <a:solidFill>
                  <a:schemeClr val="tx1">
                    <a:lumMod val="85000"/>
                    <a:lumOff val="15000"/>
                  </a:schemeClr>
                </a:solidFill>
                <a:sym typeface="Symbol" charset="0"/>
              </a:rPr>
              <a:t>markers CK</a:t>
            </a:r>
            <a:r>
              <a:rPr lang="en-US" dirty="0">
                <a:solidFill>
                  <a:schemeClr val="tx1">
                    <a:lumMod val="85000"/>
                    <a:lumOff val="15000"/>
                  </a:schemeClr>
                </a:solidFill>
                <a:sym typeface="Symbol" charset="0"/>
              </a:rPr>
              <a:t>-MB or troponin</a:t>
            </a:r>
          </a:p>
        </p:txBody>
      </p:sp>
      <p:sp>
        <p:nvSpPr>
          <p:cNvPr id="1027" name="Rectangle 2"/>
          <p:cNvSpPr>
            <a:spLocks noGrp="1" noChangeArrowheads="1"/>
          </p:cNvSpPr>
          <p:nvPr>
            <p:ph type="title"/>
          </p:nvPr>
        </p:nvSpPr>
        <p:spPr/>
        <p:txBody>
          <a:bodyPr/>
          <a:lstStyle/>
          <a:p>
            <a:pPr eaLnBrk="1" hangingPunct="1"/>
            <a:r>
              <a:rPr lang="en-US" dirty="0" smtClean="0"/>
              <a:t>TIMI risk score: 2-week MACE</a:t>
            </a:r>
            <a:endParaRPr lang="en-US" dirty="0"/>
          </a:p>
        </p:txBody>
      </p:sp>
      <p:sp>
        <p:nvSpPr>
          <p:cNvPr id="3" name="Content Placeholder 2"/>
          <p:cNvSpPr>
            <a:spLocks noGrp="1"/>
          </p:cNvSpPr>
          <p:nvPr>
            <p:ph sz="quarter" idx="11"/>
          </p:nvPr>
        </p:nvSpPr>
        <p:spPr>
          <a:xfrm>
            <a:off x="1524001" y="6481530"/>
            <a:ext cx="7220857" cy="376470"/>
          </a:xfrm>
        </p:spPr>
        <p:txBody>
          <a:bodyPr/>
          <a:lstStyle/>
          <a:p>
            <a:r>
              <a:rPr lang="en-US" dirty="0" smtClean="0"/>
              <a:t>MACE </a:t>
            </a:r>
            <a:r>
              <a:rPr lang="en-US" dirty="0"/>
              <a:t>= major adverse cardiac event.</a:t>
            </a:r>
          </a:p>
          <a:p>
            <a:r>
              <a:rPr lang="fr-FR" dirty="0"/>
              <a:t>1. </a:t>
            </a:r>
            <a:r>
              <a:rPr lang="fr-FR" dirty="0" smtClean="0"/>
              <a:t>Antman EM, </a:t>
            </a:r>
            <a:r>
              <a:rPr lang="fr-FR" dirty="0"/>
              <a:t>et al. </a:t>
            </a:r>
            <a:r>
              <a:rPr lang="fr-FR" dirty="0" smtClean="0"/>
              <a:t>JAMA </a:t>
            </a:r>
            <a:r>
              <a:rPr lang="fr-FR" dirty="0"/>
              <a:t>2000;284:835-842</a:t>
            </a:r>
            <a:r>
              <a:rPr lang="fr-FR" dirty="0" smtClean="0"/>
              <a:t>.</a:t>
            </a:r>
            <a:endParaRPr lang="fr-FR" dirty="0"/>
          </a:p>
        </p:txBody>
      </p:sp>
      <p:sp>
        <p:nvSpPr>
          <p:cNvPr id="5" name="TextBox 4"/>
          <p:cNvSpPr txBox="1"/>
          <p:nvPr/>
        </p:nvSpPr>
        <p:spPr>
          <a:xfrm>
            <a:off x="2120138" y="1545946"/>
            <a:ext cx="7678615" cy="461665"/>
          </a:xfrm>
          <a:prstGeom prst="rect">
            <a:avLst/>
          </a:prstGeom>
          <a:noFill/>
        </p:spPr>
        <p:txBody>
          <a:bodyPr wrap="square" rtlCol="0">
            <a:spAutoFit/>
          </a:bodyPr>
          <a:lstStyle/>
          <a:p>
            <a:r>
              <a:rPr lang="en-US" sz="2400" dirty="0">
                <a:solidFill>
                  <a:srgbClr val="C9003B"/>
                </a:solidFill>
                <a:latin typeface="Century Gothic"/>
              </a:rPr>
              <a:t>T</a:t>
            </a:r>
            <a:r>
              <a:rPr lang="en-US" sz="2000" dirty="0">
                <a:solidFill>
                  <a:prstClr val="black">
                    <a:lumMod val="65000"/>
                    <a:lumOff val="35000"/>
                  </a:prstClr>
                </a:solidFill>
                <a:latin typeface="Century Gothic"/>
                <a:cs typeface="Century Gothic"/>
              </a:rPr>
              <a:t>HROMBOSIS</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a:t>
            </a:r>
            <a:r>
              <a:rPr lang="en-US" sz="2000" dirty="0">
                <a:solidFill>
                  <a:prstClr val="black"/>
                </a:solidFill>
                <a:latin typeface="Century Gothic"/>
              </a:rPr>
              <a:t> </a:t>
            </a:r>
            <a:r>
              <a:rPr lang="en-US" sz="2400" dirty="0">
                <a:solidFill>
                  <a:srgbClr val="C9003B"/>
                </a:solidFill>
                <a:latin typeface="Century Gothic"/>
              </a:rPr>
              <a:t>M</a:t>
            </a:r>
            <a:r>
              <a:rPr lang="en-US" sz="2000" dirty="0">
                <a:solidFill>
                  <a:prstClr val="black">
                    <a:lumMod val="65000"/>
                    <a:lumOff val="35000"/>
                  </a:prstClr>
                </a:solidFill>
                <a:latin typeface="Century Gothic"/>
                <a:cs typeface="Century Gothic"/>
              </a:rPr>
              <a:t>YOCARDIAL</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NFARCTION</a:t>
            </a:r>
            <a:endParaRPr lang="en-US" sz="2000" dirty="0">
              <a:solidFill>
                <a:prstClr val="black">
                  <a:lumMod val="65000"/>
                  <a:lumOff val="35000"/>
                </a:prstClr>
              </a:solidFill>
              <a:latin typeface="Century Gothic"/>
            </a:endParaRPr>
          </a:p>
        </p:txBody>
      </p:sp>
      <p:graphicFrame>
        <p:nvGraphicFramePr>
          <p:cNvPr id="13" name="Object 5"/>
          <p:cNvGraphicFramePr>
            <a:graphicFrameLocks noGrp="1" noChangeAspect="1"/>
          </p:cNvGraphicFramePr>
          <p:nvPr>
            <p:extLst/>
          </p:nvPr>
        </p:nvGraphicFramePr>
        <p:xfrm>
          <a:off x="5737798" y="1305799"/>
          <a:ext cx="4987303" cy="4324956"/>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2120138" y="5586752"/>
            <a:ext cx="7991685" cy="743040"/>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defTabSz="914400" eaLnBrk="0" fontAlgn="auto" hangingPunct="0">
              <a:lnSpc>
                <a:spcPct val="90000"/>
              </a:lnSpc>
              <a:spcBef>
                <a:spcPct val="25000"/>
              </a:spcBef>
              <a:spcAft>
                <a:spcPts val="0"/>
              </a:spcAft>
            </a:pPr>
            <a:r>
              <a:rPr lang="en-US" sz="1350" b="1" dirty="0">
                <a:solidFill>
                  <a:prstClr val="white"/>
                </a:solidFill>
                <a:cs typeface="Century Gothic"/>
              </a:rPr>
              <a:t>   Each risk factor is assigned 1 point, and the total represents a given patient’s TIMI Risk Score</a:t>
            </a:r>
            <a:r>
              <a:rPr lang="en-US" sz="1350" b="1" baseline="30000" dirty="0">
                <a:solidFill>
                  <a:prstClr val="white"/>
                </a:solidFill>
                <a:cs typeface="Century Gothic"/>
              </a:rPr>
              <a:t>1</a:t>
            </a:r>
          </a:p>
          <a:p>
            <a:pPr defTabSz="914400" eaLnBrk="0" fontAlgn="auto" hangingPunct="0">
              <a:lnSpc>
                <a:spcPct val="90000"/>
              </a:lnSpc>
              <a:spcBef>
                <a:spcPct val="25000"/>
              </a:spcBef>
              <a:spcAft>
                <a:spcPts val="0"/>
              </a:spcAft>
            </a:pPr>
            <a:r>
              <a:rPr lang="en-US" sz="1350" b="1" dirty="0">
                <a:solidFill>
                  <a:prstClr val="white"/>
                </a:solidFill>
                <a:cs typeface="Century Gothic"/>
              </a:rPr>
              <a:t>   Event rates (all-cause mortality, MI, or urgent revascularization) increase with each </a:t>
            </a:r>
            <a:br>
              <a:rPr lang="en-US" sz="1350" b="1" dirty="0">
                <a:solidFill>
                  <a:prstClr val="white"/>
                </a:solidFill>
                <a:cs typeface="Century Gothic"/>
              </a:rPr>
            </a:br>
            <a:r>
              <a:rPr lang="en-US" sz="1350" b="1" dirty="0">
                <a:solidFill>
                  <a:prstClr val="white"/>
                </a:solidFill>
                <a:cs typeface="Century Gothic"/>
              </a:rPr>
              <a:t>   1-point increase in score (</a:t>
            </a:r>
            <a:r>
              <a:rPr lang="en-US" sz="1350" b="1" i="1" dirty="0">
                <a:solidFill>
                  <a:prstClr val="white"/>
                </a:solidFill>
                <a:cs typeface="Century Gothic"/>
              </a:rPr>
              <a:t>P</a:t>
            </a:r>
            <a:r>
              <a:rPr lang="en-US" sz="1350" b="1" dirty="0">
                <a:solidFill>
                  <a:prstClr val="white"/>
                </a:solidFill>
                <a:cs typeface="Century Gothic"/>
              </a:rPr>
              <a:t>&lt;0.001 by chi-square test for trend)</a:t>
            </a:r>
            <a:r>
              <a:rPr lang="en-US" sz="1350" b="1" baseline="30000" dirty="0">
                <a:solidFill>
                  <a:prstClr val="white"/>
                </a:solidFill>
                <a:cs typeface="Century Gothic"/>
              </a:rPr>
              <a:t>1</a:t>
            </a:r>
            <a:r>
              <a:rPr lang="en-US" sz="1350" b="1" dirty="0">
                <a:solidFill>
                  <a:prstClr val="white"/>
                </a:solidFill>
                <a:cs typeface="Century Gothic"/>
              </a:rPr>
              <a:t> </a:t>
            </a:r>
          </a:p>
        </p:txBody>
      </p:sp>
      <p:grpSp>
        <p:nvGrpSpPr>
          <p:cNvPr id="4" name="Group 3"/>
          <p:cNvGrpSpPr/>
          <p:nvPr/>
        </p:nvGrpSpPr>
        <p:grpSpPr>
          <a:xfrm>
            <a:off x="7200076" y="4860476"/>
            <a:ext cx="2702006" cy="321455"/>
            <a:chOff x="5414408" y="5335565"/>
            <a:chExt cx="3035284" cy="361105"/>
          </a:xfrm>
        </p:grpSpPr>
        <p:sp>
          <p:nvSpPr>
            <p:cNvPr id="14" name="Content Placeholder 2"/>
            <p:cNvSpPr txBox="1">
              <a:spLocks/>
            </p:cNvSpPr>
            <p:nvPr/>
          </p:nvSpPr>
          <p:spPr>
            <a:xfrm>
              <a:off x="5414408"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0/1</a:t>
              </a:r>
              <a:endParaRPr lang="fr-FR" sz="1200" dirty="0">
                <a:latin typeface="Century Gothic"/>
                <a:cs typeface="Century Gothic"/>
              </a:endParaRPr>
            </a:p>
          </p:txBody>
        </p:sp>
        <p:sp>
          <p:nvSpPr>
            <p:cNvPr id="15" name="Content Placeholder 2"/>
            <p:cNvSpPr txBox="1">
              <a:spLocks/>
            </p:cNvSpPr>
            <p:nvPr/>
          </p:nvSpPr>
          <p:spPr>
            <a:xfrm>
              <a:off x="5959871"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2</a:t>
              </a:r>
              <a:endParaRPr lang="fr-FR" sz="1200" dirty="0">
                <a:latin typeface="Century Gothic"/>
                <a:cs typeface="Century Gothic"/>
              </a:endParaRPr>
            </a:p>
          </p:txBody>
        </p:sp>
        <p:sp>
          <p:nvSpPr>
            <p:cNvPr id="17" name="Content Placeholder 2"/>
            <p:cNvSpPr txBox="1">
              <a:spLocks/>
            </p:cNvSpPr>
            <p:nvPr/>
          </p:nvSpPr>
          <p:spPr>
            <a:xfrm>
              <a:off x="6448335"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3</a:t>
              </a:r>
              <a:endParaRPr lang="fr-FR" sz="1200" dirty="0">
                <a:latin typeface="Century Gothic"/>
                <a:cs typeface="Century Gothic"/>
              </a:endParaRPr>
            </a:p>
          </p:txBody>
        </p:sp>
        <p:sp>
          <p:nvSpPr>
            <p:cNvPr id="18" name="Content Placeholder 2"/>
            <p:cNvSpPr txBox="1">
              <a:spLocks/>
            </p:cNvSpPr>
            <p:nvPr/>
          </p:nvSpPr>
          <p:spPr>
            <a:xfrm>
              <a:off x="6961826"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4</a:t>
              </a:r>
              <a:endParaRPr lang="fr-FR" sz="1200" dirty="0">
                <a:latin typeface="Century Gothic"/>
                <a:cs typeface="Century Gothic"/>
              </a:endParaRPr>
            </a:p>
          </p:txBody>
        </p:sp>
        <p:sp>
          <p:nvSpPr>
            <p:cNvPr id="19" name="Content Placeholder 2"/>
            <p:cNvSpPr txBox="1">
              <a:spLocks/>
            </p:cNvSpPr>
            <p:nvPr/>
          </p:nvSpPr>
          <p:spPr>
            <a:xfrm>
              <a:off x="7510191" y="5335565"/>
              <a:ext cx="269575"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5</a:t>
              </a:r>
              <a:endParaRPr lang="fr-FR" sz="1200" dirty="0">
                <a:latin typeface="Century Gothic"/>
                <a:cs typeface="Century Gothic"/>
              </a:endParaRPr>
            </a:p>
          </p:txBody>
        </p:sp>
        <p:sp>
          <p:nvSpPr>
            <p:cNvPr id="20" name="Content Placeholder 2"/>
            <p:cNvSpPr txBox="1">
              <a:spLocks/>
            </p:cNvSpPr>
            <p:nvPr/>
          </p:nvSpPr>
          <p:spPr>
            <a:xfrm>
              <a:off x="7976164"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6/7</a:t>
              </a:r>
              <a:endParaRPr lang="fr-FR" sz="1200" dirty="0">
                <a:latin typeface="Century Gothic"/>
                <a:cs typeface="Century Gothic"/>
              </a:endParaRPr>
            </a:p>
          </p:txBody>
        </p:sp>
      </p:grpSp>
    </p:spTree>
    <p:extLst>
      <p:ext uri="{BB962C8B-B14F-4D97-AF65-F5344CB8AC3E}">
        <p14:creationId xmlns:p14="http://schemas.microsoft.com/office/powerpoint/2010/main" val="909789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5120" y="1247579"/>
            <a:ext cx="7190998" cy="4109769"/>
          </a:xfrm>
        </p:spPr>
        <p:txBody>
          <a:bodyPr/>
          <a:lstStyle/>
          <a:p>
            <a:pPr marL="0" indent="0">
              <a:spcAft>
                <a:spcPts val="1800"/>
              </a:spcAft>
              <a:buNone/>
            </a:pPr>
            <a:r>
              <a:rPr lang="en-US" dirty="0" smtClean="0"/>
              <a:t>	 What is the next step for this patient?</a:t>
            </a:r>
          </a:p>
          <a:p>
            <a:pPr marL="1042416" lvl="1" indent="-457200">
              <a:buFont typeface="+mj-lt"/>
              <a:buAutoNum type="arabicPeriod"/>
            </a:pPr>
            <a:r>
              <a:rPr lang="en-US" dirty="0" smtClean="0"/>
              <a:t>Admit</a:t>
            </a:r>
            <a:r>
              <a:rPr lang="en-US" baseline="0" dirty="0" smtClean="0"/>
              <a:t> to hospital</a:t>
            </a:r>
          </a:p>
          <a:p>
            <a:pPr marL="1042416" lvl="1" indent="-457200">
              <a:buFont typeface="+mj-lt"/>
              <a:buAutoNum type="arabicPeriod"/>
            </a:pPr>
            <a:r>
              <a:rPr lang="en-US" dirty="0" smtClean="0"/>
              <a:t>Urgent invasive coronary angiography</a:t>
            </a:r>
          </a:p>
          <a:p>
            <a:pPr marL="1042416" lvl="1" indent="-457200">
              <a:buFont typeface="+mj-lt"/>
              <a:buAutoNum type="arabicPeriod"/>
            </a:pPr>
            <a:r>
              <a:rPr lang="en-US" dirty="0" smtClean="0"/>
              <a:t>Immediate exercise treadmill </a:t>
            </a:r>
            <a:br>
              <a:rPr lang="en-US" dirty="0" smtClean="0"/>
            </a:br>
            <a:r>
              <a:rPr lang="en-US" dirty="0" smtClean="0"/>
              <a:t>(ETT) stress test</a:t>
            </a:r>
          </a:p>
          <a:p>
            <a:pPr marL="1042416" lvl="1" indent="-457200">
              <a:buFont typeface="+mj-lt"/>
              <a:buAutoNum type="arabicPeriod"/>
            </a:pPr>
            <a:r>
              <a:rPr lang="en-US" dirty="0" smtClean="0"/>
              <a:t>Discharge </a:t>
            </a:r>
            <a:r>
              <a:rPr lang="en-US" dirty="0"/>
              <a:t>home with a follow-up </a:t>
            </a:r>
            <a:r>
              <a:rPr lang="en-US" dirty="0" smtClean="0"/>
              <a:t/>
            </a:r>
            <a:br>
              <a:rPr lang="en-US" dirty="0" smtClean="0"/>
            </a:br>
            <a:r>
              <a:rPr lang="en-US" dirty="0" smtClean="0"/>
              <a:t>exercise </a:t>
            </a:r>
            <a:r>
              <a:rPr lang="en-US" dirty="0"/>
              <a:t>stress imaging study</a:t>
            </a:r>
          </a:p>
        </p:txBody>
      </p:sp>
      <p:sp>
        <p:nvSpPr>
          <p:cNvPr id="6" name="Title 1"/>
          <p:cNvSpPr>
            <a:spLocks noGrp="1"/>
          </p:cNvSpPr>
          <p:nvPr>
            <p:ph type="title"/>
          </p:nvPr>
        </p:nvSpPr>
        <p:spPr>
          <a:xfrm>
            <a:off x="2028248" y="94464"/>
            <a:ext cx="9563629" cy="1143000"/>
          </a:xfrm>
        </p:spPr>
        <p:txBody>
          <a:bodyPr/>
          <a:lstStyle/>
          <a:p>
            <a:pPr algn="l"/>
            <a:r>
              <a:rPr lang="en-US" dirty="0" smtClean="0"/>
              <a:t>Audience response</a:t>
            </a:r>
            <a:endParaRPr lang="en-US" dirty="0"/>
          </a:p>
        </p:txBody>
      </p:sp>
    </p:spTree>
    <p:extLst>
      <p:ext uri="{BB962C8B-B14F-4D97-AF65-F5344CB8AC3E}">
        <p14:creationId xmlns:p14="http://schemas.microsoft.com/office/powerpoint/2010/main" val="393980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idx="1"/>
          </p:nvPr>
        </p:nvSpPr>
        <p:spPr>
          <a:xfrm>
            <a:off x="650240" y="1600200"/>
            <a:ext cx="10972800" cy="4092903"/>
          </a:xfrm>
        </p:spPr>
        <p:txBody>
          <a:bodyPr>
            <a:normAutofit/>
          </a:bodyPr>
          <a:lstStyle/>
          <a:p>
            <a:pPr>
              <a:spcBef>
                <a:spcPts val="1200"/>
              </a:spcBef>
            </a:pPr>
            <a:r>
              <a:rPr lang="en-US" dirty="0" smtClean="0">
                <a:solidFill>
                  <a:schemeClr val="tx1">
                    <a:lumMod val="65000"/>
                    <a:lumOff val="35000"/>
                  </a:schemeClr>
                </a:solidFill>
              </a:rPr>
              <a:t>Patient was discharged home </a:t>
            </a:r>
          </a:p>
          <a:p>
            <a:pPr>
              <a:spcBef>
                <a:spcPts val="1200"/>
              </a:spcBef>
            </a:pPr>
            <a:r>
              <a:rPr lang="en-US" dirty="0" smtClean="0">
                <a:solidFill>
                  <a:schemeClr val="tx1">
                    <a:lumMod val="65000"/>
                    <a:lumOff val="35000"/>
                  </a:schemeClr>
                </a:solidFill>
              </a:rPr>
              <a:t>Exercise stress imaging study scheduled 3 days later</a:t>
            </a:r>
            <a:endParaRPr lang="en-US" dirty="0">
              <a:solidFill>
                <a:schemeClr val="tx1">
                  <a:lumMod val="65000"/>
                  <a:lumOff val="35000"/>
                </a:schemeClr>
              </a:solidFill>
            </a:endParaRPr>
          </a:p>
        </p:txBody>
      </p:sp>
      <p:sp>
        <p:nvSpPr>
          <p:cNvPr id="5" name="TextBox 4"/>
          <p:cNvSpPr txBox="1"/>
          <p:nvPr/>
        </p:nvSpPr>
        <p:spPr>
          <a:xfrm>
            <a:off x="1524001" y="6611780"/>
            <a:ext cx="2148345" cy="246221"/>
          </a:xfrm>
          <a:prstGeom prst="rect">
            <a:avLst/>
          </a:prstGeom>
          <a:noFill/>
        </p:spPr>
        <p:txBody>
          <a:bodyPr wrap="none" rtlCol="0">
            <a:spAutoFit/>
          </a:bodyPr>
          <a:lstStyle/>
          <a:p>
            <a:r>
              <a:rPr lang="en-US" sz="1000" dirty="0">
                <a:latin typeface="Arial Narrow"/>
                <a:cs typeface="Arial Narrow"/>
              </a:rPr>
              <a:t>Case study courtesy of MD Cerqueira, MD</a:t>
            </a:r>
          </a:p>
        </p:txBody>
      </p:sp>
      <p:sp>
        <p:nvSpPr>
          <p:cNvPr id="6"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1</a:t>
            </a:r>
          </a:p>
        </p:txBody>
      </p:sp>
      <p:sp>
        <p:nvSpPr>
          <p:cNvPr id="3" name="Title 2"/>
          <p:cNvSpPr>
            <a:spLocks noGrp="1"/>
          </p:cNvSpPr>
          <p:nvPr>
            <p:ph type="title"/>
          </p:nvPr>
        </p:nvSpPr>
        <p:spPr/>
        <p:txBody>
          <a:bodyPr/>
          <a:lstStyle/>
          <a:p>
            <a:r>
              <a:rPr lang="en-US" dirty="0">
                <a:cs typeface="Century Gothic"/>
              </a:rPr>
              <a:t>Next steps</a:t>
            </a:r>
            <a:endParaRPr lang="en-US" dirty="0"/>
          </a:p>
        </p:txBody>
      </p:sp>
    </p:spTree>
    <p:extLst>
      <p:ext uri="{BB962C8B-B14F-4D97-AF65-F5344CB8AC3E}">
        <p14:creationId xmlns:p14="http://schemas.microsoft.com/office/powerpoint/2010/main" val="27409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796843" y="241002"/>
            <a:ext cx="10972800" cy="1143000"/>
          </a:xfrm>
        </p:spPr>
        <p:txBody>
          <a:bodyPr/>
          <a:lstStyle/>
          <a:p>
            <a:pPr eaLnBrk="1" hangingPunct="1"/>
            <a:r>
              <a:rPr lang="en-US" dirty="0" smtClean="0">
                <a:cs typeface="Century Gothic"/>
              </a:rPr>
              <a:t>Key points</a:t>
            </a:r>
          </a:p>
        </p:txBody>
      </p:sp>
      <p:sp>
        <p:nvSpPr>
          <p:cNvPr id="4" name="Content Placeholder 3"/>
          <p:cNvSpPr>
            <a:spLocks noGrp="1"/>
          </p:cNvSpPr>
          <p:nvPr>
            <p:ph idx="1"/>
          </p:nvPr>
        </p:nvSpPr>
        <p:spPr>
          <a:xfrm>
            <a:off x="1981201" y="1600200"/>
            <a:ext cx="8123059" cy="4639952"/>
          </a:xfrm>
        </p:spPr>
        <p:txBody>
          <a:bodyPr>
            <a:normAutofit/>
          </a:bodyPr>
          <a:lstStyle/>
          <a:p>
            <a:pPr>
              <a:spcAft>
                <a:spcPts val="1200"/>
              </a:spcAft>
            </a:pPr>
            <a:r>
              <a:rPr lang="en-US" dirty="0"/>
              <a:t>Based on his workup, this patient was </a:t>
            </a:r>
            <a:r>
              <a:rPr lang="en-US" dirty="0" smtClean="0"/>
              <a:t>not experiencing </a:t>
            </a:r>
            <a:r>
              <a:rPr lang="en-US" dirty="0"/>
              <a:t>an AMI and was </a:t>
            </a:r>
            <a:r>
              <a:rPr lang="en-US" dirty="0" smtClean="0"/>
              <a:t>appropriately </a:t>
            </a:r>
            <a:r>
              <a:rPr lang="en-US" dirty="0"/>
              <a:t>discharged</a:t>
            </a:r>
          </a:p>
          <a:p>
            <a:pPr lvl="1"/>
            <a:r>
              <a:rPr lang="en-US" dirty="0"/>
              <a:t>T-wave inversions that had been noted on a </a:t>
            </a:r>
            <a:r>
              <a:rPr lang="en-US" dirty="0" smtClean="0"/>
              <a:t/>
            </a:r>
            <a:br>
              <a:rPr lang="en-US" dirty="0" smtClean="0"/>
            </a:br>
            <a:r>
              <a:rPr lang="en-US" dirty="0" smtClean="0"/>
              <a:t>prior </a:t>
            </a:r>
            <a:r>
              <a:rPr lang="en-US" dirty="0"/>
              <a:t>ECG</a:t>
            </a:r>
          </a:p>
          <a:p>
            <a:pPr lvl="1"/>
            <a:r>
              <a:rPr lang="en-US" dirty="0"/>
              <a:t>Normal exam and vitals </a:t>
            </a:r>
          </a:p>
          <a:p>
            <a:pPr lvl="1">
              <a:spcAft>
                <a:spcPts val="1800"/>
              </a:spcAft>
            </a:pPr>
            <a:r>
              <a:rPr lang="en-US" dirty="0"/>
              <a:t>Cardiac markers negative twice</a:t>
            </a:r>
          </a:p>
          <a:p>
            <a:pPr lvl="0"/>
            <a:r>
              <a:rPr lang="en-US" dirty="0"/>
              <a:t>Given his ECG abnormalities and hypertension, </a:t>
            </a:r>
            <a:r>
              <a:rPr lang="en-US" dirty="0" smtClean="0"/>
              <a:t/>
            </a:r>
            <a:br>
              <a:rPr lang="en-US" dirty="0" smtClean="0"/>
            </a:br>
            <a:r>
              <a:rPr lang="en-US" dirty="0" smtClean="0"/>
              <a:t>he </a:t>
            </a:r>
            <a:r>
              <a:rPr lang="en-US" dirty="0"/>
              <a:t>was referred for follow-up with SPECT MPI as confirmatory testing</a:t>
            </a:r>
          </a:p>
          <a:p>
            <a:endParaRPr lang="en-US" dirty="0"/>
          </a:p>
        </p:txBody>
      </p:sp>
      <p:sp>
        <p:nvSpPr>
          <p:cNvPr id="5" name="Title 1"/>
          <p:cNvSpPr txBox="1">
            <a:spLocks/>
          </p:cNvSpPr>
          <p:nvPr/>
        </p:nvSpPr>
        <p:spPr>
          <a:xfrm>
            <a:off x="5320123" y="-124622"/>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1</a:t>
            </a:r>
          </a:p>
        </p:txBody>
      </p:sp>
    </p:spTree>
    <p:extLst>
      <p:ext uri="{BB962C8B-B14F-4D97-AF65-F5344CB8AC3E}">
        <p14:creationId xmlns:p14="http://schemas.microsoft.com/office/powerpoint/2010/main" val="329317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031716" y="2216285"/>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pic>
        <p:nvPicPr>
          <p:cNvPr id="8" name="Picture 7" descr="59yo_ma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53738" y="866033"/>
            <a:ext cx="4514263" cy="5991968"/>
          </a:xfrm>
          <a:prstGeom prst="rect">
            <a:avLst/>
          </a:prstGeom>
          <a:effectLst>
            <a:outerShdw blurRad="647700" dist="1485900" dir="9060000" sx="89000" sy="89000" algn="br" rotWithShape="0">
              <a:prstClr val="black">
                <a:alpha val="35000"/>
              </a:prstClr>
            </a:outerShdw>
          </a:effectLst>
        </p:spPr>
      </p:pic>
      <p:sp>
        <p:nvSpPr>
          <p:cNvPr id="10" name="Content Placeholder 4"/>
          <p:cNvSpPr>
            <a:spLocks noGrp="1"/>
          </p:cNvSpPr>
          <p:nvPr>
            <p:ph sz="quarter" idx="12"/>
          </p:nvPr>
        </p:nvSpPr>
        <p:spPr>
          <a:xfrm>
            <a:off x="3799150" y="6540500"/>
            <a:ext cx="3954463" cy="317500"/>
          </a:xfrm>
        </p:spPr>
        <p:txBody>
          <a:bodyPr/>
          <a:lstStyle/>
          <a:p>
            <a:r>
              <a:rPr lang="en-US" dirty="0">
                <a:solidFill>
                  <a:schemeClr val="bg1"/>
                </a:solidFill>
              </a:rPr>
              <a:t>Case study and images courtesy of MI Travin, MD</a:t>
            </a:r>
          </a:p>
        </p:txBody>
      </p:sp>
      <p:sp>
        <p:nvSpPr>
          <p:cNvPr id="11" name="Title 1"/>
          <p:cNvSpPr txBox="1">
            <a:spLocks/>
          </p:cNvSpPr>
          <p:nvPr/>
        </p:nvSpPr>
        <p:spPr>
          <a:xfrm>
            <a:off x="2050320" y="1644784"/>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rgbClr val="C8003B"/>
                </a:solidFill>
                <a:latin typeface="Century Gothic"/>
                <a:ea typeface="+mj-ea"/>
                <a:cs typeface="+mj-cs"/>
              </a:defRPr>
            </a:lvl1pPr>
          </a:lstStyle>
          <a:p>
            <a:r>
              <a:rPr lang="en-US" sz="1800" dirty="0">
                <a:solidFill>
                  <a:schemeClr val="bg1"/>
                </a:solidFill>
              </a:rPr>
              <a:t>MPI case study 2</a:t>
            </a:r>
          </a:p>
        </p:txBody>
      </p:sp>
      <p:sp>
        <p:nvSpPr>
          <p:cNvPr id="12" name="Text Placeholder 3"/>
          <p:cNvSpPr txBox="1">
            <a:spLocks/>
          </p:cNvSpPr>
          <p:nvPr/>
        </p:nvSpPr>
        <p:spPr>
          <a:xfrm>
            <a:off x="2031717" y="2327118"/>
            <a:ext cx="6039207" cy="2339975"/>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400" kern="1200">
                <a:solidFill>
                  <a:schemeClr val="bg1"/>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rgbClr val="FFFFFF"/>
                </a:solidFill>
              </a:rPr>
              <a:t>SPECT MPI in a 59-year-old man with renal insufficiency</a:t>
            </a:r>
          </a:p>
        </p:txBody>
      </p:sp>
    </p:spTree>
    <p:extLst>
      <p:ext uri="{BB962C8B-B14F-4D97-AF65-F5344CB8AC3E}">
        <p14:creationId xmlns:p14="http://schemas.microsoft.com/office/powerpoint/2010/main" val="20224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idx="1"/>
          </p:nvPr>
        </p:nvSpPr>
        <p:spPr>
          <a:xfrm>
            <a:off x="627694" y="2206414"/>
            <a:ext cx="8229600" cy="4092903"/>
          </a:xfrm>
        </p:spPr>
        <p:txBody>
          <a:bodyPr>
            <a:normAutofit/>
          </a:bodyPr>
          <a:lstStyle/>
          <a:p>
            <a:pPr>
              <a:spcAft>
                <a:spcPts val="1200"/>
              </a:spcAft>
            </a:pPr>
            <a:r>
              <a:rPr lang="en-US" sz="2200" dirty="0">
                <a:solidFill>
                  <a:schemeClr val="tx1">
                    <a:lumMod val="65000"/>
                    <a:lumOff val="35000"/>
                  </a:schemeClr>
                </a:solidFill>
              </a:rPr>
              <a:t>This is a non–product-related program	</a:t>
            </a:r>
          </a:p>
          <a:p>
            <a:pPr lvl="0"/>
            <a:r>
              <a:rPr lang="en-US" sz="2200" dirty="0">
                <a:solidFill>
                  <a:schemeClr val="tx1">
                    <a:lumMod val="65000"/>
                    <a:lumOff val="35000"/>
                  </a:schemeClr>
                </a:solidFill>
              </a:rPr>
              <a:t>No specific products will be discussed and </a:t>
            </a:r>
            <a:br>
              <a:rPr lang="en-US" sz="2200" dirty="0">
                <a:solidFill>
                  <a:schemeClr val="tx1">
                    <a:lumMod val="65000"/>
                    <a:lumOff val="35000"/>
                  </a:schemeClr>
                </a:solidFill>
              </a:rPr>
            </a:br>
            <a:r>
              <a:rPr lang="en-US" sz="2200" dirty="0">
                <a:solidFill>
                  <a:schemeClr val="tx1">
                    <a:lumMod val="65000"/>
                    <a:lumOff val="35000"/>
                  </a:schemeClr>
                </a:solidFill>
              </a:rPr>
              <a:t>no product-related questions will be answered</a:t>
            </a:r>
          </a:p>
        </p:txBody>
      </p:sp>
      <p:sp>
        <p:nvSpPr>
          <p:cNvPr id="562178" name="Rectangle 2"/>
          <p:cNvSpPr>
            <a:spLocks noGrp="1" noChangeArrowheads="1"/>
          </p:cNvSpPr>
          <p:nvPr>
            <p:ph type="title"/>
          </p:nvPr>
        </p:nvSpPr>
        <p:spPr/>
        <p:txBody>
          <a:bodyPr/>
          <a:lstStyle/>
          <a:p>
            <a:pPr eaLnBrk="1" hangingPunct="1"/>
            <a:r>
              <a:rPr lang="en-US" dirty="0" smtClean="0">
                <a:cs typeface="Century Gothic"/>
              </a:rPr>
              <a:t>Important information</a:t>
            </a:r>
          </a:p>
        </p:txBody>
      </p:sp>
    </p:spTree>
    <p:extLst>
      <p:ext uri="{BB962C8B-B14F-4D97-AF65-F5344CB8AC3E}">
        <p14:creationId xmlns:p14="http://schemas.microsoft.com/office/powerpoint/2010/main" val="36827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pPr eaLnBrk="1" hangingPunct="1"/>
            <a:r>
              <a:rPr lang="en-US" dirty="0" smtClean="0">
                <a:cs typeface="Century Gothic"/>
              </a:rPr>
              <a:t>Patient history</a:t>
            </a:r>
          </a:p>
        </p:txBody>
      </p:sp>
      <p:sp>
        <p:nvSpPr>
          <p:cNvPr id="5" name="Content Placeholder 4"/>
          <p:cNvSpPr>
            <a:spLocks noGrp="1"/>
          </p:cNvSpPr>
          <p:nvPr>
            <p:ph sz="quarter" idx="11"/>
          </p:nvPr>
        </p:nvSpPr>
        <p:spPr/>
        <p:txBody>
          <a:bodyPr/>
          <a:lstStyle/>
          <a:p>
            <a:r>
              <a:rPr lang="en-US" dirty="0"/>
              <a:t>Case study and images courtesy of MI Travin, </a:t>
            </a:r>
            <a:r>
              <a:rPr lang="en-US" dirty="0" smtClean="0"/>
              <a:t>MD</a:t>
            </a:r>
            <a:endParaRPr lang="en-US" dirty="0"/>
          </a:p>
        </p:txBody>
      </p:sp>
      <p:sp>
        <p:nvSpPr>
          <p:cNvPr id="8" name="Rectangle 7"/>
          <p:cNvSpPr/>
          <p:nvPr/>
        </p:nvSpPr>
        <p:spPr>
          <a:xfrm>
            <a:off x="6142271" y="4038601"/>
            <a:ext cx="3921579" cy="1232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lvl="1" indent="-285750" defTabSz="914400">
              <a:spcBef>
                <a:spcPts val="600"/>
              </a:spcBef>
              <a:buClr>
                <a:srgbClr val="D00A3A"/>
              </a:buClr>
              <a:buFont typeface="Arial" pitchFamily="34" charset="0"/>
              <a:buChar char="–"/>
            </a:pPr>
            <a:endParaRPr lang="en-US" sz="2000" dirty="0">
              <a:solidFill>
                <a:prstClr val="black">
                  <a:lumMod val="65000"/>
                  <a:lumOff val="35000"/>
                </a:prstClr>
              </a:solidFill>
              <a:latin typeface="Century Gothic"/>
              <a:ea typeface="MS PGothic" pitchFamily="34" charset="-128"/>
              <a:cs typeface="Century Gothic"/>
            </a:endParaRPr>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2</a:t>
            </a:r>
            <a:endParaRPr lang="en-US" sz="1200" dirty="0"/>
          </a:p>
        </p:txBody>
      </p:sp>
      <p:sp>
        <p:nvSpPr>
          <p:cNvPr id="10" name="Rectangle 3"/>
          <p:cNvSpPr txBox="1">
            <a:spLocks noChangeArrowheads="1"/>
          </p:cNvSpPr>
          <p:nvPr/>
        </p:nvSpPr>
        <p:spPr>
          <a:xfrm>
            <a:off x="650240" y="1600200"/>
            <a:ext cx="11114434" cy="4474739"/>
          </a:xfrm>
          <a:prstGeom prst="rect">
            <a:avLst/>
          </a:prstGeom>
        </p:spPr>
        <p:txBody>
          <a:bodyPr vert="horz" lIns="91440" tIns="45720" rIns="91440" bIns="45720" rtlCol="0">
            <a:noAutofit/>
          </a:bodyPr>
          <a:lstStyle>
            <a:lvl1pPr marL="342900" indent="-342900" algn="l" defTabSz="457200" rtl="0" eaLnBrk="1" latinLnBrk="0" hangingPunct="1">
              <a:spcBef>
                <a:spcPts val="24"/>
              </a:spcBef>
              <a:spcAft>
                <a:spcPts val="600"/>
              </a:spcAft>
              <a:buFont typeface="Arial"/>
              <a:buChar char="•"/>
              <a:defRPr sz="20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16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dirty="0">
                <a:solidFill>
                  <a:schemeClr val="tx1">
                    <a:lumMod val="65000"/>
                    <a:lumOff val="35000"/>
                  </a:schemeClr>
                </a:solidFill>
              </a:rPr>
              <a:t>59-year-old man hospitalized after experiencing 3 days of intermittent chest pain and shortness of breath </a:t>
            </a:r>
          </a:p>
          <a:p>
            <a:pPr>
              <a:spcBef>
                <a:spcPts val="1200"/>
              </a:spcBef>
            </a:pPr>
            <a:r>
              <a:rPr lang="en-US" dirty="0">
                <a:solidFill>
                  <a:schemeClr val="tx1">
                    <a:lumMod val="65000"/>
                    <a:lumOff val="35000"/>
                  </a:schemeClr>
                </a:solidFill>
              </a:rPr>
              <a:t>Cardiac risk factors</a:t>
            </a:r>
          </a:p>
          <a:p>
            <a:pPr lvl="1"/>
            <a:r>
              <a:rPr lang="en-US" sz="1800" dirty="0">
                <a:solidFill>
                  <a:schemeClr val="tx1">
                    <a:lumMod val="65000"/>
                    <a:lumOff val="35000"/>
                  </a:schemeClr>
                </a:solidFill>
              </a:rPr>
              <a:t>Hypertension (on beta-blocker)	</a:t>
            </a:r>
          </a:p>
          <a:p>
            <a:pPr lvl="1"/>
            <a:r>
              <a:rPr lang="en-US" sz="1800" dirty="0">
                <a:solidFill>
                  <a:schemeClr val="tx1">
                    <a:lumMod val="65000"/>
                    <a:lumOff val="35000"/>
                  </a:schemeClr>
                </a:solidFill>
              </a:rPr>
              <a:t>Hyperlipidemia		</a:t>
            </a:r>
          </a:p>
          <a:p>
            <a:pPr lvl="1"/>
            <a:r>
              <a:rPr lang="en-US" sz="1800" dirty="0">
                <a:solidFill>
                  <a:schemeClr val="tx1">
                    <a:lumMod val="65000"/>
                    <a:lumOff val="35000"/>
                  </a:schemeClr>
                </a:solidFill>
              </a:rPr>
              <a:t>Diabetes mellitus</a:t>
            </a:r>
          </a:p>
          <a:p>
            <a:pPr lvl="1"/>
            <a:r>
              <a:rPr lang="en-US" sz="1800" dirty="0">
                <a:solidFill>
                  <a:schemeClr val="tx1">
                    <a:lumMod val="65000"/>
                    <a:lumOff val="35000"/>
                  </a:schemeClr>
                </a:solidFill>
              </a:rPr>
              <a:t>Takes ASA daily</a:t>
            </a:r>
          </a:p>
          <a:p>
            <a:pPr lvl="1">
              <a:spcAft>
                <a:spcPts val="1200"/>
              </a:spcAft>
            </a:pPr>
            <a:r>
              <a:rPr lang="en-US" sz="1800" dirty="0">
                <a:solidFill>
                  <a:schemeClr val="tx1">
                    <a:lumMod val="65000"/>
                    <a:lumOff val="35000"/>
                  </a:schemeClr>
                </a:solidFill>
              </a:rPr>
              <a:t>Has prior AMI</a:t>
            </a:r>
          </a:p>
          <a:p>
            <a:pPr>
              <a:spcBef>
                <a:spcPts val="1200"/>
              </a:spcBef>
            </a:pPr>
            <a:r>
              <a:rPr lang="en-US" dirty="0">
                <a:solidFill>
                  <a:schemeClr val="tx1">
                    <a:lumMod val="65000"/>
                    <a:lumOff val="35000"/>
                  </a:schemeClr>
                </a:solidFill>
              </a:rPr>
              <a:t>Stage 3 chronic kidney disease</a:t>
            </a:r>
          </a:p>
          <a:p>
            <a:pPr lvl="1"/>
            <a:r>
              <a:rPr lang="en-US" sz="1800" dirty="0">
                <a:solidFill>
                  <a:schemeClr val="tx1">
                    <a:lumMod val="65000"/>
                    <a:lumOff val="35000"/>
                  </a:schemeClr>
                </a:solidFill>
              </a:rPr>
              <a:t>Creatinine: 2.7 mg/dL	</a:t>
            </a:r>
          </a:p>
          <a:p>
            <a:pPr lvl="1"/>
            <a:r>
              <a:rPr lang="en-US" sz="1800" dirty="0">
                <a:solidFill>
                  <a:schemeClr val="tx1">
                    <a:lumMod val="65000"/>
                    <a:lumOff val="35000"/>
                  </a:schemeClr>
                </a:solidFill>
              </a:rPr>
              <a:t>Glomerular filtration rate: 31 mL/min/1.73 m</a:t>
            </a:r>
            <a:r>
              <a:rPr lang="en-US" baseline="30000" dirty="0">
                <a:solidFill>
                  <a:schemeClr val="tx1">
                    <a:lumMod val="65000"/>
                    <a:lumOff val="35000"/>
                  </a:schemeClr>
                </a:solidFill>
              </a:rPr>
              <a:t>2</a:t>
            </a:r>
            <a:r>
              <a:rPr lang="en-US" dirty="0">
                <a:solidFill>
                  <a:schemeClr val="tx1">
                    <a:lumMod val="65000"/>
                    <a:lumOff val="35000"/>
                  </a:schemeClr>
                </a:solidFill>
              </a:rPr>
              <a:t>	</a:t>
            </a:r>
          </a:p>
        </p:txBody>
      </p:sp>
    </p:spTree>
    <p:extLst>
      <p:ext uri="{BB962C8B-B14F-4D97-AF65-F5344CB8AC3E}">
        <p14:creationId xmlns:p14="http://schemas.microsoft.com/office/powerpoint/2010/main" val="1082220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idx="1"/>
          </p:nvPr>
        </p:nvSpPr>
        <p:spPr>
          <a:xfrm>
            <a:off x="650240" y="1600200"/>
            <a:ext cx="10972800" cy="4092903"/>
          </a:xfrm>
        </p:spPr>
        <p:txBody>
          <a:bodyPr>
            <a:noAutofit/>
          </a:bodyPr>
          <a:lstStyle/>
          <a:p>
            <a:pPr marL="347472" indent="-347472">
              <a:spcBef>
                <a:spcPts val="0"/>
              </a:spcBef>
              <a:spcAft>
                <a:spcPts val="1200"/>
              </a:spcAft>
            </a:pPr>
            <a:r>
              <a:rPr lang="en-US" dirty="0">
                <a:solidFill>
                  <a:schemeClr val="tx1">
                    <a:lumMod val="65000"/>
                    <a:lumOff val="35000"/>
                  </a:schemeClr>
                </a:solidFill>
              </a:rPr>
              <a:t>Initial </a:t>
            </a:r>
            <a:r>
              <a:rPr lang="en-US" dirty="0" smtClean="0">
                <a:solidFill>
                  <a:schemeClr val="tx1">
                    <a:lumMod val="65000"/>
                    <a:lumOff val="35000"/>
                  </a:schemeClr>
                </a:solidFill>
              </a:rPr>
              <a:t>troponin I: </a:t>
            </a:r>
            <a:r>
              <a:rPr lang="en-US" dirty="0">
                <a:solidFill>
                  <a:schemeClr val="tx1">
                    <a:lumMod val="65000"/>
                    <a:lumOff val="35000"/>
                  </a:schemeClr>
                </a:solidFill>
              </a:rPr>
              <a:t>0.02 ng/mL</a:t>
            </a:r>
          </a:p>
          <a:p>
            <a:pPr marL="347472" indent="-347472">
              <a:spcBef>
                <a:spcPts val="0"/>
              </a:spcBef>
            </a:pPr>
            <a:r>
              <a:rPr lang="en-US" dirty="0">
                <a:solidFill>
                  <a:schemeClr val="tx1">
                    <a:lumMod val="65000"/>
                    <a:lumOff val="35000"/>
                  </a:schemeClr>
                </a:solidFill>
              </a:rPr>
              <a:t>Physical </a:t>
            </a:r>
            <a:r>
              <a:rPr lang="en-US" dirty="0" smtClean="0">
                <a:solidFill>
                  <a:schemeClr val="tx1">
                    <a:lumMod val="65000"/>
                    <a:lumOff val="35000"/>
                  </a:schemeClr>
                </a:solidFill>
              </a:rPr>
              <a:t>exam</a:t>
            </a:r>
          </a:p>
          <a:p>
            <a:pPr marL="747522" lvl="1" indent="-347472"/>
            <a:r>
              <a:rPr lang="en-US" dirty="0" smtClean="0">
                <a:solidFill>
                  <a:schemeClr val="tx1">
                    <a:lumMod val="65000"/>
                    <a:lumOff val="35000"/>
                  </a:schemeClr>
                </a:solidFill>
              </a:rPr>
              <a:t>BP </a:t>
            </a:r>
            <a:r>
              <a:rPr lang="en-US" dirty="0">
                <a:solidFill>
                  <a:schemeClr val="tx1">
                    <a:lumMod val="65000"/>
                    <a:lumOff val="35000"/>
                  </a:schemeClr>
                </a:solidFill>
              </a:rPr>
              <a:t>182/84 mm </a:t>
            </a:r>
            <a:r>
              <a:rPr lang="en-US" dirty="0" smtClean="0">
                <a:solidFill>
                  <a:schemeClr val="tx1">
                    <a:lumMod val="65000"/>
                    <a:lumOff val="35000"/>
                  </a:schemeClr>
                </a:solidFill>
              </a:rPr>
              <a:t>Hg</a:t>
            </a:r>
          </a:p>
          <a:p>
            <a:pPr marL="747522" lvl="1" indent="-347472">
              <a:spcAft>
                <a:spcPts val="1800"/>
              </a:spcAft>
            </a:pPr>
            <a:r>
              <a:rPr lang="en-US" dirty="0" smtClean="0">
                <a:solidFill>
                  <a:schemeClr val="tx1">
                    <a:lumMod val="65000"/>
                    <a:lumOff val="35000"/>
                  </a:schemeClr>
                </a:solidFill>
              </a:rPr>
              <a:t>HR </a:t>
            </a:r>
            <a:r>
              <a:rPr lang="en-US" dirty="0">
                <a:solidFill>
                  <a:schemeClr val="tx1">
                    <a:lumMod val="65000"/>
                    <a:lumOff val="35000"/>
                  </a:schemeClr>
                </a:solidFill>
              </a:rPr>
              <a:t>108 bpm</a:t>
            </a:r>
          </a:p>
          <a:p>
            <a:pPr marL="347472" indent="-347472">
              <a:spcBef>
                <a:spcPts val="0"/>
              </a:spcBef>
              <a:spcAft>
                <a:spcPts val="1200"/>
              </a:spcAft>
            </a:pPr>
            <a:r>
              <a:rPr lang="en-US" dirty="0">
                <a:solidFill>
                  <a:schemeClr val="tx1">
                    <a:lumMod val="65000"/>
                    <a:lumOff val="35000"/>
                  </a:schemeClr>
                </a:solidFill>
              </a:rPr>
              <a:t>Baseline ECG showed T-wave inversions in leads I and aVL </a:t>
            </a:r>
          </a:p>
          <a:p>
            <a:pPr marL="347472" indent="-347472">
              <a:spcBef>
                <a:spcPts val="0"/>
              </a:spcBef>
              <a:spcAft>
                <a:spcPts val="1200"/>
              </a:spcAft>
            </a:pPr>
            <a:r>
              <a:rPr lang="en-US" dirty="0">
                <a:solidFill>
                  <a:schemeClr val="tx1">
                    <a:lumMod val="65000"/>
                    <a:lumOff val="35000"/>
                  </a:schemeClr>
                </a:solidFill>
              </a:rPr>
              <a:t>Cardiac markers were negative for </a:t>
            </a:r>
            <a:r>
              <a:rPr lang="en-US" dirty="0" smtClean="0">
                <a:solidFill>
                  <a:schemeClr val="tx1">
                    <a:lumMod val="65000"/>
                    <a:lumOff val="35000"/>
                  </a:schemeClr>
                </a:solidFill>
              </a:rPr>
              <a:t>AMI</a:t>
            </a:r>
            <a:endParaRPr lang="en-US" dirty="0">
              <a:solidFill>
                <a:schemeClr val="tx1">
                  <a:lumMod val="65000"/>
                  <a:lumOff val="35000"/>
                </a:schemeClr>
              </a:solidFill>
            </a:endParaRPr>
          </a:p>
          <a:p>
            <a:pPr marL="347472" indent="-347472">
              <a:spcBef>
                <a:spcPts val="0"/>
              </a:spcBef>
              <a:spcAft>
                <a:spcPts val="1200"/>
              </a:spcAft>
            </a:pPr>
            <a:r>
              <a:rPr lang="en-US" dirty="0">
                <a:solidFill>
                  <a:schemeClr val="tx1">
                    <a:lumMod val="65000"/>
                    <a:lumOff val="35000"/>
                  </a:schemeClr>
                </a:solidFill>
              </a:rPr>
              <a:t>On </a:t>
            </a:r>
            <a:r>
              <a:rPr lang="en-US" dirty="0" smtClean="0">
                <a:solidFill>
                  <a:schemeClr val="tx1">
                    <a:lumMod val="65000"/>
                    <a:lumOff val="35000"/>
                  </a:schemeClr>
                </a:solidFill>
              </a:rPr>
              <a:t>day </a:t>
            </a:r>
            <a:r>
              <a:rPr lang="en-US" dirty="0">
                <a:solidFill>
                  <a:schemeClr val="tx1">
                    <a:lumMod val="65000"/>
                    <a:lumOff val="35000"/>
                  </a:schemeClr>
                </a:solidFill>
              </a:rPr>
              <a:t>4, the patient was referred by an attending physician for SPECT MPI</a:t>
            </a:r>
          </a:p>
          <a:p>
            <a:pPr marL="347472" indent="-347472">
              <a:spcBef>
                <a:spcPts val="0"/>
              </a:spcBef>
              <a:spcAft>
                <a:spcPts val="1200"/>
              </a:spcAft>
            </a:pPr>
            <a:r>
              <a:rPr lang="en-US" dirty="0">
                <a:solidFill>
                  <a:schemeClr val="tx1">
                    <a:lumMod val="65000"/>
                    <a:lumOff val="35000"/>
                  </a:schemeClr>
                </a:solidFill>
              </a:rPr>
              <a:t>Because the patient had limited exercise tolerance, pharmacologic stress SPECT MPI was chosen</a:t>
            </a:r>
          </a:p>
        </p:txBody>
      </p:sp>
      <p:sp>
        <p:nvSpPr>
          <p:cNvPr id="562178" name="Rectangle 2"/>
          <p:cNvSpPr>
            <a:spLocks noGrp="1" noChangeArrowheads="1"/>
          </p:cNvSpPr>
          <p:nvPr>
            <p:ph type="title"/>
          </p:nvPr>
        </p:nvSpPr>
        <p:spPr/>
        <p:txBody>
          <a:bodyPr/>
          <a:lstStyle/>
          <a:p>
            <a:pPr eaLnBrk="1" hangingPunct="1"/>
            <a:r>
              <a:rPr lang="en-US" dirty="0" smtClean="0">
                <a:cs typeface="Century Gothic"/>
              </a:rPr>
              <a:t>Workup</a:t>
            </a:r>
          </a:p>
        </p:txBody>
      </p:sp>
      <p:sp>
        <p:nvSpPr>
          <p:cNvPr id="3" name="Content Placeholder 2"/>
          <p:cNvSpPr>
            <a:spLocks noGrp="1"/>
          </p:cNvSpPr>
          <p:nvPr>
            <p:ph sz="quarter" idx="11"/>
          </p:nvPr>
        </p:nvSpPr>
        <p:spPr/>
        <p:txBody>
          <a:bodyPr/>
          <a:lstStyle/>
          <a:p>
            <a:r>
              <a:rPr lang="en-US" dirty="0"/>
              <a:t>Case study and images courtesy of MI Travin, </a:t>
            </a:r>
            <a:r>
              <a:rPr lang="en-US" dirty="0" smtClean="0"/>
              <a:t>MD</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2</a:t>
            </a:r>
            <a:endParaRPr lang="en-US" sz="1200" dirty="0"/>
          </a:p>
        </p:txBody>
      </p:sp>
    </p:spTree>
    <p:extLst>
      <p:ext uri="{BB962C8B-B14F-4D97-AF65-F5344CB8AC3E}">
        <p14:creationId xmlns:p14="http://schemas.microsoft.com/office/powerpoint/2010/main" val="38586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idx="1"/>
          </p:nvPr>
        </p:nvSpPr>
        <p:spPr>
          <a:xfrm>
            <a:off x="1981201" y="2209211"/>
            <a:ext cx="3915229" cy="4109822"/>
          </a:xfrm>
        </p:spPr>
        <p:txBody>
          <a:bodyPr>
            <a:noAutofit/>
          </a:bodyPr>
          <a:lstStyle/>
          <a:p>
            <a:r>
              <a:rPr lang="en-US" dirty="0" smtClean="0">
                <a:solidFill>
                  <a:schemeClr val="tx1">
                    <a:lumMod val="85000"/>
                    <a:lumOff val="15000"/>
                  </a:schemeClr>
                </a:solidFill>
              </a:rPr>
              <a:t>Risk factors</a:t>
            </a:r>
            <a:r>
              <a:rPr lang="en-US" baseline="30000" dirty="0" smtClean="0">
                <a:solidFill>
                  <a:schemeClr val="tx1">
                    <a:lumMod val="85000"/>
                    <a:lumOff val="15000"/>
                  </a:schemeClr>
                </a:solidFill>
              </a:rPr>
              <a:t>1</a:t>
            </a:r>
            <a:r>
              <a:rPr lang="en-US" dirty="0" smtClean="0">
                <a:solidFill>
                  <a:schemeClr val="tx1">
                    <a:lumMod val="85000"/>
                    <a:lumOff val="15000"/>
                  </a:schemeClr>
                </a:solidFill>
              </a:rPr>
              <a:t>:</a:t>
            </a:r>
          </a:p>
          <a:p>
            <a:pPr lvl="1" eaLnBrk="1" hangingPunct="1"/>
            <a:r>
              <a:rPr lang="en-US" dirty="0" smtClean="0">
                <a:solidFill>
                  <a:schemeClr val="tx1">
                    <a:lumMod val="85000"/>
                    <a:lumOff val="15000"/>
                  </a:schemeClr>
                </a:solidFill>
              </a:rPr>
              <a:t>Age </a:t>
            </a:r>
            <a:r>
              <a:rPr lang="en-US" dirty="0">
                <a:solidFill>
                  <a:schemeClr val="tx1">
                    <a:lumMod val="85000"/>
                    <a:lumOff val="15000"/>
                  </a:schemeClr>
                </a:solidFill>
                <a:sym typeface="Symbol" charset="0"/>
              </a:rPr>
              <a:t></a:t>
            </a:r>
            <a:r>
              <a:rPr lang="en-US" dirty="0">
                <a:solidFill>
                  <a:schemeClr val="tx1">
                    <a:lumMod val="85000"/>
                    <a:lumOff val="15000"/>
                  </a:schemeClr>
                </a:solidFill>
              </a:rPr>
              <a:t>65 years</a:t>
            </a:r>
          </a:p>
          <a:p>
            <a:pPr lvl="1" eaLnBrk="1" hangingPunct="1"/>
            <a:r>
              <a:rPr lang="en-US" dirty="0">
                <a:solidFill>
                  <a:schemeClr val="tx1">
                    <a:lumMod val="85000"/>
                    <a:lumOff val="15000"/>
                  </a:schemeClr>
                </a:solidFill>
                <a:sym typeface="Symbol" charset="0"/>
              </a:rPr>
              <a:t>3 risk factors for CAD</a:t>
            </a:r>
          </a:p>
          <a:p>
            <a:pPr lvl="1" eaLnBrk="1" hangingPunct="1"/>
            <a:r>
              <a:rPr lang="en-US" dirty="0" smtClean="0">
                <a:solidFill>
                  <a:schemeClr val="tx1">
                    <a:lumMod val="85000"/>
                    <a:lumOff val="15000"/>
                  </a:schemeClr>
                </a:solidFill>
                <a:sym typeface="Symbol" charset="0"/>
              </a:rPr>
              <a:t>Significant coronary stenosis (eg, prior </a:t>
            </a:r>
            <a:r>
              <a:rPr lang="en-US" dirty="0">
                <a:solidFill>
                  <a:schemeClr val="tx1">
                    <a:lumMod val="85000"/>
                    <a:lumOff val="15000"/>
                  </a:schemeClr>
                </a:solidFill>
                <a:sym typeface="Symbol" charset="0"/>
              </a:rPr>
              <a:t>50</a:t>
            </a:r>
            <a:r>
              <a:rPr lang="en-US" dirty="0" smtClean="0">
                <a:solidFill>
                  <a:schemeClr val="tx1">
                    <a:lumMod val="85000"/>
                    <a:lumOff val="15000"/>
                  </a:schemeClr>
                </a:solidFill>
                <a:sym typeface="Symbol" charset="0"/>
              </a:rPr>
              <a:t>%)</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ST-segment deviation on ECG</a:t>
            </a:r>
          </a:p>
          <a:p>
            <a:pPr lvl="1" eaLnBrk="1" hangingPunct="1"/>
            <a:r>
              <a:rPr lang="en-US" dirty="0" smtClean="0">
                <a:solidFill>
                  <a:schemeClr val="tx1">
                    <a:lumMod val="85000"/>
                    <a:lumOff val="15000"/>
                  </a:schemeClr>
                </a:solidFill>
                <a:sym typeface="Symbol" charset="0"/>
              </a:rPr>
              <a:t>Severe angina (eg, 2 angina </a:t>
            </a:r>
            <a:r>
              <a:rPr lang="en-US" dirty="0">
                <a:solidFill>
                  <a:schemeClr val="tx1">
                    <a:lumMod val="85000"/>
                    <a:lumOff val="15000"/>
                  </a:schemeClr>
                </a:solidFill>
                <a:sym typeface="Symbol" charset="0"/>
              </a:rPr>
              <a:t>events </a:t>
            </a:r>
            <a:r>
              <a:rPr lang="en-US" dirty="0" smtClean="0">
                <a:solidFill>
                  <a:schemeClr val="tx1">
                    <a:lumMod val="85000"/>
                    <a:lumOff val="15000"/>
                  </a:schemeClr>
                </a:solidFill>
                <a:sym typeface="Symbol" charset="0"/>
              </a:rPr>
              <a:t>in previous 24 hours)</a:t>
            </a:r>
            <a:endParaRPr lang="en-US" dirty="0">
              <a:solidFill>
                <a:schemeClr val="tx1">
                  <a:lumMod val="85000"/>
                  <a:lumOff val="15000"/>
                </a:schemeClr>
              </a:solidFill>
              <a:sym typeface="Symbol" charset="0"/>
            </a:endParaRPr>
          </a:p>
          <a:p>
            <a:pPr lvl="1" eaLnBrk="1" hangingPunct="1"/>
            <a:r>
              <a:rPr lang="en-US" dirty="0">
                <a:solidFill>
                  <a:schemeClr val="tx1">
                    <a:lumMod val="85000"/>
                    <a:lumOff val="15000"/>
                  </a:schemeClr>
                </a:solidFill>
                <a:sym typeface="Symbol" charset="0"/>
              </a:rPr>
              <a:t>Use of ASA in last 7 days</a:t>
            </a:r>
          </a:p>
          <a:p>
            <a:pPr lvl="1" eaLnBrk="1" hangingPunct="1"/>
            <a:r>
              <a:rPr lang="en-US" dirty="0">
                <a:solidFill>
                  <a:schemeClr val="tx1">
                    <a:lumMod val="85000"/>
                    <a:lumOff val="15000"/>
                  </a:schemeClr>
                </a:solidFill>
                <a:sym typeface="Symbol" charset="0"/>
              </a:rPr>
              <a:t>Elevated serum cardiac </a:t>
            </a:r>
            <a:r>
              <a:rPr lang="en-US" dirty="0" smtClean="0">
                <a:solidFill>
                  <a:schemeClr val="tx1">
                    <a:lumMod val="85000"/>
                    <a:lumOff val="15000"/>
                  </a:schemeClr>
                </a:solidFill>
                <a:sym typeface="Symbol" charset="0"/>
              </a:rPr>
              <a:t>markers CK</a:t>
            </a:r>
            <a:r>
              <a:rPr lang="en-US" dirty="0">
                <a:solidFill>
                  <a:schemeClr val="tx1">
                    <a:lumMod val="85000"/>
                    <a:lumOff val="15000"/>
                  </a:schemeClr>
                </a:solidFill>
                <a:sym typeface="Symbol" charset="0"/>
              </a:rPr>
              <a:t>-MB or troponin</a:t>
            </a:r>
          </a:p>
        </p:txBody>
      </p:sp>
      <p:sp>
        <p:nvSpPr>
          <p:cNvPr id="1027" name="Rectangle 2"/>
          <p:cNvSpPr>
            <a:spLocks noGrp="1" noChangeArrowheads="1"/>
          </p:cNvSpPr>
          <p:nvPr>
            <p:ph type="title"/>
          </p:nvPr>
        </p:nvSpPr>
        <p:spPr/>
        <p:txBody>
          <a:bodyPr/>
          <a:lstStyle/>
          <a:p>
            <a:pPr eaLnBrk="1" hangingPunct="1"/>
            <a:r>
              <a:rPr lang="en-US" dirty="0" smtClean="0"/>
              <a:t>TIMI risk score: 2-week MACE</a:t>
            </a:r>
            <a:endParaRPr lang="en-US" dirty="0"/>
          </a:p>
        </p:txBody>
      </p:sp>
      <p:sp>
        <p:nvSpPr>
          <p:cNvPr id="3" name="Content Placeholder 2"/>
          <p:cNvSpPr>
            <a:spLocks noGrp="1"/>
          </p:cNvSpPr>
          <p:nvPr>
            <p:ph sz="quarter" idx="11"/>
          </p:nvPr>
        </p:nvSpPr>
        <p:spPr>
          <a:xfrm>
            <a:off x="1524001" y="6481530"/>
            <a:ext cx="7220857" cy="376470"/>
          </a:xfrm>
        </p:spPr>
        <p:txBody>
          <a:bodyPr/>
          <a:lstStyle/>
          <a:p>
            <a:r>
              <a:rPr lang="en-US" dirty="0" smtClean="0"/>
              <a:t>MACE </a:t>
            </a:r>
            <a:r>
              <a:rPr lang="en-US" dirty="0"/>
              <a:t>= major adverse cardiac event.</a:t>
            </a:r>
          </a:p>
          <a:p>
            <a:r>
              <a:rPr lang="fr-FR" dirty="0"/>
              <a:t>1. </a:t>
            </a:r>
            <a:r>
              <a:rPr lang="fr-FR" dirty="0" smtClean="0"/>
              <a:t>Antman EM, </a:t>
            </a:r>
            <a:r>
              <a:rPr lang="fr-FR" dirty="0"/>
              <a:t>et al. </a:t>
            </a:r>
            <a:r>
              <a:rPr lang="fr-FR" dirty="0" smtClean="0"/>
              <a:t>JAMA </a:t>
            </a:r>
            <a:r>
              <a:rPr lang="fr-FR" dirty="0"/>
              <a:t>2000;284:835-842</a:t>
            </a:r>
            <a:r>
              <a:rPr lang="fr-FR" dirty="0" smtClean="0"/>
              <a:t>.</a:t>
            </a:r>
            <a:endParaRPr lang="fr-FR" dirty="0"/>
          </a:p>
        </p:txBody>
      </p:sp>
      <p:sp>
        <p:nvSpPr>
          <p:cNvPr id="5" name="TextBox 4"/>
          <p:cNvSpPr txBox="1"/>
          <p:nvPr/>
        </p:nvSpPr>
        <p:spPr>
          <a:xfrm>
            <a:off x="2120138" y="1545946"/>
            <a:ext cx="7678615" cy="461665"/>
          </a:xfrm>
          <a:prstGeom prst="rect">
            <a:avLst/>
          </a:prstGeom>
          <a:noFill/>
        </p:spPr>
        <p:txBody>
          <a:bodyPr wrap="square" rtlCol="0">
            <a:spAutoFit/>
          </a:bodyPr>
          <a:lstStyle/>
          <a:p>
            <a:r>
              <a:rPr lang="en-US" sz="2400" dirty="0">
                <a:solidFill>
                  <a:srgbClr val="C9003B"/>
                </a:solidFill>
                <a:latin typeface="Century Gothic"/>
              </a:rPr>
              <a:t>T</a:t>
            </a:r>
            <a:r>
              <a:rPr lang="en-US" sz="2000" dirty="0">
                <a:solidFill>
                  <a:prstClr val="black">
                    <a:lumMod val="65000"/>
                    <a:lumOff val="35000"/>
                  </a:prstClr>
                </a:solidFill>
                <a:latin typeface="Century Gothic"/>
                <a:cs typeface="Century Gothic"/>
              </a:rPr>
              <a:t>HROMBOSIS</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a:t>
            </a:r>
            <a:r>
              <a:rPr lang="en-US" sz="2000" dirty="0">
                <a:solidFill>
                  <a:prstClr val="black"/>
                </a:solidFill>
                <a:latin typeface="Century Gothic"/>
              </a:rPr>
              <a:t> </a:t>
            </a:r>
            <a:r>
              <a:rPr lang="en-US" sz="2400" dirty="0">
                <a:solidFill>
                  <a:srgbClr val="C9003B"/>
                </a:solidFill>
                <a:latin typeface="Century Gothic"/>
              </a:rPr>
              <a:t>M</a:t>
            </a:r>
            <a:r>
              <a:rPr lang="en-US" sz="2000" dirty="0">
                <a:solidFill>
                  <a:prstClr val="black">
                    <a:lumMod val="65000"/>
                    <a:lumOff val="35000"/>
                  </a:prstClr>
                </a:solidFill>
                <a:latin typeface="Century Gothic"/>
                <a:cs typeface="Century Gothic"/>
              </a:rPr>
              <a:t>YOCARDIAL</a:t>
            </a:r>
            <a:r>
              <a:rPr lang="en-US" sz="2000" dirty="0">
                <a:solidFill>
                  <a:prstClr val="black"/>
                </a:solidFill>
                <a:latin typeface="Century Gothic"/>
              </a:rPr>
              <a:t> </a:t>
            </a:r>
            <a:r>
              <a:rPr lang="en-US" sz="2400" dirty="0">
                <a:solidFill>
                  <a:srgbClr val="C9003B"/>
                </a:solidFill>
                <a:latin typeface="Century Gothic"/>
              </a:rPr>
              <a:t>I</a:t>
            </a:r>
            <a:r>
              <a:rPr lang="en-US" sz="2000" dirty="0">
                <a:solidFill>
                  <a:prstClr val="black">
                    <a:lumMod val="65000"/>
                    <a:lumOff val="35000"/>
                  </a:prstClr>
                </a:solidFill>
                <a:latin typeface="Century Gothic"/>
                <a:cs typeface="Century Gothic"/>
              </a:rPr>
              <a:t>NFARCTION</a:t>
            </a:r>
            <a:endParaRPr lang="en-US" sz="2000" dirty="0">
              <a:solidFill>
                <a:prstClr val="black">
                  <a:lumMod val="65000"/>
                  <a:lumOff val="35000"/>
                </a:prstClr>
              </a:solidFill>
              <a:latin typeface="Century Gothic"/>
            </a:endParaRPr>
          </a:p>
        </p:txBody>
      </p:sp>
      <p:graphicFrame>
        <p:nvGraphicFramePr>
          <p:cNvPr id="13" name="Object 5"/>
          <p:cNvGraphicFramePr>
            <a:graphicFrameLocks noGrp="1" noChangeAspect="1"/>
          </p:cNvGraphicFramePr>
          <p:nvPr>
            <p:extLst/>
          </p:nvPr>
        </p:nvGraphicFramePr>
        <p:xfrm>
          <a:off x="5737798" y="1305799"/>
          <a:ext cx="4987303" cy="4324956"/>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2120138" y="5586752"/>
            <a:ext cx="7991685" cy="743040"/>
          </a:xfrm>
          <a:prstGeom prst="rect">
            <a:avLst/>
          </a:prstGeom>
          <a:solidFill>
            <a:srgbClr val="7F7F7F">
              <a:alpha val="90000"/>
            </a:srgbClr>
          </a:solidFill>
          <a:ln>
            <a:noFill/>
          </a:ln>
          <a:effectLst/>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756" tIns="80756" rIns="80756" bIns="80756" numCol="1" spcCol="1270" anchor="ctr" anchorCtr="0">
            <a:noAutofit/>
          </a:bodyPr>
          <a:lstStyle/>
          <a:p>
            <a:pPr defTabSz="914400" eaLnBrk="0" fontAlgn="auto" hangingPunct="0">
              <a:lnSpc>
                <a:spcPct val="90000"/>
              </a:lnSpc>
              <a:spcBef>
                <a:spcPct val="25000"/>
              </a:spcBef>
              <a:spcAft>
                <a:spcPts val="0"/>
              </a:spcAft>
            </a:pPr>
            <a:r>
              <a:rPr lang="en-US" sz="1350" b="1" dirty="0">
                <a:solidFill>
                  <a:prstClr val="white"/>
                </a:solidFill>
                <a:cs typeface="Century Gothic"/>
              </a:rPr>
              <a:t>   Each risk factor is assigned 1 point, and the total represents a given patient’s TIMI Risk Score</a:t>
            </a:r>
            <a:r>
              <a:rPr lang="en-US" sz="1350" b="1" baseline="30000" dirty="0">
                <a:solidFill>
                  <a:prstClr val="white"/>
                </a:solidFill>
                <a:cs typeface="Century Gothic"/>
              </a:rPr>
              <a:t>1</a:t>
            </a:r>
          </a:p>
          <a:p>
            <a:pPr defTabSz="914400" eaLnBrk="0" fontAlgn="auto" hangingPunct="0">
              <a:lnSpc>
                <a:spcPct val="90000"/>
              </a:lnSpc>
              <a:spcBef>
                <a:spcPct val="25000"/>
              </a:spcBef>
              <a:spcAft>
                <a:spcPts val="0"/>
              </a:spcAft>
            </a:pPr>
            <a:r>
              <a:rPr lang="en-US" sz="1350" b="1" dirty="0">
                <a:solidFill>
                  <a:prstClr val="white"/>
                </a:solidFill>
                <a:cs typeface="Century Gothic"/>
              </a:rPr>
              <a:t>   Event rates (all-cause mortality, MI, or urgent revascularization) increase with each </a:t>
            </a:r>
            <a:br>
              <a:rPr lang="en-US" sz="1350" b="1" dirty="0">
                <a:solidFill>
                  <a:prstClr val="white"/>
                </a:solidFill>
                <a:cs typeface="Century Gothic"/>
              </a:rPr>
            </a:br>
            <a:r>
              <a:rPr lang="en-US" sz="1350" b="1" dirty="0">
                <a:solidFill>
                  <a:prstClr val="white"/>
                </a:solidFill>
                <a:cs typeface="Century Gothic"/>
              </a:rPr>
              <a:t>   1-point increase in score (</a:t>
            </a:r>
            <a:r>
              <a:rPr lang="en-US" sz="1350" b="1" i="1" dirty="0">
                <a:solidFill>
                  <a:prstClr val="white"/>
                </a:solidFill>
                <a:cs typeface="Century Gothic"/>
              </a:rPr>
              <a:t>P</a:t>
            </a:r>
            <a:r>
              <a:rPr lang="en-US" sz="1350" b="1" dirty="0">
                <a:solidFill>
                  <a:prstClr val="white"/>
                </a:solidFill>
                <a:cs typeface="Century Gothic"/>
              </a:rPr>
              <a:t>&lt;0.001 by chi-square test for trend)</a:t>
            </a:r>
            <a:r>
              <a:rPr lang="en-US" sz="1350" b="1" baseline="30000" dirty="0">
                <a:solidFill>
                  <a:prstClr val="white"/>
                </a:solidFill>
                <a:cs typeface="Century Gothic"/>
              </a:rPr>
              <a:t>1</a:t>
            </a:r>
            <a:r>
              <a:rPr lang="en-US" sz="1350" b="1" dirty="0">
                <a:solidFill>
                  <a:prstClr val="white"/>
                </a:solidFill>
                <a:cs typeface="Century Gothic"/>
              </a:rPr>
              <a:t> </a:t>
            </a:r>
          </a:p>
        </p:txBody>
      </p:sp>
      <p:grpSp>
        <p:nvGrpSpPr>
          <p:cNvPr id="4" name="Group 3"/>
          <p:cNvGrpSpPr/>
          <p:nvPr/>
        </p:nvGrpSpPr>
        <p:grpSpPr>
          <a:xfrm>
            <a:off x="7200076" y="4860476"/>
            <a:ext cx="2702006" cy="321455"/>
            <a:chOff x="5414408" y="5335565"/>
            <a:chExt cx="3035284" cy="361105"/>
          </a:xfrm>
        </p:grpSpPr>
        <p:sp>
          <p:nvSpPr>
            <p:cNvPr id="14" name="Content Placeholder 2"/>
            <p:cNvSpPr txBox="1">
              <a:spLocks/>
            </p:cNvSpPr>
            <p:nvPr/>
          </p:nvSpPr>
          <p:spPr>
            <a:xfrm>
              <a:off x="5414408"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0/1</a:t>
              </a:r>
              <a:endParaRPr lang="fr-FR" sz="1200" dirty="0">
                <a:latin typeface="Century Gothic"/>
                <a:cs typeface="Century Gothic"/>
              </a:endParaRPr>
            </a:p>
          </p:txBody>
        </p:sp>
        <p:sp>
          <p:nvSpPr>
            <p:cNvPr id="15" name="Content Placeholder 2"/>
            <p:cNvSpPr txBox="1">
              <a:spLocks/>
            </p:cNvSpPr>
            <p:nvPr/>
          </p:nvSpPr>
          <p:spPr>
            <a:xfrm>
              <a:off x="5959871"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2</a:t>
              </a:r>
              <a:endParaRPr lang="fr-FR" sz="1200" dirty="0">
                <a:latin typeface="Century Gothic"/>
                <a:cs typeface="Century Gothic"/>
              </a:endParaRPr>
            </a:p>
          </p:txBody>
        </p:sp>
        <p:sp>
          <p:nvSpPr>
            <p:cNvPr id="17" name="Content Placeholder 2"/>
            <p:cNvSpPr txBox="1">
              <a:spLocks/>
            </p:cNvSpPr>
            <p:nvPr/>
          </p:nvSpPr>
          <p:spPr>
            <a:xfrm>
              <a:off x="6448335"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3</a:t>
              </a:r>
              <a:endParaRPr lang="fr-FR" sz="1200" dirty="0">
                <a:latin typeface="Century Gothic"/>
                <a:cs typeface="Century Gothic"/>
              </a:endParaRPr>
            </a:p>
          </p:txBody>
        </p:sp>
        <p:sp>
          <p:nvSpPr>
            <p:cNvPr id="18" name="Content Placeholder 2"/>
            <p:cNvSpPr txBox="1">
              <a:spLocks/>
            </p:cNvSpPr>
            <p:nvPr/>
          </p:nvSpPr>
          <p:spPr>
            <a:xfrm>
              <a:off x="6961826" y="5335565"/>
              <a:ext cx="312747"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4</a:t>
              </a:r>
              <a:endParaRPr lang="fr-FR" sz="1200" dirty="0">
                <a:latin typeface="Century Gothic"/>
                <a:cs typeface="Century Gothic"/>
              </a:endParaRPr>
            </a:p>
          </p:txBody>
        </p:sp>
        <p:sp>
          <p:nvSpPr>
            <p:cNvPr id="19" name="Content Placeholder 2"/>
            <p:cNvSpPr txBox="1">
              <a:spLocks/>
            </p:cNvSpPr>
            <p:nvPr/>
          </p:nvSpPr>
          <p:spPr>
            <a:xfrm>
              <a:off x="7510191" y="5335565"/>
              <a:ext cx="269575"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5</a:t>
              </a:r>
              <a:endParaRPr lang="fr-FR" sz="1200" dirty="0">
                <a:latin typeface="Century Gothic"/>
                <a:cs typeface="Century Gothic"/>
              </a:endParaRPr>
            </a:p>
          </p:txBody>
        </p:sp>
        <p:sp>
          <p:nvSpPr>
            <p:cNvPr id="20" name="Content Placeholder 2"/>
            <p:cNvSpPr txBox="1">
              <a:spLocks/>
            </p:cNvSpPr>
            <p:nvPr/>
          </p:nvSpPr>
          <p:spPr>
            <a:xfrm>
              <a:off x="7976164" y="5335565"/>
              <a:ext cx="473528" cy="36110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Font typeface="Arial"/>
                <a:buNone/>
                <a:defRPr sz="1000" kern="1200">
                  <a:solidFill>
                    <a:srgbClr val="000000"/>
                  </a:solidFill>
                  <a:latin typeface="Arial Narrow"/>
                  <a:ea typeface="+mn-ea"/>
                  <a:cs typeface="Arial Narrow"/>
                </a:defRPr>
              </a:lvl1pPr>
              <a:lvl2pPr marL="742950" indent="-285750" algn="l" defTabSz="457200" rtl="0" eaLnBrk="1" latinLnBrk="0" hangingPunct="1">
                <a:spcBef>
                  <a:spcPts val="0"/>
                </a:spcBef>
                <a:spcAft>
                  <a:spcPts val="600"/>
                </a:spcAft>
                <a:buFont typeface="Arial"/>
                <a:buChar char="–"/>
                <a:defRPr sz="1000" kern="1200">
                  <a:solidFill>
                    <a:srgbClr val="000000"/>
                  </a:solidFill>
                  <a:latin typeface="Arial Narrow"/>
                  <a:ea typeface="+mn-ea"/>
                  <a:cs typeface="Arial Narrow"/>
                </a:defRPr>
              </a:lvl2pPr>
              <a:lvl3pPr marL="11430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3pPr>
              <a:lvl4pPr marL="16002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4pPr>
              <a:lvl5pPr marL="2057400" indent="-228600" algn="l" defTabSz="457200" rtl="0" eaLnBrk="1" latinLnBrk="0" hangingPunct="1">
                <a:spcBef>
                  <a:spcPct val="20000"/>
                </a:spcBef>
                <a:buFont typeface="Arial"/>
                <a:buChar char="»"/>
                <a:defRPr sz="1000" kern="1200">
                  <a:solidFill>
                    <a:srgbClr val="000000"/>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latin typeface="Century Gothic"/>
                  <a:cs typeface="Century Gothic"/>
                </a:rPr>
                <a:t>6/7</a:t>
              </a:r>
              <a:endParaRPr lang="fr-FR" sz="1200" dirty="0">
                <a:latin typeface="Century Gothic"/>
                <a:cs typeface="Century Gothic"/>
              </a:endParaRPr>
            </a:p>
          </p:txBody>
        </p:sp>
      </p:grpSp>
    </p:spTree>
    <p:extLst>
      <p:ext uri="{BB962C8B-B14F-4D97-AF65-F5344CB8AC3E}">
        <p14:creationId xmlns:p14="http://schemas.microsoft.com/office/powerpoint/2010/main" val="175391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Content Placeholder 2"/>
          <p:cNvSpPr>
            <a:spLocks noGrp="1"/>
          </p:cNvSpPr>
          <p:nvPr>
            <p:ph idx="1"/>
          </p:nvPr>
        </p:nvSpPr>
        <p:spPr>
          <a:xfrm>
            <a:off x="660400" y="1600200"/>
            <a:ext cx="10972800" cy="4092903"/>
          </a:xfrm>
        </p:spPr>
        <p:txBody>
          <a:bodyPr anchor="t">
            <a:noAutofit/>
          </a:bodyPr>
          <a:lstStyle/>
          <a:p>
            <a:pPr>
              <a:spcBef>
                <a:spcPts val="1200"/>
              </a:spcBef>
              <a:spcAft>
                <a:spcPts val="0"/>
              </a:spcAft>
            </a:pPr>
            <a:r>
              <a:rPr lang="en-US" dirty="0">
                <a:solidFill>
                  <a:schemeClr val="tx1">
                    <a:lumMod val="65000"/>
                    <a:lumOff val="35000"/>
                  </a:schemeClr>
                </a:solidFill>
              </a:rPr>
              <a:t>Patient underwent dual-isotope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a:t>
            </a:r>
            <a:r>
              <a:rPr lang="en-US" dirty="0">
                <a:solidFill>
                  <a:schemeClr val="tx1">
                    <a:lumMod val="65000"/>
                    <a:lumOff val="35000"/>
                  </a:schemeClr>
                </a:solidFill>
              </a:rPr>
              <a:t>rest Tl-201/stress Tc-99m sestamibi) SPECT MPI</a:t>
            </a:r>
          </a:p>
          <a:p>
            <a:pPr>
              <a:spcBef>
                <a:spcPts val="1200"/>
              </a:spcBef>
              <a:spcAft>
                <a:spcPts val="0"/>
              </a:spcAft>
            </a:pPr>
            <a:r>
              <a:rPr lang="en-US" dirty="0">
                <a:solidFill>
                  <a:schemeClr val="tx1">
                    <a:lumMod val="65000"/>
                    <a:lumOff val="35000"/>
                  </a:schemeClr>
                </a:solidFill>
              </a:rPr>
              <a:t>Pharmacologic stress utilized</a:t>
            </a:r>
          </a:p>
          <a:p>
            <a:pPr lvl="1">
              <a:spcBef>
                <a:spcPts val="600"/>
              </a:spcBef>
              <a:spcAft>
                <a:spcPts val="0"/>
              </a:spcAft>
            </a:pPr>
            <a:r>
              <a:rPr lang="en-US" dirty="0">
                <a:solidFill>
                  <a:schemeClr val="tx1">
                    <a:lumMod val="65000"/>
                    <a:lumOff val="35000"/>
                  </a:schemeClr>
                </a:solidFill>
              </a:rPr>
              <a:t>No chest discomfort </a:t>
            </a:r>
          </a:p>
          <a:p>
            <a:pPr lvl="1">
              <a:spcBef>
                <a:spcPts val="600"/>
              </a:spcBef>
              <a:spcAft>
                <a:spcPts val="0"/>
              </a:spcAft>
            </a:pPr>
            <a:r>
              <a:rPr lang="en-US" dirty="0">
                <a:solidFill>
                  <a:schemeClr val="tx1">
                    <a:lumMod val="65000"/>
                    <a:lumOff val="35000"/>
                  </a:schemeClr>
                </a:solidFill>
              </a:rPr>
              <a:t>No ischemic ECG changes</a:t>
            </a:r>
          </a:p>
          <a:p>
            <a:pPr>
              <a:spcBef>
                <a:spcPts val="1200"/>
              </a:spcBef>
              <a:spcAft>
                <a:spcPts val="0"/>
              </a:spcAft>
            </a:pPr>
            <a:r>
              <a:rPr lang="en-US" dirty="0">
                <a:solidFill>
                  <a:schemeClr val="tx1">
                    <a:lumMod val="65000"/>
                    <a:lumOff val="35000"/>
                  </a:schemeClr>
                </a:solidFill>
              </a:rPr>
              <a:t>The patient complained of shortness of breath,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which </a:t>
            </a:r>
            <a:r>
              <a:rPr lang="en-US" dirty="0">
                <a:solidFill>
                  <a:schemeClr val="tx1">
                    <a:lumMod val="65000"/>
                    <a:lumOff val="35000"/>
                  </a:schemeClr>
                </a:solidFill>
              </a:rPr>
              <a:t>resolved without treatment approximately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6 </a:t>
            </a:r>
            <a:r>
              <a:rPr lang="en-US" dirty="0">
                <a:solidFill>
                  <a:schemeClr val="tx1">
                    <a:lumMod val="65000"/>
                    <a:lumOff val="35000"/>
                  </a:schemeClr>
                </a:solidFill>
              </a:rPr>
              <a:t>minutes after administration of pharmacologic stress</a:t>
            </a:r>
          </a:p>
          <a:p>
            <a:pPr>
              <a:spcBef>
                <a:spcPts val="1200"/>
              </a:spcBef>
              <a:spcAft>
                <a:spcPts val="0"/>
              </a:spcAft>
            </a:pPr>
            <a:r>
              <a:rPr lang="en-US" dirty="0">
                <a:solidFill>
                  <a:schemeClr val="tx1">
                    <a:lumMod val="65000"/>
                    <a:lumOff val="35000"/>
                  </a:schemeClr>
                </a:solidFill>
              </a:rPr>
              <a:t>Hemodynamics</a:t>
            </a:r>
          </a:p>
          <a:p>
            <a:pPr lvl="1">
              <a:spcBef>
                <a:spcPts val="600"/>
              </a:spcBef>
              <a:spcAft>
                <a:spcPts val="0"/>
              </a:spcAft>
            </a:pPr>
            <a:r>
              <a:rPr lang="en-US" dirty="0">
                <a:solidFill>
                  <a:schemeClr val="tx1">
                    <a:lumMod val="65000"/>
                    <a:lumOff val="35000"/>
                  </a:schemeClr>
                </a:solidFill>
              </a:rPr>
              <a:t>HR: 79 → 93 bpm</a:t>
            </a:r>
          </a:p>
          <a:p>
            <a:pPr lvl="1">
              <a:spcBef>
                <a:spcPts val="600"/>
              </a:spcBef>
              <a:spcAft>
                <a:spcPts val="0"/>
              </a:spcAft>
            </a:pPr>
            <a:r>
              <a:rPr lang="en-US" dirty="0">
                <a:solidFill>
                  <a:schemeClr val="tx1">
                    <a:lumMod val="65000"/>
                    <a:lumOff val="35000"/>
                  </a:schemeClr>
                </a:solidFill>
              </a:rPr>
              <a:t>BP: 159/81 → 148/82 mm Hg</a:t>
            </a:r>
          </a:p>
        </p:txBody>
      </p:sp>
      <p:sp>
        <p:nvSpPr>
          <p:cNvPr id="566275" name="Title 1"/>
          <p:cNvSpPr>
            <a:spLocks noGrp="1"/>
          </p:cNvSpPr>
          <p:nvPr>
            <p:ph type="title"/>
          </p:nvPr>
        </p:nvSpPr>
        <p:spPr/>
        <p:txBody>
          <a:bodyPr/>
          <a:lstStyle/>
          <a:p>
            <a:r>
              <a:rPr lang="en-US" dirty="0" smtClean="0"/>
              <a:t>Pharmacologic stress SPECT MPI</a:t>
            </a:r>
            <a:endParaRPr lang="en-US" dirty="0"/>
          </a:p>
        </p:txBody>
      </p:sp>
      <p:sp>
        <p:nvSpPr>
          <p:cNvPr id="3" name="Content Placeholder 2"/>
          <p:cNvSpPr>
            <a:spLocks noGrp="1"/>
          </p:cNvSpPr>
          <p:nvPr>
            <p:ph sz="quarter" idx="11"/>
          </p:nvPr>
        </p:nvSpPr>
        <p:spPr/>
        <p:txBody>
          <a:bodyPr/>
          <a:lstStyle/>
          <a:p>
            <a:r>
              <a:rPr lang="en-US" dirty="0"/>
              <a:t>Case study and images courtesy of MI Travin, </a:t>
            </a:r>
            <a:r>
              <a:rPr lang="en-US" dirty="0" smtClean="0"/>
              <a:t>MD</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2</a:t>
            </a:r>
            <a:endParaRPr lang="en-US" sz="1200" dirty="0"/>
          </a:p>
        </p:txBody>
      </p:sp>
    </p:spTree>
    <p:extLst>
      <p:ext uri="{BB962C8B-B14F-4D97-AF65-F5344CB8AC3E}">
        <p14:creationId xmlns:p14="http://schemas.microsoft.com/office/powerpoint/2010/main" val="199077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larPlotDispl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742" y="2075865"/>
            <a:ext cx="4653482" cy="3185565"/>
          </a:xfrm>
          <a:prstGeom prst="rect">
            <a:avLst/>
          </a:prstGeom>
          <a:effectLst/>
        </p:spPr>
      </p:pic>
      <p:sp>
        <p:nvSpPr>
          <p:cNvPr id="574466" name="Rectangle 2"/>
          <p:cNvSpPr>
            <a:spLocks noGrp="1" noChangeArrowheads="1"/>
          </p:cNvSpPr>
          <p:nvPr>
            <p:ph type="title"/>
          </p:nvPr>
        </p:nvSpPr>
        <p:spPr/>
        <p:txBody>
          <a:bodyPr/>
          <a:lstStyle/>
          <a:p>
            <a:pPr eaLnBrk="1" hangingPunct="1"/>
            <a:r>
              <a:rPr lang="en-US" dirty="0" smtClean="0"/>
              <a:t>Polar plot display</a:t>
            </a:r>
          </a:p>
        </p:txBody>
      </p:sp>
      <p:sp>
        <p:nvSpPr>
          <p:cNvPr id="8" name="Content Placeholder 7"/>
          <p:cNvSpPr>
            <a:spLocks noGrp="1"/>
          </p:cNvSpPr>
          <p:nvPr>
            <p:ph sz="quarter" idx="11"/>
          </p:nvPr>
        </p:nvSpPr>
        <p:spPr/>
        <p:txBody>
          <a:bodyPr>
            <a:normAutofit/>
          </a:bodyPr>
          <a:lstStyle/>
          <a:p>
            <a:r>
              <a:rPr lang="en-US" dirty="0"/>
              <a:t>Case study and images courtesy of MI Travin, </a:t>
            </a:r>
            <a:r>
              <a:rPr lang="en-US" dirty="0" smtClean="0"/>
              <a:t>MD</a:t>
            </a:r>
            <a:endParaRPr lang="en-US" dirty="0"/>
          </a:p>
        </p:txBody>
      </p:sp>
      <p:sp>
        <p:nvSpPr>
          <p:cNvPr id="9"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2</a:t>
            </a:r>
            <a:endParaRPr lang="en-US" sz="1200" dirty="0"/>
          </a:p>
        </p:txBody>
      </p:sp>
      <p:sp>
        <p:nvSpPr>
          <p:cNvPr id="10" name="Content Placeholder 2"/>
          <p:cNvSpPr txBox="1">
            <a:spLocks/>
          </p:cNvSpPr>
          <p:nvPr/>
        </p:nvSpPr>
        <p:spPr>
          <a:xfrm>
            <a:off x="650240" y="1600200"/>
            <a:ext cx="3551153" cy="4092903"/>
          </a:xfrm>
          <a:prstGeom prst="rect">
            <a:avLst/>
          </a:prstGeom>
        </p:spPr>
        <p:txBody>
          <a:bodyPr vert="horz" lIns="91440" tIns="45720" rIns="91440" bIns="45720" rtlCol="0" anchor="t">
            <a:noAutofit/>
          </a:bodyPr>
          <a:lstStyle>
            <a:lvl1pPr marL="342900" indent="-342900" algn="l" defTabSz="457200" rtl="0" eaLnBrk="1" latinLnBrk="0" hangingPunct="1">
              <a:spcBef>
                <a:spcPts val="24"/>
              </a:spcBef>
              <a:spcAft>
                <a:spcPts val="600"/>
              </a:spcAft>
              <a:buFont typeface="Arial"/>
              <a:buChar char="•"/>
              <a:defRPr sz="20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16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30000"/>
              </a:spcBef>
            </a:pPr>
            <a:r>
              <a:rPr lang="en-US" dirty="0">
                <a:solidFill>
                  <a:schemeClr val="tx1">
                    <a:lumMod val="75000"/>
                    <a:lumOff val="25000"/>
                  </a:schemeClr>
                </a:solidFill>
                <a:sym typeface="Symbol" pitchFamily="18" charset="2"/>
              </a:rPr>
              <a:t>Mild-moderate global LV systolic dysfunction with EF = 42%</a:t>
            </a:r>
          </a:p>
          <a:p>
            <a:pPr>
              <a:spcBef>
                <a:spcPct val="30000"/>
              </a:spcBef>
            </a:pPr>
            <a:r>
              <a:rPr lang="en-US" dirty="0">
                <a:solidFill>
                  <a:schemeClr val="tx1">
                    <a:lumMod val="75000"/>
                    <a:lumOff val="25000"/>
                  </a:schemeClr>
                </a:solidFill>
              </a:rPr>
              <a:t>Summed stress score (SSS) = 13</a:t>
            </a:r>
          </a:p>
          <a:p>
            <a:pPr>
              <a:spcBef>
                <a:spcPct val="30000"/>
              </a:spcBef>
            </a:pPr>
            <a:r>
              <a:rPr lang="en-US" dirty="0">
                <a:solidFill>
                  <a:schemeClr val="tx1">
                    <a:lumMod val="75000"/>
                    <a:lumOff val="25000"/>
                  </a:schemeClr>
                </a:solidFill>
              </a:rPr>
              <a:t>Summed difference score (SDS) = 11</a:t>
            </a:r>
            <a:endParaRPr lang="en-US" dirty="0">
              <a:solidFill>
                <a:schemeClr val="tx1">
                  <a:lumMod val="75000"/>
                  <a:lumOff val="25000"/>
                </a:schemeClr>
              </a:solidFill>
              <a:sym typeface="Symbol" pitchFamily="18" charset="2"/>
            </a:endParaRPr>
          </a:p>
        </p:txBody>
      </p:sp>
    </p:spTree>
    <p:extLst>
      <p:ext uri="{BB962C8B-B14F-4D97-AF65-F5344CB8AC3E}">
        <p14:creationId xmlns:p14="http://schemas.microsoft.com/office/powerpoint/2010/main" val="2913661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981201" y="1600201"/>
            <a:ext cx="8123059" cy="4428811"/>
          </a:xfrm>
        </p:spPr>
        <p:txBody>
          <a:bodyPr>
            <a:normAutofit/>
          </a:bodyPr>
          <a:lstStyle/>
          <a:p>
            <a:pPr>
              <a:spcBef>
                <a:spcPts val="600"/>
              </a:spcBef>
            </a:pPr>
            <a:r>
              <a:rPr lang="en-US" sz="2000" dirty="0"/>
              <a:t>An abnormal SPECT result is a predictor of all-cause </a:t>
            </a:r>
            <a:br>
              <a:rPr lang="en-US" sz="2000" dirty="0"/>
            </a:br>
            <a:r>
              <a:rPr lang="en-US" sz="2000" dirty="0"/>
              <a:t>mortality in patients with renal insufficiency</a:t>
            </a:r>
            <a:r>
              <a:rPr lang="en-US" sz="2000" baseline="30000" dirty="0"/>
              <a:t>1</a:t>
            </a:r>
            <a:r>
              <a:rPr lang="en-US" sz="2000" dirty="0"/>
              <a:t> </a:t>
            </a:r>
          </a:p>
          <a:p>
            <a:pPr lvl="1">
              <a:spcBef>
                <a:spcPts val="600"/>
              </a:spcBef>
            </a:pPr>
            <a:r>
              <a:rPr lang="en-US" sz="1600" dirty="0"/>
              <a:t>Adds independent and incremental information to clinical, GFR, </a:t>
            </a:r>
            <a:br>
              <a:rPr lang="en-US" sz="1600" dirty="0"/>
            </a:br>
            <a:r>
              <a:rPr lang="en-US" sz="1600" dirty="0"/>
              <a:t>and exercise variables </a:t>
            </a:r>
          </a:p>
          <a:p>
            <a:pPr>
              <a:spcBef>
                <a:spcPts val="600"/>
              </a:spcBef>
            </a:pPr>
            <a:r>
              <a:rPr lang="en-US" sz="2000" dirty="0"/>
              <a:t>MPI is a strong predictor of all-cause mortality in patients </a:t>
            </a:r>
            <a:br>
              <a:rPr lang="en-US" sz="2000" dirty="0"/>
            </a:br>
            <a:r>
              <a:rPr lang="en-US" sz="2000" dirty="0"/>
              <a:t>with end-stage renal disease</a:t>
            </a:r>
            <a:r>
              <a:rPr lang="en-US" sz="2000" baseline="30000" dirty="0"/>
              <a:t>2</a:t>
            </a:r>
            <a:r>
              <a:rPr lang="en-US" sz="2000" dirty="0"/>
              <a:t> </a:t>
            </a:r>
          </a:p>
          <a:p>
            <a:pPr lvl="1">
              <a:spcBef>
                <a:spcPts val="600"/>
              </a:spcBef>
            </a:pPr>
            <a:r>
              <a:rPr lang="en-US" sz="1600" dirty="0"/>
              <a:t>Abnormal MPI results independently predicted worse survival and provided more powerful prognostic data than angiography</a:t>
            </a:r>
          </a:p>
          <a:p>
            <a:pPr>
              <a:spcBef>
                <a:spcPts val="600"/>
              </a:spcBef>
            </a:pPr>
            <a:r>
              <a:rPr lang="en-US" sz="2000" dirty="0"/>
              <a:t>MPI provides effective risk stratification across the entire spectrum of renal failure</a:t>
            </a:r>
            <a:r>
              <a:rPr lang="en-US" sz="2000" baseline="30000" dirty="0"/>
              <a:t>3</a:t>
            </a:r>
          </a:p>
          <a:p>
            <a:pPr lvl="1">
              <a:spcBef>
                <a:spcPts val="600"/>
              </a:spcBef>
            </a:pPr>
            <a:r>
              <a:rPr lang="en-US" sz="1600" dirty="0"/>
              <a:t>Renal function and MPI have additive value in risk-stratifying patients </a:t>
            </a:r>
            <a:br>
              <a:rPr lang="en-US" sz="1600" dirty="0"/>
            </a:br>
            <a:r>
              <a:rPr lang="en-US" sz="1600" dirty="0"/>
              <a:t>with suspected CAD</a:t>
            </a:r>
          </a:p>
          <a:p>
            <a:pPr marL="0" indent="0">
              <a:buNone/>
            </a:pPr>
            <a:endParaRPr lang="en-US" sz="1600" dirty="0"/>
          </a:p>
        </p:txBody>
      </p:sp>
      <p:sp>
        <p:nvSpPr>
          <p:cNvPr id="6" name="Content Placeholder 2"/>
          <p:cNvSpPr txBox="1">
            <a:spLocks/>
          </p:cNvSpPr>
          <p:nvPr/>
        </p:nvSpPr>
        <p:spPr>
          <a:xfrm>
            <a:off x="1524000" y="6312122"/>
            <a:ext cx="9144000" cy="1264253"/>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hangingPunct="0">
              <a:spcBef>
                <a:spcPts val="0"/>
              </a:spcBef>
              <a:spcAft>
                <a:spcPts val="0"/>
              </a:spcAft>
              <a:buNone/>
            </a:pPr>
            <a:r>
              <a:rPr lang="en-US" sz="1000" dirty="0">
                <a:solidFill>
                  <a:schemeClr val="bg1"/>
                </a:solidFill>
                <a:latin typeface="Arial Narrow"/>
                <a:cs typeface="Arial Narrow"/>
              </a:rPr>
              <a:t>1. Al-Mallah MH, et al. Circ Cardiovasc Imaging 2009;2:429-436. 2. Venkataraman R, et al. Am J Cardiol 2008;102:1451-1456. </a:t>
            </a:r>
            <a:br>
              <a:rPr lang="en-US" sz="1000" dirty="0">
                <a:solidFill>
                  <a:schemeClr val="bg1"/>
                </a:solidFill>
                <a:latin typeface="Arial Narrow"/>
                <a:cs typeface="Arial Narrow"/>
              </a:rPr>
            </a:br>
            <a:r>
              <a:rPr lang="en-US" sz="1000" dirty="0">
                <a:solidFill>
                  <a:schemeClr val="bg1"/>
                </a:solidFill>
                <a:latin typeface="Arial Narrow"/>
                <a:cs typeface="Arial Narrow"/>
              </a:rPr>
              <a:t>3. Hakeem A, et al. Circulation 2008;118:2540-2549.</a:t>
            </a:r>
          </a:p>
        </p:txBody>
      </p:sp>
      <p:sp>
        <p:nvSpPr>
          <p:cNvPr id="7" name="Rectangle 2"/>
          <p:cNvSpPr>
            <a:spLocks noGrp="1" noChangeArrowheads="1"/>
          </p:cNvSpPr>
          <p:nvPr>
            <p:ph type="title"/>
          </p:nvPr>
        </p:nvSpPr>
        <p:spPr>
          <a:xfrm>
            <a:off x="796843" y="241002"/>
            <a:ext cx="10972800" cy="1143000"/>
          </a:xfrm>
        </p:spPr>
        <p:txBody>
          <a:bodyPr/>
          <a:lstStyle/>
          <a:p>
            <a:pPr eaLnBrk="1" hangingPunct="1"/>
            <a:r>
              <a:rPr lang="en-US" dirty="0" smtClean="0">
                <a:cs typeface="Century Gothic"/>
              </a:rPr>
              <a:t>Key points</a:t>
            </a:r>
          </a:p>
        </p:txBody>
      </p:sp>
      <p:sp>
        <p:nvSpPr>
          <p:cNvPr id="8" name="Title 1"/>
          <p:cNvSpPr txBox="1">
            <a:spLocks/>
          </p:cNvSpPr>
          <p:nvPr/>
        </p:nvSpPr>
        <p:spPr>
          <a:xfrm>
            <a:off x="5320123" y="-124622"/>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2</a:t>
            </a:r>
            <a:endParaRPr lang="en-US" sz="1200" dirty="0"/>
          </a:p>
        </p:txBody>
      </p:sp>
    </p:spTree>
    <p:extLst>
      <p:ext uri="{BB962C8B-B14F-4D97-AF65-F5344CB8AC3E}">
        <p14:creationId xmlns:p14="http://schemas.microsoft.com/office/powerpoint/2010/main" val="421734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6yo_ma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86238" y="1238560"/>
            <a:ext cx="3781763" cy="5619440"/>
          </a:xfrm>
          <a:prstGeom prst="rect">
            <a:avLst/>
          </a:prstGeom>
          <a:effectLst>
            <a:outerShdw blurRad="647700" dist="1270000" dir="9480000" sx="93000" sy="93000" algn="r" rotWithShape="0">
              <a:prstClr val="black">
                <a:alpha val="35000"/>
              </a:prstClr>
            </a:outerShdw>
          </a:effectLst>
        </p:spPr>
      </p:pic>
      <p:sp>
        <p:nvSpPr>
          <p:cNvPr id="556034"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sp>
        <p:nvSpPr>
          <p:cNvPr id="8" name="Content Placeholder 5"/>
          <p:cNvSpPr txBox="1">
            <a:spLocks/>
          </p:cNvSpPr>
          <p:nvPr/>
        </p:nvSpPr>
        <p:spPr>
          <a:xfrm>
            <a:off x="10303104" y="6540500"/>
            <a:ext cx="1304365" cy="317500"/>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a:solidFill>
                  <a:schemeClr val="bg1"/>
                </a:solidFill>
              </a:rPr>
              <a:t>012-0400-PM  5/15</a:t>
            </a:r>
          </a:p>
        </p:txBody>
      </p:sp>
      <p:sp>
        <p:nvSpPr>
          <p:cNvPr id="9" name="Content Placeholder 4"/>
          <p:cNvSpPr>
            <a:spLocks noGrp="1"/>
          </p:cNvSpPr>
          <p:nvPr>
            <p:ph sz="quarter" idx="12"/>
          </p:nvPr>
        </p:nvSpPr>
        <p:spPr>
          <a:xfrm>
            <a:off x="3799150" y="6540500"/>
            <a:ext cx="3954463" cy="317500"/>
          </a:xfrm>
        </p:spPr>
        <p:txBody>
          <a:bodyPr/>
          <a:lstStyle/>
          <a:p>
            <a:r>
              <a:rPr lang="en-US" dirty="0" smtClean="0">
                <a:solidFill>
                  <a:schemeClr val="bg1"/>
                </a:solidFill>
              </a:rPr>
              <a:t>Case study and images courtesy of MD Cerqueira, MD</a:t>
            </a:r>
            <a:endParaRPr lang="en-US" dirty="0">
              <a:solidFill>
                <a:schemeClr val="bg1"/>
              </a:solidFill>
            </a:endParaRPr>
          </a:p>
        </p:txBody>
      </p:sp>
      <p:sp>
        <p:nvSpPr>
          <p:cNvPr id="10" name="Title 1"/>
          <p:cNvSpPr txBox="1">
            <a:spLocks/>
          </p:cNvSpPr>
          <p:nvPr/>
        </p:nvSpPr>
        <p:spPr>
          <a:xfrm>
            <a:off x="2050320" y="1644784"/>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rgbClr val="C8003B"/>
                </a:solidFill>
                <a:latin typeface="Century Gothic"/>
                <a:ea typeface="+mj-ea"/>
                <a:cs typeface="+mj-cs"/>
              </a:defRPr>
            </a:lvl1pPr>
          </a:lstStyle>
          <a:p>
            <a:r>
              <a:rPr lang="en-US" sz="1800" dirty="0">
                <a:solidFill>
                  <a:schemeClr val="bg1"/>
                </a:solidFill>
              </a:rPr>
              <a:t>MPI case study 3</a:t>
            </a:r>
          </a:p>
        </p:txBody>
      </p:sp>
      <p:sp>
        <p:nvSpPr>
          <p:cNvPr id="11" name="Text Placeholder 3"/>
          <p:cNvSpPr txBox="1">
            <a:spLocks/>
          </p:cNvSpPr>
          <p:nvPr/>
        </p:nvSpPr>
        <p:spPr>
          <a:xfrm>
            <a:off x="2031717" y="2327118"/>
            <a:ext cx="6039207" cy="2339975"/>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400" kern="1200">
                <a:solidFill>
                  <a:schemeClr val="bg1"/>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rgbClr val="FFFFFF"/>
                </a:solidFill>
              </a:rPr>
              <a:t>SPECT MPI in a 76-year-old man </a:t>
            </a:r>
            <a:r>
              <a:rPr lang="en-US" sz="2800" dirty="0"/>
              <a:t>with prior coronary artery </a:t>
            </a:r>
            <a:br>
              <a:rPr lang="en-US" sz="2800" dirty="0"/>
            </a:br>
            <a:r>
              <a:rPr lang="en-US" sz="2800" dirty="0"/>
              <a:t>bypass grafting surgery</a:t>
            </a:r>
          </a:p>
        </p:txBody>
      </p:sp>
    </p:spTree>
    <p:extLst>
      <p:ext uri="{BB962C8B-B14F-4D97-AF65-F5344CB8AC3E}">
        <p14:creationId xmlns:p14="http://schemas.microsoft.com/office/powerpoint/2010/main" val="250275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idx="1"/>
          </p:nvPr>
        </p:nvSpPr>
        <p:spPr>
          <a:xfrm>
            <a:off x="640080" y="1562292"/>
            <a:ext cx="10972800" cy="4730627"/>
          </a:xfrm>
        </p:spPr>
        <p:txBody>
          <a:bodyPr>
            <a:normAutofit lnSpcReduction="10000"/>
          </a:bodyPr>
          <a:lstStyle/>
          <a:p>
            <a:pPr>
              <a:lnSpc>
                <a:spcPct val="120000"/>
              </a:lnSpc>
              <a:spcBef>
                <a:spcPts val="600"/>
              </a:spcBef>
            </a:pPr>
            <a:r>
              <a:rPr lang="en-US" dirty="0">
                <a:solidFill>
                  <a:schemeClr val="tx1">
                    <a:lumMod val="65000"/>
                    <a:lumOff val="35000"/>
                  </a:schemeClr>
                </a:solidFill>
              </a:rPr>
              <a:t>76-year-old male presenting to </a:t>
            </a:r>
            <a:r>
              <a:rPr lang="en-US" dirty="0" smtClean="0">
                <a:solidFill>
                  <a:schemeClr val="tx1">
                    <a:lumMod val="65000"/>
                    <a:lumOff val="35000"/>
                  </a:schemeClr>
                </a:solidFill>
              </a:rPr>
              <a:t>ED </a:t>
            </a:r>
            <a:r>
              <a:rPr lang="en-US" dirty="0">
                <a:solidFill>
                  <a:schemeClr val="tx1">
                    <a:lumMod val="65000"/>
                    <a:lumOff val="35000"/>
                  </a:schemeClr>
                </a:solidFill>
              </a:rPr>
              <a:t>with exertional chest </a:t>
            </a:r>
            <a:r>
              <a:rPr lang="en-US" dirty="0" smtClean="0">
                <a:solidFill>
                  <a:schemeClr val="tx1">
                    <a:lumMod val="65000"/>
                    <a:lumOff val="35000"/>
                  </a:schemeClr>
                </a:solidFill>
              </a:rPr>
              <a:t>pain and </a:t>
            </a:r>
            <a:r>
              <a:rPr lang="en-US" dirty="0">
                <a:solidFill>
                  <a:schemeClr val="tx1">
                    <a:lumMod val="65000"/>
                    <a:lumOff val="35000"/>
                  </a:schemeClr>
                </a:solidFill>
              </a:rPr>
              <a:t>shortness of breath </a:t>
            </a:r>
          </a:p>
          <a:p>
            <a:pPr lvl="1">
              <a:lnSpc>
                <a:spcPct val="90000"/>
              </a:lnSpc>
              <a:spcBef>
                <a:spcPct val="40000"/>
              </a:spcBef>
            </a:pPr>
            <a:r>
              <a:rPr lang="en-US" dirty="0" smtClean="0">
                <a:solidFill>
                  <a:schemeClr val="tx1">
                    <a:lumMod val="65000"/>
                    <a:lumOff val="35000"/>
                  </a:schemeClr>
                </a:solidFill>
              </a:rPr>
              <a:t>Weight: 175 lb</a:t>
            </a:r>
          </a:p>
          <a:p>
            <a:pPr lvl="1">
              <a:lnSpc>
                <a:spcPct val="90000"/>
              </a:lnSpc>
              <a:spcBef>
                <a:spcPct val="40000"/>
              </a:spcBef>
            </a:pPr>
            <a:r>
              <a:rPr lang="en-US" dirty="0" smtClean="0">
                <a:solidFill>
                  <a:schemeClr val="tx1">
                    <a:lumMod val="65000"/>
                    <a:lumOff val="35000"/>
                  </a:schemeClr>
                </a:solidFill>
              </a:rPr>
              <a:t>Height: 69</a:t>
            </a:r>
            <a:r>
              <a:rPr lang="en-US" spc="-300" dirty="0">
                <a:solidFill>
                  <a:schemeClr val="tx1">
                    <a:lumMod val="65000"/>
                    <a:lumOff val="35000"/>
                  </a:schemeClr>
                </a:solidFill>
              </a:rPr>
              <a:t>″  </a:t>
            </a:r>
          </a:p>
          <a:p>
            <a:pPr lvl="1">
              <a:lnSpc>
                <a:spcPct val="90000"/>
              </a:lnSpc>
              <a:spcBef>
                <a:spcPct val="40000"/>
              </a:spcBef>
            </a:pPr>
            <a:r>
              <a:rPr lang="en-US" spc="-300" dirty="0">
                <a:solidFill>
                  <a:schemeClr val="tx1">
                    <a:lumMod val="65000"/>
                    <a:lumOff val="35000"/>
                  </a:schemeClr>
                </a:solidFill>
              </a:rPr>
              <a:t>B</a:t>
            </a:r>
            <a:r>
              <a:rPr lang="en-US" dirty="0" smtClean="0">
                <a:solidFill>
                  <a:schemeClr val="tx1">
                    <a:lumMod val="65000"/>
                    <a:lumOff val="35000"/>
                  </a:schemeClr>
                </a:solidFill>
              </a:rPr>
              <a:t>MI: 26.3 kg/m</a:t>
            </a:r>
            <a:r>
              <a:rPr lang="en-US" baseline="30000" dirty="0" smtClean="0">
                <a:solidFill>
                  <a:schemeClr val="tx1">
                    <a:lumMod val="65000"/>
                    <a:lumOff val="35000"/>
                  </a:schemeClr>
                </a:solidFill>
              </a:rPr>
              <a:t>2</a:t>
            </a:r>
            <a:endParaRPr lang="en-US" baseline="30000" dirty="0">
              <a:solidFill>
                <a:schemeClr val="tx1">
                  <a:lumMod val="65000"/>
                  <a:lumOff val="35000"/>
                </a:schemeClr>
              </a:solidFill>
            </a:endParaRPr>
          </a:p>
          <a:p>
            <a:pPr lvl="1">
              <a:lnSpc>
                <a:spcPct val="90000"/>
              </a:lnSpc>
              <a:spcBef>
                <a:spcPct val="40000"/>
              </a:spcBef>
              <a:spcAft>
                <a:spcPts val="1200"/>
              </a:spcAft>
            </a:pPr>
            <a:r>
              <a:rPr lang="en-US" dirty="0">
                <a:solidFill>
                  <a:schemeClr val="tx1">
                    <a:lumMod val="65000"/>
                    <a:lumOff val="35000"/>
                  </a:schemeClr>
                </a:solidFill>
              </a:rPr>
              <a:t>Former smoker</a:t>
            </a:r>
          </a:p>
          <a:p>
            <a:pPr eaLnBrk="1" hangingPunct="1">
              <a:lnSpc>
                <a:spcPct val="90000"/>
              </a:lnSpc>
              <a:spcBef>
                <a:spcPct val="40000"/>
              </a:spcBef>
            </a:pPr>
            <a:r>
              <a:rPr lang="en-US" dirty="0">
                <a:solidFill>
                  <a:schemeClr val="tx1">
                    <a:lumMod val="65000"/>
                    <a:lumOff val="35000"/>
                  </a:schemeClr>
                </a:solidFill>
              </a:rPr>
              <a:t>Cardiac risk factors</a:t>
            </a:r>
          </a:p>
          <a:p>
            <a:pPr lvl="1" eaLnBrk="1" hangingPunct="1">
              <a:lnSpc>
                <a:spcPct val="90000"/>
              </a:lnSpc>
              <a:spcBef>
                <a:spcPct val="40000"/>
              </a:spcBef>
            </a:pPr>
            <a:r>
              <a:rPr lang="en-US" dirty="0">
                <a:solidFill>
                  <a:schemeClr val="tx1">
                    <a:lumMod val="65000"/>
                    <a:lumOff val="35000"/>
                  </a:schemeClr>
                </a:solidFill>
              </a:rPr>
              <a:t>Hypertension</a:t>
            </a:r>
          </a:p>
          <a:p>
            <a:pPr lvl="1" eaLnBrk="1" hangingPunct="1">
              <a:lnSpc>
                <a:spcPct val="90000"/>
              </a:lnSpc>
              <a:spcBef>
                <a:spcPct val="40000"/>
              </a:spcBef>
            </a:pPr>
            <a:r>
              <a:rPr lang="en-US" dirty="0">
                <a:solidFill>
                  <a:schemeClr val="tx1">
                    <a:lumMod val="65000"/>
                    <a:lumOff val="35000"/>
                  </a:schemeClr>
                </a:solidFill>
              </a:rPr>
              <a:t>Hyperlipidemia</a:t>
            </a:r>
          </a:p>
          <a:p>
            <a:pPr lvl="1" eaLnBrk="1" hangingPunct="1">
              <a:lnSpc>
                <a:spcPct val="90000"/>
              </a:lnSpc>
              <a:spcBef>
                <a:spcPct val="40000"/>
              </a:spcBef>
            </a:pPr>
            <a:r>
              <a:rPr lang="en-US" dirty="0">
                <a:solidFill>
                  <a:schemeClr val="tx1">
                    <a:lumMod val="65000"/>
                    <a:lumOff val="35000"/>
                  </a:schemeClr>
                </a:solidFill>
              </a:rPr>
              <a:t>Polycythemia vera</a:t>
            </a:r>
          </a:p>
        </p:txBody>
      </p:sp>
      <p:sp>
        <p:nvSpPr>
          <p:cNvPr id="293890" name="Rectangle 2"/>
          <p:cNvSpPr>
            <a:spLocks noGrp="1" noChangeArrowheads="1"/>
          </p:cNvSpPr>
          <p:nvPr>
            <p:ph type="title"/>
          </p:nvPr>
        </p:nvSpPr>
        <p:spPr/>
        <p:txBody>
          <a:bodyPr/>
          <a:lstStyle/>
          <a:p>
            <a:pPr eaLnBrk="1" hangingPunct="1"/>
            <a:r>
              <a:rPr lang="en-US" dirty="0" smtClean="0">
                <a:cs typeface="Century Gothic"/>
              </a:rPr>
              <a:t>Patient history</a:t>
            </a:r>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
        <p:nvSpPr>
          <p:cNvPr id="2" name="Content Placeholder 1"/>
          <p:cNvSpPr>
            <a:spLocks noGrp="1"/>
          </p:cNvSpPr>
          <p:nvPr>
            <p:ph sz="quarter" idx="11"/>
          </p:nvPr>
        </p:nvSpPr>
        <p:spPr/>
        <p:txBody>
          <a:bodyPr/>
          <a:lstStyle/>
          <a:p>
            <a:r>
              <a:rPr lang="en-US" dirty="0"/>
              <a:t>Case study and images courtesy of MD Cerqueira, </a:t>
            </a:r>
            <a:r>
              <a:rPr lang="en-US" dirty="0" smtClean="0"/>
              <a:t>MD</a:t>
            </a:r>
            <a:endParaRPr lang="en-US" dirty="0"/>
          </a:p>
        </p:txBody>
      </p:sp>
    </p:spTree>
    <p:extLst>
      <p:ext uri="{BB962C8B-B14F-4D97-AF65-F5344CB8AC3E}">
        <p14:creationId xmlns:p14="http://schemas.microsoft.com/office/powerpoint/2010/main" val="542618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2"/>
          <p:cNvSpPr>
            <a:spLocks noGrp="1" noChangeArrowheads="1"/>
          </p:cNvSpPr>
          <p:nvPr>
            <p:ph type="title"/>
          </p:nvPr>
        </p:nvSpPr>
        <p:spPr/>
        <p:txBody>
          <a:bodyPr/>
          <a:lstStyle/>
          <a:p>
            <a:pPr eaLnBrk="1" hangingPunct="1"/>
            <a:r>
              <a:rPr lang="en-US" dirty="0" smtClean="0"/>
              <a:t>Patient history (cont.)</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
        <p:nvSpPr>
          <p:cNvPr id="8" name="Rectangle 3"/>
          <p:cNvSpPr txBox="1">
            <a:spLocks noChangeArrowheads="1"/>
          </p:cNvSpPr>
          <p:nvPr/>
        </p:nvSpPr>
        <p:spPr>
          <a:xfrm>
            <a:off x="650240" y="1600200"/>
            <a:ext cx="10972800" cy="4092903"/>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0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dirty="0">
                <a:solidFill>
                  <a:schemeClr val="tx1">
                    <a:lumMod val="65000"/>
                    <a:lumOff val="35000"/>
                  </a:schemeClr>
                </a:solidFill>
              </a:rPr>
              <a:t>Coronary artery bypass grafting (CABG) in 1997</a:t>
            </a:r>
          </a:p>
          <a:p>
            <a:pPr lvl="1">
              <a:spcBef>
                <a:spcPts val="600"/>
              </a:spcBef>
              <a:spcAft>
                <a:spcPts val="1200"/>
              </a:spcAft>
            </a:pPr>
            <a:r>
              <a:rPr lang="en-US" dirty="0">
                <a:solidFill>
                  <a:schemeClr val="tx1">
                    <a:lumMod val="65000"/>
                    <a:lumOff val="35000"/>
                  </a:schemeClr>
                </a:solidFill>
              </a:rPr>
              <a:t>RIMA to LAD/D1, SVG to RCA</a:t>
            </a:r>
          </a:p>
          <a:p>
            <a:pPr>
              <a:spcBef>
                <a:spcPts val="600"/>
              </a:spcBef>
            </a:pPr>
            <a:r>
              <a:rPr lang="en-US" dirty="0">
                <a:solidFill>
                  <a:schemeClr val="tx1">
                    <a:lumMod val="65000"/>
                    <a:lumOff val="35000"/>
                  </a:schemeClr>
                </a:solidFill>
              </a:rPr>
              <a:t>Non−ST-elevation myocardial infarction </a:t>
            </a:r>
            <a:br>
              <a:rPr lang="en-US" dirty="0">
                <a:solidFill>
                  <a:schemeClr val="tx1">
                    <a:lumMod val="65000"/>
                    <a:lumOff val="35000"/>
                  </a:schemeClr>
                </a:solidFill>
              </a:rPr>
            </a:br>
            <a:r>
              <a:rPr lang="en-US" dirty="0">
                <a:solidFill>
                  <a:schemeClr val="tx1">
                    <a:lumMod val="65000"/>
                    <a:lumOff val="35000"/>
                  </a:schemeClr>
                </a:solidFill>
              </a:rPr>
              <a:t>(NSTEMI) in 1998</a:t>
            </a:r>
          </a:p>
          <a:p>
            <a:pPr lvl="1">
              <a:spcBef>
                <a:spcPts val="600"/>
              </a:spcBef>
              <a:spcAft>
                <a:spcPts val="1200"/>
              </a:spcAft>
            </a:pPr>
            <a:r>
              <a:rPr lang="en-US" dirty="0">
                <a:solidFill>
                  <a:schemeClr val="tx1">
                    <a:lumMod val="65000"/>
                    <a:lumOff val="35000"/>
                  </a:schemeClr>
                </a:solidFill>
              </a:rPr>
              <a:t>Bare metal stent (BMS) RI 1998, </a:t>
            </a:r>
            <a:br>
              <a:rPr lang="en-US" dirty="0">
                <a:solidFill>
                  <a:schemeClr val="tx1">
                    <a:lumMod val="65000"/>
                    <a:lumOff val="35000"/>
                  </a:schemeClr>
                </a:solidFill>
              </a:rPr>
            </a:br>
            <a:r>
              <a:rPr lang="en-US" dirty="0">
                <a:solidFill>
                  <a:schemeClr val="tx1">
                    <a:lumMod val="65000"/>
                    <a:lumOff val="35000"/>
                  </a:schemeClr>
                </a:solidFill>
              </a:rPr>
              <a:t>POBA SVG-RCA anastomosis</a:t>
            </a:r>
          </a:p>
          <a:p>
            <a:pPr>
              <a:spcBef>
                <a:spcPts val="600"/>
              </a:spcBef>
            </a:pPr>
            <a:r>
              <a:rPr lang="en-US" dirty="0">
                <a:solidFill>
                  <a:schemeClr val="tx1">
                    <a:lumMod val="65000"/>
                    <a:lumOff val="35000"/>
                  </a:schemeClr>
                </a:solidFill>
              </a:rPr>
              <a:t>Benign prostatic hyperplasia</a:t>
            </a:r>
          </a:p>
        </p:txBody>
      </p:sp>
      <p:sp>
        <p:nvSpPr>
          <p:cNvPr id="3" name="Content Placeholder 2"/>
          <p:cNvSpPr>
            <a:spLocks noGrp="1"/>
          </p:cNvSpPr>
          <p:nvPr>
            <p:ph sz="quarter" idx="11"/>
          </p:nvPr>
        </p:nvSpPr>
        <p:spPr/>
        <p:txBody>
          <a:bodyPr/>
          <a:lstStyle/>
          <a:p>
            <a:r>
              <a:rPr lang="en-US" dirty="0"/>
              <a:t>Case study and images courtesy of MD Cerqueira, </a:t>
            </a:r>
            <a:r>
              <a:rPr lang="en-US" dirty="0" smtClean="0"/>
              <a:t>MD</a:t>
            </a:r>
            <a:endParaRPr lang="en-US" dirty="0"/>
          </a:p>
        </p:txBody>
      </p:sp>
    </p:spTree>
    <p:extLst>
      <p:ext uri="{BB962C8B-B14F-4D97-AF65-F5344CB8AC3E}">
        <p14:creationId xmlns:p14="http://schemas.microsoft.com/office/powerpoint/2010/main" val="4259335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eaLnBrk="1" hangingPunct="1"/>
            <a:r>
              <a:rPr lang="en-US" dirty="0" smtClean="0"/>
              <a:t>Workup</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
        <p:nvSpPr>
          <p:cNvPr id="8" name="Rectangle 3"/>
          <p:cNvSpPr txBox="1">
            <a:spLocks noChangeArrowheads="1"/>
          </p:cNvSpPr>
          <p:nvPr/>
        </p:nvSpPr>
        <p:spPr>
          <a:xfrm>
            <a:off x="650240" y="1600200"/>
            <a:ext cx="10972800" cy="4588467"/>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0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dirty="0">
                <a:solidFill>
                  <a:schemeClr val="tx1">
                    <a:lumMod val="65000"/>
                    <a:lumOff val="35000"/>
                  </a:schemeClr>
                </a:solidFill>
              </a:rPr>
              <a:t>Cholesterol:</a:t>
            </a:r>
          </a:p>
          <a:p>
            <a:pPr lvl="1">
              <a:spcAft>
                <a:spcPts val="0"/>
              </a:spcAft>
            </a:pPr>
            <a:r>
              <a:rPr lang="en-US" dirty="0">
                <a:solidFill>
                  <a:schemeClr val="tx1">
                    <a:lumMod val="65000"/>
                    <a:lumOff val="35000"/>
                  </a:schemeClr>
                </a:solidFill>
              </a:rPr>
              <a:t>TC: 93</a:t>
            </a:r>
          </a:p>
          <a:p>
            <a:pPr lvl="1">
              <a:spcAft>
                <a:spcPts val="0"/>
              </a:spcAft>
            </a:pPr>
            <a:r>
              <a:rPr lang="en-US" dirty="0">
                <a:solidFill>
                  <a:schemeClr val="tx1">
                    <a:lumMod val="65000"/>
                    <a:lumOff val="35000"/>
                  </a:schemeClr>
                </a:solidFill>
              </a:rPr>
              <a:t>HDL: 24</a:t>
            </a:r>
          </a:p>
          <a:p>
            <a:pPr lvl="1">
              <a:spcAft>
                <a:spcPts val="0"/>
              </a:spcAft>
            </a:pPr>
            <a:r>
              <a:rPr lang="en-US" dirty="0">
                <a:solidFill>
                  <a:schemeClr val="tx1">
                    <a:lumMod val="65000"/>
                    <a:lumOff val="35000"/>
                  </a:schemeClr>
                </a:solidFill>
              </a:rPr>
              <a:t>LDL: 50</a:t>
            </a:r>
          </a:p>
          <a:p>
            <a:pPr lvl="1">
              <a:spcAft>
                <a:spcPts val="0"/>
              </a:spcAft>
            </a:pPr>
            <a:r>
              <a:rPr lang="en-US" dirty="0">
                <a:solidFill>
                  <a:schemeClr val="tx1">
                    <a:lumMod val="65000"/>
                    <a:lumOff val="35000"/>
                  </a:schemeClr>
                </a:solidFill>
              </a:rPr>
              <a:t>TG: 93</a:t>
            </a:r>
          </a:p>
          <a:p>
            <a:pPr marL="457200" lvl="1" indent="0">
              <a:spcAft>
                <a:spcPts val="0"/>
              </a:spcAft>
              <a:buNone/>
            </a:pPr>
            <a:endParaRPr lang="en-US" dirty="0">
              <a:solidFill>
                <a:schemeClr val="tx1">
                  <a:lumMod val="65000"/>
                  <a:lumOff val="35000"/>
                </a:schemeClr>
              </a:solidFill>
            </a:endParaRPr>
          </a:p>
          <a:p>
            <a:pPr>
              <a:spcAft>
                <a:spcPts val="1200"/>
              </a:spcAft>
            </a:pPr>
            <a:r>
              <a:rPr lang="en-US" dirty="0">
                <a:solidFill>
                  <a:schemeClr val="tx1">
                    <a:lumMod val="65000"/>
                    <a:lumOff val="35000"/>
                  </a:schemeClr>
                </a:solidFill>
              </a:rPr>
              <a:t>Glucose: 117 mg/dL</a:t>
            </a:r>
          </a:p>
          <a:p>
            <a:pPr>
              <a:spcAft>
                <a:spcPts val="1200"/>
              </a:spcAft>
            </a:pPr>
            <a:r>
              <a:rPr lang="en-US" dirty="0">
                <a:solidFill>
                  <a:schemeClr val="tx1">
                    <a:lumMod val="65000"/>
                    <a:lumOff val="35000"/>
                  </a:schemeClr>
                </a:solidFill>
              </a:rPr>
              <a:t>HbA1c: 5.7%</a:t>
            </a:r>
          </a:p>
          <a:p>
            <a:pPr>
              <a:spcAft>
                <a:spcPts val="1200"/>
              </a:spcAft>
            </a:pPr>
            <a:r>
              <a:rPr lang="en-US" dirty="0">
                <a:solidFill>
                  <a:schemeClr val="tx1">
                    <a:lumMod val="65000"/>
                    <a:lumOff val="35000"/>
                  </a:schemeClr>
                </a:solidFill>
              </a:rPr>
              <a:t>Creatinine: 0.83 mg/dL</a:t>
            </a:r>
          </a:p>
          <a:p>
            <a:pPr>
              <a:spcAft>
                <a:spcPts val="1200"/>
              </a:spcAft>
            </a:pPr>
            <a:r>
              <a:rPr lang="en-US" dirty="0">
                <a:solidFill>
                  <a:schemeClr val="tx1">
                    <a:lumMod val="65000"/>
                    <a:lumOff val="35000"/>
                  </a:schemeClr>
                </a:solidFill>
              </a:rPr>
              <a:t>C-reactive protein: 3.5</a:t>
            </a:r>
          </a:p>
          <a:p>
            <a:pPr>
              <a:spcAft>
                <a:spcPts val="1200"/>
              </a:spcAft>
            </a:pPr>
            <a:r>
              <a:rPr lang="en-US" dirty="0">
                <a:solidFill>
                  <a:schemeClr val="tx1">
                    <a:lumMod val="65000"/>
                    <a:lumOff val="35000"/>
                  </a:schemeClr>
                </a:solidFill>
              </a:rPr>
              <a:t>ECG: Normal sinus rhythm, right bundle-branch block</a:t>
            </a:r>
          </a:p>
        </p:txBody>
      </p:sp>
      <p:sp>
        <p:nvSpPr>
          <p:cNvPr id="4" name="Content Placeholder 3"/>
          <p:cNvSpPr>
            <a:spLocks noGrp="1"/>
          </p:cNvSpPr>
          <p:nvPr>
            <p:ph sz="quarter" idx="11"/>
          </p:nvPr>
        </p:nvSpPr>
        <p:spPr/>
        <p:txBody>
          <a:bodyPr/>
          <a:lstStyle/>
          <a:p>
            <a:r>
              <a:rPr lang="en-US" dirty="0"/>
              <a:t>Case study and images courtesy of MD Cerqueira, </a:t>
            </a:r>
            <a:r>
              <a:rPr lang="en-US" dirty="0" smtClean="0"/>
              <a:t>MD</a:t>
            </a:r>
            <a:endParaRPr lang="en-US" dirty="0"/>
          </a:p>
        </p:txBody>
      </p:sp>
    </p:spTree>
    <p:extLst>
      <p:ext uri="{BB962C8B-B14F-4D97-AF65-F5344CB8AC3E}">
        <p14:creationId xmlns:p14="http://schemas.microsoft.com/office/powerpoint/2010/main" val="3129196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47yo_woman-Shock.png"/>
          <p:cNvPicPr>
            <a:picLocks noChangeAspect="1"/>
          </p:cNvPicPr>
          <p:nvPr/>
        </p:nvPicPr>
        <p:blipFill rotWithShape="1">
          <a:blip r:embed="rId3" cstate="screen">
            <a:extLst>
              <a:ext uri="{28A0092B-C50C-407E-A947-70E740481C1C}">
                <a14:useLocalDpi xmlns:a14="http://schemas.microsoft.com/office/drawing/2010/main"/>
              </a:ext>
            </a:extLst>
          </a:blip>
          <a:srcRect r="3447"/>
          <a:stretch/>
        </p:blipFill>
        <p:spPr>
          <a:xfrm>
            <a:off x="5933692" y="584730"/>
            <a:ext cx="4734308" cy="6273271"/>
          </a:xfrm>
          <a:prstGeom prst="rect">
            <a:avLst/>
          </a:prstGeom>
        </p:spPr>
      </p:pic>
      <p:sp>
        <p:nvSpPr>
          <p:cNvPr id="556034" name="Rectangle 2"/>
          <p:cNvSpPr>
            <a:spLocks noChangeArrowheads="1"/>
          </p:cNvSpPr>
          <p:nvPr/>
        </p:nvSpPr>
        <p:spPr bwMode="auto">
          <a:xfrm>
            <a:off x="2057400" y="2193926"/>
            <a:ext cx="8153400" cy="1768475"/>
          </a:xfrm>
          <a:prstGeom prst="rect">
            <a:avLst/>
          </a:prstGeom>
          <a:noFill/>
          <a:ln w="9525">
            <a:noFill/>
            <a:miter lim="800000"/>
            <a:headEnd/>
            <a:tailEnd/>
          </a:ln>
        </p:spPr>
        <p:txBody>
          <a:bodyPr anchor="ctr"/>
          <a:lstStyle/>
          <a:p>
            <a:pPr algn="ctr"/>
            <a:endParaRPr lang="en-US" sz="1900" dirty="0">
              <a:solidFill>
                <a:srgbClr val="FFFFFF"/>
              </a:solidFill>
              <a:latin typeface="Helvetica" charset="0"/>
            </a:endParaRPr>
          </a:p>
        </p:txBody>
      </p:sp>
      <p:sp>
        <p:nvSpPr>
          <p:cNvPr id="2" name="Title 1"/>
          <p:cNvSpPr>
            <a:spLocks noGrp="1"/>
          </p:cNvSpPr>
          <p:nvPr>
            <p:ph type="title"/>
          </p:nvPr>
        </p:nvSpPr>
        <p:spPr>
          <a:xfrm>
            <a:off x="2403234" y="2248283"/>
            <a:ext cx="4796692" cy="1143000"/>
          </a:xfrm>
        </p:spPr>
        <p:txBody>
          <a:bodyPr anchor="ctr"/>
          <a:lstStyle/>
          <a:p>
            <a:pPr algn="ctr"/>
            <a:r>
              <a:rPr lang="en-US" dirty="0" smtClean="0"/>
              <a:t>Have </a:t>
            </a:r>
            <a:r>
              <a:rPr lang="en-US" i="1" dirty="0" smtClean="0"/>
              <a:t>you</a:t>
            </a:r>
            <a:r>
              <a:rPr lang="en-US" dirty="0" smtClean="0"/>
              <a:t> seen Jane?</a:t>
            </a:r>
            <a:endParaRPr lang="en-US" dirty="0"/>
          </a:p>
        </p:txBody>
      </p:sp>
      <p:sp>
        <p:nvSpPr>
          <p:cNvPr id="9" name="Content Placeholder 5"/>
          <p:cNvSpPr txBox="1">
            <a:spLocks/>
          </p:cNvSpPr>
          <p:nvPr/>
        </p:nvSpPr>
        <p:spPr>
          <a:xfrm>
            <a:off x="10197175" y="6542035"/>
            <a:ext cx="1344706" cy="295835"/>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a:solidFill>
                  <a:schemeClr val="bg1"/>
                </a:solidFill>
              </a:rPr>
              <a:t>012-0400-PM  5/15</a:t>
            </a:r>
          </a:p>
        </p:txBody>
      </p:sp>
    </p:spTree>
    <p:extLst>
      <p:ext uri="{BB962C8B-B14F-4D97-AF65-F5344CB8AC3E}">
        <p14:creationId xmlns:p14="http://schemas.microsoft.com/office/powerpoint/2010/main" val="382304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Content Placeholder 2"/>
          <p:cNvSpPr>
            <a:spLocks noGrp="1"/>
          </p:cNvSpPr>
          <p:nvPr>
            <p:ph idx="1"/>
          </p:nvPr>
        </p:nvSpPr>
        <p:spPr>
          <a:xfrm>
            <a:off x="640080" y="1628631"/>
            <a:ext cx="10972800" cy="4092903"/>
          </a:xfrm>
        </p:spPr>
        <p:txBody>
          <a:bodyPr/>
          <a:lstStyle/>
          <a:p>
            <a:pPr>
              <a:lnSpc>
                <a:spcPct val="90000"/>
              </a:lnSpc>
              <a:spcBef>
                <a:spcPct val="0"/>
              </a:spcBef>
              <a:spcAft>
                <a:spcPts val="1200"/>
              </a:spcAft>
            </a:pPr>
            <a:r>
              <a:rPr lang="en-US" dirty="0">
                <a:solidFill>
                  <a:schemeClr val="tx1">
                    <a:lumMod val="65000"/>
                    <a:lumOff val="35000"/>
                  </a:schemeClr>
                </a:solidFill>
              </a:rPr>
              <a:t>Hemodynamics</a:t>
            </a:r>
          </a:p>
          <a:p>
            <a:pPr lvl="1">
              <a:lnSpc>
                <a:spcPct val="90000"/>
              </a:lnSpc>
              <a:spcBef>
                <a:spcPct val="0"/>
              </a:spcBef>
              <a:spcAft>
                <a:spcPts val="1200"/>
              </a:spcAft>
            </a:pPr>
            <a:r>
              <a:rPr lang="en-US" dirty="0">
                <a:solidFill>
                  <a:schemeClr val="tx1">
                    <a:lumMod val="65000"/>
                    <a:lumOff val="35000"/>
                  </a:schemeClr>
                </a:solidFill>
              </a:rPr>
              <a:t>HR: 78 → 102 bpm</a:t>
            </a:r>
          </a:p>
          <a:p>
            <a:pPr lvl="1">
              <a:lnSpc>
                <a:spcPct val="90000"/>
              </a:lnSpc>
              <a:spcBef>
                <a:spcPct val="0"/>
              </a:spcBef>
              <a:spcAft>
                <a:spcPts val="1800"/>
              </a:spcAft>
            </a:pPr>
            <a:r>
              <a:rPr lang="en-US" dirty="0">
                <a:solidFill>
                  <a:schemeClr val="tx1">
                    <a:lumMod val="65000"/>
                    <a:lumOff val="35000"/>
                  </a:schemeClr>
                </a:solidFill>
              </a:rPr>
              <a:t>BP: 160/90 → 179/90 mm Hg</a:t>
            </a:r>
          </a:p>
          <a:p>
            <a:pPr>
              <a:lnSpc>
                <a:spcPct val="90000"/>
              </a:lnSpc>
              <a:spcBef>
                <a:spcPct val="0"/>
              </a:spcBef>
              <a:spcAft>
                <a:spcPts val="1200"/>
              </a:spcAft>
            </a:pPr>
            <a:r>
              <a:rPr lang="en-US" dirty="0">
                <a:solidFill>
                  <a:schemeClr val="tx1">
                    <a:lumMod val="65000"/>
                    <a:lumOff val="35000"/>
                  </a:schemeClr>
                </a:solidFill>
              </a:rPr>
              <a:t>Symptoms</a:t>
            </a:r>
          </a:p>
          <a:p>
            <a:pPr lvl="1">
              <a:lnSpc>
                <a:spcPct val="90000"/>
              </a:lnSpc>
              <a:spcBef>
                <a:spcPct val="0"/>
              </a:spcBef>
              <a:spcAft>
                <a:spcPts val="1800"/>
              </a:spcAft>
            </a:pPr>
            <a:r>
              <a:rPr lang="en-US" dirty="0">
                <a:solidFill>
                  <a:schemeClr val="tx1">
                    <a:lumMod val="65000"/>
                    <a:lumOff val="35000"/>
                  </a:schemeClr>
                </a:solidFill>
              </a:rPr>
              <a:t>3/10 chest and throat discomfort</a:t>
            </a:r>
          </a:p>
          <a:p>
            <a:pPr>
              <a:lnSpc>
                <a:spcPct val="90000"/>
              </a:lnSpc>
              <a:spcBef>
                <a:spcPct val="0"/>
              </a:spcBef>
              <a:spcAft>
                <a:spcPts val="1200"/>
              </a:spcAft>
            </a:pPr>
            <a:r>
              <a:rPr lang="en-US" dirty="0">
                <a:solidFill>
                  <a:schemeClr val="tx1">
                    <a:lumMod val="65000"/>
                    <a:lumOff val="35000"/>
                  </a:schemeClr>
                </a:solidFill>
              </a:rPr>
              <a:t>ECG changes</a:t>
            </a:r>
          </a:p>
          <a:p>
            <a:pPr lvl="1">
              <a:lnSpc>
                <a:spcPct val="90000"/>
              </a:lnSpc>
              <a:spcBef>
                <a:spcPct val="0"/>
              </a:spcBef>
              <a:spcAft>
                <a:spcPts val="1200"/>
              </a:spcAft>
            </a:pPr>
            <a:r>
              <a:rPr lang="en-US" dirty="0" smtClean="0">
                <a:solidFill>
                  <a:schemeClr val="tx1">
                    <a:lumMod val="65000"/>
                    <a:lumOff val="35000"/>
                  </a:schemeClr>
                </a:solidFill>
              </a:rPr>
              <a:t>None</a:t>
            </a:r>
            <a:endParaRPr lang="en-US" dirty="0">
              <a:solidFill>
                <a:schemeClr val="tx1">
                  <a:lumMod val="65000"/>
                  <a:lumOff val="35000"/>
                </a:schemeClr>
              </a:solidFill>
            </a:endParaRPr>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
        <p:nvSpPr>
          <p:cNvPr id="2" name="Title 1"/>
          <p:cNvSpPr>
            <a:spLocks noGrp="1"/>
          </p:cNvSpPr>
          <p:nvPr>
            <p:ph type="title"/>
          </p:nvPr>
        </p:nvSpPr>
        <p:spPr/>
        <p:txBody>
          <a:bodyPr/>
          <a:lstStyle/>
          <a:p>
            <a:r>
              <a:rPr lang="en-US" dirty="0"/>
              <a:t>Referred for pharmacologic </a:t>
            </a:r>
            <a:r>
              <a:rPr lang="en-US" dirty="0" smtClean="0"/>
              <a:t>stress Spect mpi</a:t>
            </a:r>
            <a:endParaRPr lang="en-US" dirty="0"/>
          </a:p>
        </p:txBody>
      </p:sp>
      <p:sp>
        <p:nvSpPr>
          <p:cNvPr id="3" name="Content Placeholder 2"/>
          <p:cNvSpPr>
            <a:spLocks noGrp="1"/>
          </p:cNvSpPr>
          <p:nvPr>
            <p:ph sz="quarter" idx="11"/>
          </p:nvPr>
        </p:nvSpPr>
        <p:spPr/>
        <p:txBody>
          <a:bodyPr/>
          <a:lstStyle/>
          <a:p>
            <a:r>
              <a:rPr lang="en-US" dirty="0"/>
              <a:t>Case study and images courtesy of MD Cerqueira, </a:t>
            </a:r>
            <a:r>
              <a:rPr lang="en-US" dirty="0" smtClean="0"/>
              <a:t>MD</a:t>
            </a:r>
            <a:endParaRPr lang="en-US" dirty="0"/>
          </a:p>
        </p:txBody>
      </p:sp>
    </p:spTree>
    <p:extLst>
      <p:ext uri="{BB962C8B-B14F-4D97-AF65-F5344CB8AC3E}">
        <p14:creationId xmlns:p14="http://schemas.microsoft.com/office/powerpoint/2010/main" val="32823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6166" y="1600201"/>
            <a:ext cx="5040086" cy="4092903"/>
          </a:xfrm>
        </p:spPr>
        <p:txBody>
          <a:bodyPr/>
          <a:lstStyle/>
          <a:p>
            <a:pPr marL="0" indent="0">
              <a:spcBef>
                <a:spcPct val="40000"/>
              </a:spcBef>
              <a:buClr>
                <a:srgbClr val="FF0000"/>
              </a:buClr>
              <a:buNone/>
            </a:pPr>
            <a:r>
              <a:rPr lang="en-US" dirty="0">
                <a:solidFill>
                  <a:schemeClr val="tx1">
                    <a:lumMod val="65000"/>
                    <a:lumOff val="35000"/>
                  </a:schemeClr>
                </a:solidFill>
              </a:rPr>
              <a:t>What do these images show?</a:t>
            </a:r>
          </a:p>
          <a:p>
            <a:pPr>
              <a:spcBef>
                <a:spcPts val="600"/>
              </a:spcBef>
            </a:pPr>
            <a:r>
              <a:rPr lang="en-US" dirty="0">
                <a:solidFill>
                  <a:schemeClr val="tx1">
                    <a:lumMod val="65000"/>
                    <a:lumOff val="35000"/>
                  </a:schemeClr>
                </a:solidFill>
              </a:rPr>
              <a:t>Normal heart size</a:t>
            </a:r>
          </a:p>
          <a:p>
            <a:pPr>
              <a:spcBef>
                <a:spcPts val="600"/>
              </a:spcBef>
            </a:pPr>
            <a:r>
              <a:rPr lang="en-US" dirty="0">
                <a:solidFill>
                  <a:schemeClr val="tx1">
                    <a:lumMod val="65000"/>
                    <a:lumOff val="35000"/>
                  </a:schemeClr>
                </a:solidFill>
              </a:rPr>
              <a:t>No motion or attenuation; good liver </a:t>
            </a:r>
            <a:r>
              <a:rPr lang="en-US" dirty="0" smtClean="0">
                <a:solidFill>
                  <a:schemeClr val="tx1">
                    <a:lumMod val="65000"/>
                    <a:lumOff val="35000"/>
                  </a:schemeClr>
                </a:solidFill>
              </a:rPr>
              <a:t>clearance; </a:t>
            </a:r>
            <a:r>
              <a:rPr lang="en-US" dirty="0">
                <a:solidFill>
                  <a:schemeClr val="tx1">
                    <a:lumMod val="65000"/>
                    <a:lumOff val="35000"/>
                  </a:schemeClr>
                </a:solidFill>
              </a:rPr>
              <a:t/>
            </a:r>
            <a:br>
              <a:rPr lang="en-US" dirty="0">
                <a:solidFill>
                  <a:schemeClr val="tx1">
                    <a:lumMod val="65000"/>
                    <a:lumOff val="35000"/>
                  </a:schemeClr>
                </a:solidFill>
              </a:rPr>
            </a:br>
            <a:r>
              <a:rPr lang="en-US" dirty="0">
                <a:solidFill>
                  <a:schemeClr val="tx1">
                    <a:lumMod val="65000"/>
                    <a:lumOff val="35000"/>
                  </a:schemeClr>
                </a:solidFill>
              </a:rPr>
              <a:t>no GI activity interference</a:t>
            </a:r>
          </a:p>
          <a:p>
            <a:pPr>
              <a:spcBef>
                <a:spcPts val="600"/>
              </a:spcBef>
            </a:pPr>
            <a:r>
              <a:rPr lang="en-US" dirty="0">
                <a:solidFill>
                  <a:schemeClr val="tx1">
                    <a:lumMod val="65000"/>
                    <a:lumOff val="35000"/>
                  </a:schemeClr>
                </a:solidFill>
              </a:rPr>
              <a:t>No extracardiac abnormalities</a:t>
            </a:r>
          </a:p>
        </p:txBody>
      </p:sp>
      <p:sp>
        <p:nvSpPr>
          <p:cNvPr id="302082" name="Rectangle 2"/>
          <p:cNvSpPr>
            <a:spLocks noGrp="1" noChangeArrowheads="1"/>
          </p:cNvSpPr>
          <p:nvPr>
            <p:ph type="title"/>
          </p:nvPr>
        </p:nvSpPr>
        <p:spPr/>
        <p:txBody>
          <a:bodyPr/>
          <a:lstStyle/>
          <a:p>
            <a:pPr eaLnBrk="1" hangingPunct="1"/>
            <a:r>
              <a:rPr lang="en-US" dirty="0" smtClean="0"/>
              <a:t>Rotating planar images</a:t>
            </a:r>
          </a:p>
        </p:txBody>
      </p:sp>
      <p:pic>
        <p:nvPicPr>
          <p:cNvPr id="3" name="Rotat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96898" y="1704947"/>
            <a:ext cx="2170069" cy="4188873"/>
          </a:xfrm>
          <a:prstGeom prst="rect">
            <a:avLst/>
          </a:prstGeom>
        </p:spPr>
      </p:pic>
      <p:sp>
        <p:nvSpPr>
          <p:cNvPr id="9"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
        <p:nvSpPr>
          <p:cNvPr id="2" name="Content Placeholder 1"/>
          <p:cNvSpPr>
            <a:spLocks noGrp="1"/>
          </p:cNvSpPr>
          <p:nvPr>
            <p:ph sz="quarter" idx="11"/>
          </p:nvPr>
        </p:nvSpPr>
        <p:spPr/>
        <p:txBody>
          <a:bodyPr/>
          <a:lstStyle/>
          <a:p>
            <a:r>
              <a:rPr lang="en-US" dirty="0"/>
              <a:t>Case study and images courtesy of MD Cerqueira, </a:t>
            </a:r>
            <a:r>
              <a:rPr lang="en-US" dirty="0" smtClean="0"/>
              <a:t>MD</a:t>
            </a:r>
            <a:endParaRPr lang="en-US" dirty="0"/>
          </a:p>
        </p:txBody>
      </p:sp>
    </p:spTree>
    <p:extLst>
      <p:ext uri="{BB962C8B-B14F-4D97-AF65-F5344CB8AC3E}">
        <p14:creationId xmlns:p14="http://schemas.microsoft.com/office/powerpoint/2010/main" val="233324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646198" y="1600201"/>
            <a:ext cx="4586514" cy="4092903"/>
          </a:xfrm>
        </p:spPr>
        <p:txBody>
          <a:bodyPr>
            <a:noAutofit/>
          </a:bodyPr>
          <a:lstStyle/>
          <a:p>
            <a:pPr marL="0" indent="0">
              <a:spcBef>
                <a:spcPct val="30000"/>
              </a:spcBef>
              <a:buNone/>
            </a:pPr>
            <a:r>
              <a:rPr lang="en-US" dirty="0">
                <a:solidFill>
                  <a:schemeClr val="tx1">
                    <a:lumMod val="65000"/>
                    <a:lumOff val="35000"/>
                  </a:schemeClr>
                </a:solidFill>
              </a:rPr>
              <a:t>What do these </a:t>
            </a:r>
            <a:r>
              <a:rPr lang="en-US" dirty="0" smtClean="0">
                <a:solidFill>
                  <a:schemeClr val="tx1">
                    <a:lumMod val="65000"/>
                    <a:lumOff val="35000"/>
                  </a:schemeClr>
                </a:solidFill>
              </a:rPr>
              <a:t>images </a:t>
            </a:r>
            <a:r>
              <a:rPr lang="en-US" dirty="0">
                <a:solidFill>
                  <a:schemeClr val="tx1">
                    <a:lumMod val="65000"/>
                    <a:lumOff val="35000"/>
                  </a:schemeClr>
                </a:solidFill>
              </a:rPr>
              <a:t>show?</a:t>
            </a:r>
          </a:p>
          <a:p>
            <a:pPr>
              <a:spcBef>
                <a:spcPts val="600"/>
              </a:spcBef>
            </a:pPr>
            <a:r>
              <a:rPr lang="en-US" dirty="0" smtClean="0">
                <a:solidFill>
                  <a:schemeClr val="tx1">
                    <a:lumMod val="65000"/>
                    <a:lumOff val="35000"/>
                  </a:schemeClr>
                </a:solidFill>
                <a:sym typeface="Symbol" pitchFamily="18" charset="2"/>
              </a:rPr>
              <a:t>Apical </a:t>
            </a:r>
            <a:r>
              <a:rPr lang="en-US" dirty="0">
                <a:solidFill>
                  <a:schemeClr val="tx1">
                    <a:lumMod val="65000"/>
                    <a:lumOff val="35000"/>
                  </a:schemeClr>
                </a:solidFill>
                <a:sym typeface="Symbol" pitchFamily="18" charset="2"/>
              </a:rPr>
              <a:t>and inferior wall peri-infarct ischemia</a:t>
            </a:r>
          </a:p>
          <a:p>
            <a:pPr>
              <a:spcBef>
                <a:spcPts val="600"/>
              </a:spcBef>
            </a:pPr>
            <a:r>
              <a:rPr lang="en-US" dirty="0">
                <a:solidFill>
                  <a:schemeClr val="tx1">
                    <a:lumMod val="65000"/>
                    <a:lumOff val="35000"/>
                  </a:schemeClr>
                </a:solidFill>
                <a:sym typeface="Symbol" pitchFamily="18" charset="2"/>
              </a:rPr>
              <a:t>Basal and midcavity inferior infarction</a:t>
            </a:r>
          </a:p>
          <a:p>
            <a:pPr>
              <a:spcBef>
                <a:spcPts val="600"/>
              </a:spcBef>
            </a:pPr>
            <a:r>
              <a:rPr lang="en-US" dirty="0">
                <a:solidFill>
                  <a:schemeClr val="tx1">
                    <a:lumMod val="65000"/>
                    <a:lumOff val="35000"/>
                  </a:schemeClr>
                </a:solidFill>
                <a:sym typeface="Symbol" pitchFamily="18" charset="2"/>
              </a:rPr>
              <a:t>Global EF = 69%</a:t>
            </a:r>
          </a:p>
          <a:p>
            <a:pPr>
              <a:spcBef>
                <a:spcPts val="600"/>
              </a:spcBef>
            </a:pPr>
            <a:r>
              <a:rPr lang="en-US" dirty="0">
                <a:solidFill>
                  <a:schemeClr val="tx1">
                    <a:lumMod val="65000"/>
                    <a:lumOff val="35000"/>
                  </a:schemeClr>
                </a:solidFill>
                <a:sym typeface="Symbol" pitchFamily="18" charset="2"/>
              </a:rPr>
              <a:t>Inferior wall </a:t>
            </a:r>
            <a:r>
              <a:rPr lang="en-US" dirty="0" smtClean="0">
                <a:solidFill>
                  <a:schemeClr val="tx1">
                    <a:lumMod val="65000"/>
                    <a:lumOff val="35000"/>
                  </a:schemeClr>
                </a:solidFill>
                <a:sym typeface="Symbol" pitchFamily="18" charset="2"/>
              </a:rPr>
              <a:t>hypokinesis</a:t>
            </a:r>
            <a:endParaRPr lang="en-US" dirty="0">
              <a:solidFill>
                <a:schemeClr val="tx1">
                  <a:lumMod val="65000"/>
                  <a:lumOff val="35000"/>
                </a:schemeClr>
              </a:solidFill>
              <a:sym typeface="Symbol" pitchFamily="18" charset="2"/>
            </a:endParaRPr>
          </a:p>
        </p:txBody>
      </p:sp>
      <p:sp>
        <p:nvSpPr>
          <p:cNvPr id="304130" name="Rectangle 2"/>
          <p:cNvSpPr>
            <a:spLocks noGrp="1" noChangeArrowheads="1"/>
          </p:cNvSpPr>
          <p:nvPr>
            <p:ph type="title"/>
          </p:nvPr>
        </p:nvSpPr>
        <p:spPr/>
        <p:txBody>
          <a:bodyPr/>
          <a:lstStyle/>
          <a:p>
            <a:pPr eaLnBrk="1" hangingPunct="1"/>
            <a:r>
              <a:rPr lang="en-US" dirty="0" smtClean="0"/>
              <a:t>SPECT images</a:t>
            </a:r>
          </a:p>
        </p:txBody>
      </p:sp>
      <p:sp>
        <p:nvSpPr>
          <p:cNvPr id="8" name="Content Placeholder 7"/>
          <p:cNvSpPr>
            <a:spLocks noGrp="1"/>
          </p:cNvSpPr>
          <p:nvPr>
            <p:ph sz="quarter" idx="11"/>
          </p:nvPr>
        </p:nvSpPr>
        <p:spPr>
          <a:xfrm>
            <a:off x="0" y="6356350"/>
            <a:ext cx="3954463" cy="501650"/>
          </a:xfrm>
        </p:spPr>
        <p:txBody>
          <a:bodyPr>
            <a:normAutofit/>
          </a:bodyPr>
          <a:lstStyle/>
          <a:p>
            <a:r>
              <a:rPr lang="en-US" dirty="0" smtClean="0"/>
              <a:t>EF = ejection fraction.</a:t>
            </a:r>
          </a:p>
          <a:p>
            <a:r>
              <a:rPr lang="en-US" dirty="0" smtClean="0"/>
              <a:t>Case </a:t>
            </a:r>
            <a:r>
              <a:rPr lang="en-US" dirty="0"/>
              <a:t>study and images courtesy of </a:t>
            </a:r>
            <a:r>
              <a:rPr lang="en-US" dirty="0" smtClean="0"/>
              <a:t>MD Cerqueira, MD</a:t>
            </a:r>
            <a:endParaRPr lang="en-US" dirty="0"/>
          </a:p>
        </p:txBody>
      </p:sp>
      <p:pic>
        <p:nvPicPr>
          <p:cNvPr id="4" name="Gated_SPEC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01480" y="2219631"/>
            <a:ext cx="3806269" cy="3624220"/>
          </a:xfrm>
          <a:prstGeom prst="rect">
            <a:avLst/>
          </a:prstGeom>
        </p:spPr>
      </p:pic>
      <p:sp>
        <p:nvSpPr>
          <p:cNvPr id="9"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Tree>
    <p:extLst>
      <p:ext uri="{BB962C8B-B14F-4D97-AF65-F5344CB8AC3E}">
        <p14:creationId xmlns:p14="http://schemas.microsoft.com/office/powerpoint/2010/main" val="373165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Content Placeholder 2"/>
          <p:cNvSpPr>
            <a:spLocks noGrp="1"/>
          </p:cNvSpPr>
          <p:nvPr>
            <p:ph idx="1"/>
          </p:nvPr>
        </p:nvSpPr>
        <p:spPr>
          <a:xfrm>
            <a:off x="656348" y="1638108"/>
            <a:ext cx="8209281" cy="4932680"/>
          </a:xfrm>
        </p:spPr>
        <p:txBody>
          <a:bodyPr>
            <a:noAutofit/>
          </a:bodyPr>
          <a:lstStyle/>
          <a:p>
            <a:pPr>
              <a:spcAft>
                <a:spcPts val="1200"/>
              </a:spcAft>
            </a:pPr>
            <a:r>
              <a:rPr lang="en-US" sz="2100" dirty="0">
                <a:solidFill>
                  <a:schemeClr val="tx1">
                    <a:lumMod val="65000"/>
                    <a:lumOff val="35000"/>
                  </a:schemeClr>
                </a:solidFill>
              </a:rPr>
              <a:t>Based on MPI results, patient was referred for coronary angiography</a:t>
            </a:r>
          </a:p>
          <a:p>
            <a:pPr>
              <a:spcAft>
                <a:spcPts val="1200"/>
              </a:spcAft>
            </a:pPr>
            <a:r>
              <a:rPr lang="en-US" sz="2100" dirty="0">
                <a:solidFill>
                  <a:schemeClr val="tx1">
                    <a:lumMod val="65000"/>
                    <a:lumOff val="35000"/>
                  </a:schemeClr>
                </a:solidFill>
              </a:rPr>
              <a:t>Native coronary vessels occluded proximally </a:t>
            </a:r>
          </a:p>
          <a:p>
            <a:pPr>
              <a:spcAft>
                <a:spcPts val="1200"/>
              </a:spcAft>
            </a:pPr>
            <a:r>
              <a:rPr lang="en-US" sz="2100" dirty="0">
                <a:solidFill>
                  <a:schemeClr val="tx1">
                    <a:lumMod val="65000"/>
                    <a:lumOff val="35000"/>
                  </a:schemeClr>
                </a:solidFill>
              </a:rPr>
              <a:t>RCA-SVG 80% distal, right posterior ventricular branch 50% mid</a:t>
            </a:r>
          </a:p>
          <a:p>
            <a:pPr>
              <a:spcAft>
                <a:spcPts val="1200"/>
              </a:spcAft>
            </a:pPr>
            <a:r>
              <a:rPr lang="en-US" sz="2100" dirty="0">
                <a:solidFill>
                  <a:schemeClr val="tx1">
                    <a:lumMod val="65000"/>
                    <a:lumOff val="35000"/>
                  </a:schemeClr>
                </a:solidFill>
              </a:rPr>
              <a:t>RIMA to mid-LAD skip to diagonal widely patent</a:t>
            </a:r>
          </a:p>
          <a:p>
            <a:pPr>
              <a:spcAft>
                <a:spcPts val="1200"/>
              </a:spcAft>
            </a:pPr>
            <a:r>
              <a:rPr lang="en-US" sz="2100" dirty="0">
                <a:solidFill>
                  <a:schemeClr val="tx1">
                    <a:lumMod val="65000"/>
                    <a:lumOff val="35000"/>
                  </a:schemeClr>
                </a:solidFill>
              </a:rPr>
              <a:t>Diffuse disease in the distal LAD after the anastomosis, providing distal RCA collateral flow</a:t>
            </a:r>
          </a:p>
          <a:p>
            <a:pPr>
              <a:spcAft>
                <a:spcPts val="1200"/>
              </a:spcAft>
            </a:pPr>
            <a:r>
              <a:rPr lang="en-US" sz="2100" dirty="0">
                <a:solidFill>
                  <a:schemeClr val="tx1">
                    <a:lumMod val="65000"/>
                    <a:lumOff val="35000"/>
                  </a:schemeClr>
                </a:solidFill>
              </a:rPr>
              <a:t>LV gram EF = 50%, with trivial mitral regurgitation and moderate hypokinesis of the inferior wall</a:t>
            </a:r>
          </a:p>
          <a:p>
            <a:pPr>
              <a:spcAft>
                <a:spcPts val="1200"/>
              </a:spcAft>
            </a:pPr>
            <a:r>
              <a:rPr lang="en-US" sz="2100" dirty="0">
                <a:solidFill>
                  <a:schemeClr val="tx1">
                    <a:lumMod val="65000"/>
                    <a:lumOff val="35000"/>
                  </a:schemeClr>
                </a:solidFill>
              </a:rPr>
              <a:t>PCI was performed: SVG-RCA</a:t>
            </a:r>
          </a:p>
          <a:p>
            <a:pPr>
              <a:spcAft>
                <a:spcPts val="1200"/>
              </a:spcAft>
              <a:buNone/>
            </a:pPr>
            <a:r>
              <a:rPr lang="en-US" sz="2100" dirty="0">
                <a:solidFill>
                  <a:schemeClr val="tx1">
                    <a:lumMod val="65000"/>
                    <a:lumOff val="35000"/>
                  </a:schemeClr>
                </a:solidFill>
              </a:rPr>
              <a:t>  </a:t>
            </a:r>
          </a:p>
        </p:txBody>
      </p:sp>
      <p:sp>
        <p:nvSpPr>
          <p:cNvPr id="308226" name="Title 1"/>
          <p:cNvSpPr>
            <a:spLocks noGrp="1"/>
          </p:cNvSpPr>
          <p:nvPr>
            <p:ph type="title"/>
          </p:nvPr>
        </p:nvSpPr>
        <p:spPr/>
        <p:txBody>
          <a:bodyPr/>
          <a:lstStyle/>
          <a:p>
            <a:r>
              <a:rPr lang="en-US" dirty="0" smtClean="0"/>
              <a:t>Coronary angiography and PCI</a:t>
            </a:r>
          </a:p>
        </p:txBody>
      </p:sp>
      <p:sp>
        <p:nvSpPr>
          <p:cNvPr id="6" name="Content Placeholder 7"/>
          <p:cNvSpPr>
            <a:spLocks noGrp="1"/>
          </p:cNvSpPr>
          <p:nvPr>
            <p:ph sz="quarter" idx="11"/>
          </p:nvPr>
        </p:nvSpPr>
        <p:spPr>
          <a:xfrm>
            <a:off x="0" y="6307200"/>
            <a:ext cx="7309152" cy="550800"/>
          </a:xfrm>
        </p:spPr>
        <p:txBody>
          <a:bodyPr>
            <a:normAutofit/>
          </a:bodyPr>
          <a:lstStyle/>
          <a:p>
            <a:r>
              <a:rPr lang="en-US" dirty="0"/>
              <a:t>EF = ejection fraction; LAD = left anterior descending artery; LV = left ventricular; PCI = percutaneous intervention; RCA-SVG = right coronary artery to saphenous vein graft; RIMA = right internal mammary </a:t>
            </a:r>
            <a:r>
              <a:rPr lang="en-US" dirty="0" smtClean="0"/>
              <a:t>artery. </a:t>
            </a:r>
            <a:br>
              <a:rPr lang="en-US" dirty="0" smtClean="0"/>
            </a:br>
            <a:r>
              <a:rPr lang="en-US" dirty="0" smtClean="0"/>
              <a:t>Case </a:t>
            </a:r>
            <a:r>
              <a:rPr lang="en-US" dirty="0"/>
              <a:t>study and images courtesy of </a:t>
            </a:r>
            <a:r>
              <a:rPr lang="en-US" dirty="0" smtClean="0"/>
              <a:t>MD Cerqueira, MD</a:t>
            </a:r>
            <a:endParaRPr lang="en-US" dirty="0"/>
          </a:p>
        </p:txBody>
      </p:sp>
      <p:sp>
        <p:nvSpPr>
          <p:cNvPr id="7" name="Title 1"/>
          <p:cNvSpPr txBox="1">
            <a:spLocks/>
          </p:cNvSpPr>
          <p:nvPr/>
        </p:nvSpPr>
        <p:spPr>
          <a:xfrm>
            <a:off x="622827" y="-271160"/>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3</a:t>
            </a:r>
          </a:p>
        </p:txBody>
      </p:sp>
    </p:spTree>
    <p:extLst>
      <p:ext uri="{BB962C8B-B14F-4D97-AF65-F5344CB8AC3E}">
        <p14:creationId xmlns:p14="http://schemas.microsoft.com/office/powerpoint/2010/main" val="259860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Content Placeholder 2"/>
          <p:cNvSpPr>
            <a:spLocks noGrp="1"/>
          </p:cNvSpPr>
          <p:nvPr>
            <p:ph idx="1"/>
          </p:nvPr>
        </p:nvSpPr>
        <p:spPr>
          <a:xfrm>
            <a:off x="650240" y="1600200"/>
            <a:ext cx="10972800" cy="4092903"/>
          </a:xfrm>
        </p:spPr>
        <p:txBody>
          <a:bodyPr/>
          <a:lstStyle/>
          <a:p>
            <a:pPr>
              <a:lnSpc>
                <a:spcPct val="90000"/>
              </a:lnSpc>
              <a:spcBef>
                <a:spcPts val="2400"/>
              </a:spcBef>
              <a:spcAft>
                <a:spcPts val="0"/>
              </a:spcAft>
            </a:pPr>
            <a:r>
              <a:rPr lang="en-US" dirty="0"/>
              <a:t>MPI identified peri-infarct ischemia in this patient</a:t>
            </a:r>
          </a:p>
          <a:p>
            <a:pPr lvl="1">
              <a:lnSpc>
                <a:spcPct val="90000"/>
              </a:lnSpc>
              <a:spcBef>
                <a:spcPts val="1200"/>
              </a:spcBef>
              <a:spcAft>
                <a:spcPts val="1200"/>
              </a:spcAft>
            </a:pPr>
            <a:r>
              <a:rPr lang="en-US" dirty="0"/>
              <a:t>Prompted coronary angiography</a:t>
            </a:r>
          </a:p>
          <a:p>
            <a:pPr>
              <a:lnSpc>
                <a:spcPct val="90000"/>
              </a:lnSpc>
              <a:spcBef>
                <a:spcPts val="1200"/>
              </a:spcBef>
            </a:pPr>
            <a:r>
              <a:rPr lang="en-US" dirty="0"/>
              <a:t>Coronary angiography correctly identified the </a:t>
            </a:r>
            <a:r>
              <a:rPr lang="en-US" dirty="0" smtClean="0"/>
              <a:t>specific vessel</a:t>
            </a:r>
            <a:r>
              <a:rPr lang="en-US" dirty="0"/>
              <a:t>/vein graft involved and guided management</a:t>
            </a:r>
          </a:p>
        </p:txBody>
      </p:sp>
      <p:sp>
        <p:nvSpPr>
          <p:cNvPr id="5" name="Rectangle 2"/>
          <p:cNvSpPr>
            <a:spLocks noGrp="1" noChangeArrowheads="1"/>
          </p:cNvSpPr>
          <p:nvPr>
            <p:ph type="title"/>
          </p:nvPr>
        </p:nvSpPr>
        <p:spPr>
          <a:xfrm>
            <a:off x="796843" y="241002"/>
            <a:ext cx="10972800" cy="1143000"/>
          </a:xfrm>
        </p:spPr>
        <p:txBody>
          <a:bodyPr/>
          <a:lstStyle/>
          <a:p>
            <a:pPr eaLnBrk="1" hangingPunct="1"/>
            <a:r>
              <a:rPr lang="en-US" dirty="0" smtClean="0">
                <a:cs typeface="Century Gothic"/>
              </a:rPr>
              <a:t>Key points</a:t>
            </a:r>
          </a:p>
        </p:txBody>
      </p:sp>
      <p:sp>
        <p:nvSpPr>
          <p:cNvPr id="6" name="Title 1"/>
          <p:cNvSpPr txBox="1">
            <a:spLocks/>
          </p:cNvSpPr>
          <p:nvPr/>
        </p:nvSpPr>
        <p:spPr>
          <a:xfrm>
            <a:off x="5320123" y="-124622"/>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small" spc="200" baseline="0">
                <a:solidFill>
                  <a:schemeClr val="bg1"/>
                </a:solidFill>
                <a:latin typeface="Century Gothic"/>
                <a:ea typeface="+mj-ea"/>
                <a:cs typeface="+mj-cs"/>
              </a:defRPr>
            </a:lvl1pPr>
          </a:lstStyle>
          <a:p>
            <a:r>
              <a:rPr lang="en-US" sz="1200" dirty="0"/>
              <a:t>MPI case study </a:t>
            </a:r>
            <a:r>
              <a:rPr lang="en-US" sz="1200" dirty="0" smtClean="0"/>
              <a:t>3</a:t>
            </a:r>
            <a:endParaRPr lang="en-US" sz="1200" dirty="0"/>
          </a:p>
        </p:txBody>
      </p:sp>
    </p:spTree>
    <p:extLst>
      <p:ext uri="{BB962C8B-B14F-4D97-AF65-F5344CB8AC3E}">
        <p14:creationId xmlns:p14="http://schemas.microsoft.com/office/powerpoint/2010/main" val="37067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Content Placeholder 2"/>
          <p:cNvSpPr>
            <a:spLocks noGrp="1"/>
          </p:cNvSpPr>
          <p:nvPr>
            <p:ph idx="1"/>
          </p:nvPr>
        </p:nvSpPr>
        <p:spPr>
          <a:xfrm>
            <a:off x="656354" y="1600201"/>
            <a:ext cx="8229600" cy="4391997"/>
          </a:xfrm>
        </p:spPr>
        <p:txBody>
          <a:bodyPr>
            <a:noAutofit/>
          </a:bodyPr>
          <a:lstStyle/>
          <a:p>
            <a:pPr>
              <a:spcBef>
                <a:spcPts val="600"/>
              </a:spcBef>
            </a:pPr>
            <a:r>
              <a:rPr lang="en-US" dirty="0">
                <a:solidFill>
                  <a:schemeClr val="tx1">
                    <a:lumMod val="65000"/>
                    <a:lumOff val="35000"/>
                  </a:schemeClr>
                </a:solidFill>
              </a:rPr>
              <a:t>Chest pain can be absent in up to 35% of patients experiencing an MI</a:t>
            </a:r>
            <a:r>
              <a:rPr lang="en-US" baseline="30000" dirty="0">
                <a:solidFill>
                  <a:schemeClr val="tx1">
                    <a:lumMod val="65000"/>
                    <a:lumOff val="35000"/>
                  </a:schemeClr>
                </a:solidFill>
              </a:rPr>
              <a:t>1</a:t>
            </a:r>
          </a:p>
          <a:p>
            <a:pPr>
              <a:spcBef>
                <a:spcPts val="600"/>
              </a:spcBef>
            </a:pPr>
            <a:r>
              <a:rPr lang="en-US" dirty="0">
                <a:solidFill>
                  <a:schemeClr val="tx1">
                    <a:lumMod val="65000"/>
                    <a:lumOff val="35000"/>
                  </a:schemeClr>
                </a:solidFill>
              </a:rPr>
              <a:t>Use accelerated ED protocols to help identify patients who can be discharged and </a:t>
            </a:r>
            <a:r>
              <a:rPr lang="en-US" dirty="0" smtClean="0">
                <a:solidFill>
                  <a:schemeClr val="tx1">
                    <a:lumMod val="65000"/>
                    <a:lumOff val="35000"/>
                  </a:schemeClr>
                </a:solidFill>
              </a:rPr>
              <a:t>who </a:t>
            </a:r>
            <a:r>
              <a:rPr lang="en-US" dirty="0">
                <a:solidFill>
                  <a:schemeClr val="tx1">
                    <a:lumMod val="65000"/>
                    <a:lumOff val="35000"/>
                  </a:schemeClr>
                </a:solidFill>
              </a:rPr>
              <a:t>should be admitted</a:t>
            </a:r>
            <a:r>
              <a:rPr lang="en-US" baseline="30000" dirty="0">
                <a:solidFill>
                  <a:schemeClr val="tx1">
                    <a:lumMod val="65000"/>
                    <a:lumOff val="35000"/>
                  </a:schemeClr>
                </a:solidFill>
              </a:rPr>
              <a:t>2</a:t>
            </a:r>
          </a:p>
          <a:p>
            <a:pPr>
              <a:spcBef>
                <a:spcPts val="600"/>
              </a:spcBef>
            </a:pPr>
            <a:r>
              <a:rPr lang="en-US" dirty="0">
                <a:solidFill>
                  <a:schemeClr val="tx1">
                    <a:lumMod val="65000"/>
                    <a:lumOff val="35000"/>
                  </a:schemeClr>
                </a:solidFill>
              </a:rPr>
              <a:t>Risk stratification tools and cardiac biomarkers are an important part of ED workup</a:t>
            </a:r>
          </a:p>
          <a:p>
            <a:pPr>
              <a:spcBef>
                <a:spcPts val="600"/>
              </a:spcBef>
            </a:pPr>
            <a:r>
              <a:rPr lang="en-US" dirty="0">
                <a:solidFill>
                  <a:schemeClr val="tx1">
                    <a:lumMod val="65000"/>
                    <a:lumOff val="35000"/>
                  </a:schemeClr>
                </a:solidFill>
              </a:rPr>
              <a:t>For patients whose workups are nondiagnostic but may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have </a:t>
            </a:r>
            <a:r>
              <a:rPr lang="en-US" dirty="0">
                <a:solidFill>
                  <a:schemeClr val="tx1">
                    <a:lumMod val="65000"/>
                    <a:lumOff val="35000"/>
                  </a:schemeClr>
                </a:solidFill>
              </a:rPr>
              <a:t>ACS, perform confirmatory testing</a:t>
            </a:r>
            <a:r>
              <a:rPr lang="en-US" baseline="30000" dirty="0">
                <a:solidFill>
                  <a:schemeClr val="tx1">
                    <a:lumMod val="65000"/>
                    <a:lumOff val="35000"/>
                  </a:schemeClr>
                </a:solidFill>
              </a:rPr>
              <a:t>2</a:t>
            </a:r>
          </a:p>
          <a:p>
            <a:pPr lvl="1">
              <a:spcBef>
                <a:spcPts val="600"/>
              </a:spcBef>
            </a:pPr>
            <a:r>
              <a:rPr lang="en-US" dirty="0">
                <a:solidFill>
                  <a:schemeClr val="tx1">
                    <a:lumMod val="65000"/>
                    <a:lumOff val="35000"/>
                  </a:schemeClr>
                </a:solidFill>
              </a:rPr>
              <a:t>Exercise ECG if the patient can exercise and has a normal,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interpretable </a:t>
            </a:r>
            <a:r>
              <a:rPr lang="en-US" dirty="0">
                <a:solidFill>
                  <a:schemeClr val="tx1">
                    <a:lumMod val="65000"/>
                    <a:lumOff val="35000"/>
                  </a:schemeClr>
                </a:solidFill>
              </a:rPr>
              <a:t>ECG </a:t>
            </a:r>
          </a:p>
          <a:p>
            <a:pPr>
              <a:spcBef>
                <a:spcPts val="600"/>
              </a:spcBef>
            </a:pPr>
            <a:r>
              <a:rPr lang="en-US" dirty="0">
                <a:solidFill>
                  <a:schemeClr val="tx1">
                    <a:lumMod val="65000"/>
                    <a:lumOff val="35000"/>
                  </a:schemeClr>
                </a:solidFill>
              </a:rPr>
              <a:t>In patients who cannot exercise or have an abnormal or uninterpretable ECG, </a:t>
            </a:r>
            <a:r>
              <a:rPr lang="en-US" dirty="0" smtClean="0">
                <a:solidFill>
                  <a:schemeClr val="tx1">
                    <a:lumMod val="65000"/>
                    <a:lumOff val="35000"/>
                  </a:schemeClr>
                </a:solidFill>
              </a:rPr>
              <a:t>use </a:t>
            </a:r>
            <a:r>
              <a:rPr lang="en-US" dirty="0">
                <a:solidFill>
                  <a:schemeClr val="tx1">
                    <a:lumMod val="65000"/>
                    <a:lumOff val="35000"/>
                  </a:schemeClr>
                </a:solidFill>
              </a:rPr>
              <a:t>MPI as confirmatory testing</a:t>
            </a:r>
            <a:r>
              <a:rPr lang="en-US" baseline="30000" dirty="0">
                <a:solidFill>
                  <a:schemeClr val="tx1">
                    <a:lumMod val="65000"/>
                    <a:lumOff val="35000"/>
                  </a:schemeClr>
                </a:solidFill>
              </a:rPr>
              <a:t>2</a:t>
            </a:r>
          </a:p>
        </p:txBody>
      </p:sp>
      <p:sp>
        <p:nvSpPr>
          <p:cNvPr id="312322" name="Title 1"/>
          <p:cNvSpPr>
            <a:spLocks noGrp="1"/>
          </p:cNvSpPr>
          <p:nvPr>
            <p:ph type="title"/>
          </p:nvPr>
        </p:nvSpPr>
        <p:spPr/>
        <p:txBody>
          <a:bodyPr/>
          <a:lstStyle/>
          <a:p>
            <a:r>
              <a:rPr lang="en-US" dirty="0" smtClean="0"/>
              <a:t>Run your ED protocol and </a:t>
            </a:r>
            <a:br>
              <a:rPr lang="en-US" dirty="0" smtClean="0"/>
            </a:br>
            <a:r>
              <a:rPr lang="en-US" dirty="0" smtClean="0"/>
              <a:t>consider MPI</a:t>
            </a:r>
            <a:endParaRPr lang="en-US" dirty="0"/>
          </a:p>
        </p:txBody>
      </p:sp>
      <p:sp>
        <p:nvSpPr>
          <p:cNvPr id="2" name="Content Placeholder 1"/>
          <p:cNvSpPr>
            <a:spLocks noGrp="1"/>
          </p:cNvSpPr>
          <p:nvPr>
            <p:ph sz="quarter" idx="11"/>
          </p:nvPr>
        </p:nvSpPr>
        <p:spPr/>
        <p:txBody>
          <a:bodyPr/>
          <a:lstStyle/>
          <a:p>
            <a:r>
              <a:rPr lang="en-US" dirty="0"/>
              <a:t>1. Canto JG, et al. JAMA 2012;307:813-822. 2. Amsterdam EA, et al. Circulation 2010;122:1756-1776.  </a:t>
            </a:r>
          </a:p>
        </p:txBody>
      </p:sp>
    </p:spTree>
    <p:extLst>
      <p:ext uri="{BB962C8B-B14F-4D97-AF65-F5344CB8AC3E}">
        <p14:creationId xmlns:p14="http://schemas.microsoft.com/office/powerpoint/2010/main" val="980829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31278"/>
            <a:ext cx="8229600" cy="1143000"/>
          </a:xfrm>
        </p:spPr>
        <p:txBody>
          <a:bodyPr/>
          <a:lstStyle/>
          <a:p>
            <a:r>
              <a:rPr lang="en-US" dirty="0" smtClean="0"/>
              <a:t>Q&amp;A</a:t>
            </a:r>
            <a:endParaRPr lang="en-US" dirty="0"/>
          </a:p>
        </p:txBody>
      </p:sp>
      <p:sp>
        <p:nvSpPr>
          <p:cNvPr id="6" name="Content Placeholder 2"/>
          <p:cNvSpPr txBox="1">
            <a:spLocks/>
          </p:cNvSpPr>
          <p:nvPr/>
        </p:nvSpPr>
        <p:spPr>
          <a:xfrm>
            <a:off x="1879603" y="2196117"/>
            <a:ext cx="4487333" cy="3888716"/>
          </a:xfrm>
          <a:prstGeom prst="rect">
            <a:avLst/>
          </a:prstGeom>
        </p:spPr>
        <p:txBody>
          <a:bodyPr>
            <a:normAutofit/>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lnSpc>
                <a:spcPct val="120000"/>
              </a:lnSpc>
              <a:spcBef>
                <a:spcPts val="0"/>
              </a:spcBef>
              <a:spcAft>
                <a:spcPts val="0"/>
              </a:spcAft>
              <a:buNone/>
            </a:pPr>
            <a:r>
              <a:rPr lang="en-US" b="1" dirty="0">
                <a:solidFill>
                  <a:schemeClr val="bg1"/>
                </a:solidFill>
              </a:rPr>
              <a:t>Frank Peacock, MD</a:t>
            </a:r>
            <a:endParaRPr lang="en-US" dirty="0">
              <a:solidFill>
                <a:schemeClr val="bg1"/>
              </a:solidFill>
            </a:endParaRPr>
          </a:p>
          <a:p>
            <a:pPr marL="0" indent="0" fontAlgn="auto">
              <a:lnSpc>
                <a:spcPct val="120000"/>
              </a:lnSpc>
              <a:spcBef>
                <a:spcPts val="0"/>
              </a:spcBef>
              <a:buNone/>
            </a:pPr>
            <a:endParaRPr lang="en-US" sz="1000" dirty="0">
              <a:solidFill>
                <a:schemeClr val="bg1"/>
              </a:solidFill>
            </a:endParaRPr>
          </a:p>
          <a:p>
            <a:pPr marL="0" indent="0" fontAlgn="auto">
              <a:lnSpc>
                <a:spcPct val="120000"/>
              </a:lnSpc>
              <a:spcBef>
                <a:spcPts val="0"/>
              </a:spcBef>
              <a:buNone/>
            </a:pPr>
            <a:r>
              <a:rPr lang="en-US" sz="1600" dirty="0">
                <a:solidFill>
                  <a:schemeClr val="bg1"/>
                </a:solidFill>
              </a:rPr>
              <a:t>Professor, Emergency Medicine </a:t>
            </a:r>
            <a:br>
              <a:rPr lang="en-US" sz="1600" dirty="0">
                <a:solidFill>
                  <a:schemeClr val="bg1"/>
                </a:solidFill>
              </a:rPr>
            </a:br>
            <a:r>
              <a:rPr lang="en-US" sz="1600" dirty="0">
                <a:solidFill>
                  <a:schemeClr val="bg1"/>
                </a:solidFill>
              </a:rPr>
              <a:t>Associate Chair and Research Director </a:t>
            </a:r>
            <a:br>
              <a:rPr lang="en-US" sz="1600" dirty="0">
                <a:solidFill>
                  <a:schemeClr val="bg1"/>
                </a:solidFill>
              </a:rPr>
            </a:br>
            <a:r>
              <a:rPr lang="en-US" sz="1600" dirty="0">
                <a:solidFill>
                  <a:schemeClr val="bg1"/>
                </a:solidFill>
              </a:rPr>
              <a:t>Baylor College of Medicine</a:t>
            </a:r>
          </a:p>
        </p:txBody>
      </p:sp>
      <p:sp>
        <p:nvSpPr>
          <p:cNvPr id="7" name="Content Placeholder 2"/>
          <p:cNvSpPr txBox="1">
            <a:spLocks/>
          </p:cNvSpPr>
          <p:nvPr/>
        </p:nvSpPr>
        <p:spPr>
          <a:xfrm>
            <a:off x="6485467" y="2179184"/>
            <a:ext cx="4487333" cy="3888716"/>
          </a:xfrm>
          <a:prstGeom prst="rect">
            <a:avLst/>
          </a:prstGeom>
        </p:spPr>
        <p:txBody>
          <a:bodyPr vert="horz" lIns="91440" tIns="45720" rIns="91440" bIns="45720" rtlCol="0">
            <a:normAutofit/>
          </a:bodyPr>
          <a:lstStyle>
            <a:lvl1pPr marL="342900" indent="-342900" algn="l" defTabSz="457200" rtl="0" eaLnBrk="1" latinLnBrk="0" hangingPunct="1">
              <a:spcBef>
                <a:spcPts val="24"/>
              </a:spcBef>
              <a:spcAft>
                <a:spcPts val="600"/>
              </a:spcAft>
              <a:buFont typeface="Arial"/>
              <a:buChar char="•"/>
              <a:defRPr sz="20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16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4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ts val="0"/>
              </a:spcBef>
              <a:spcAft>
                <a:spcPts val="0"/>
              </a:spcAft>
              <a:buNone/>
            </a:pPr>
            <a:r>
              <a:rPr lang="en-US" sz="2400" b="1" dirty="0">
                <a:solidFill>
                  <a:schemeClr val="bg1"/>
                </a:solidFill>
              </a:rPr>
              <a:t>Manuel Cerqueira, MD</a:t>
            </a:r>
          </a:p>
          <a:p>
            <a:pPr marL="0" indent="0" fontAlgn="auto">
              <a:lnSpc>
                <a:spcPct val="120000"/>
              </a:lnSpc>
              <a:spcBef>
                <a:spcPts val="0"/>
              </a:spcBef>
              <a:buNone/>
            </a:pPr>
            <a:endParaRPr lang="en-US" sz="1000" dirty="0">
              <a:solidFill>
                <a:schemeClr val="bg1"/>
              </a:solidFill>
            </a:endParaRPr>
          </a:p>
          <a:p>
            <a:pPr marL="0" indent="0" fontAlgn="auto">
              <a:lnSpc>
                <a:spcPct val="120000"/>
              </a:lnSpc>
              <a:spcBef>
                <a:spcPts val="0"/>
              </a:spcBef>
              <a:buNone/>
            </a:pPr>
            <a:r>
              <a:rPr lang="en-US" sz="1600" dirty="0">
                <a:solidFill>
                  <a:schemeClr val="bg1"/>
                </a:solidFill>
              </a:rPr>
              <a:t>Professor of Radiology and Medicine</a:t>
            </a:r>
            <a:br>
              <a:rPr lang="en-US" sz="1600" dirty="0">
                <a:solidFill>
                  <a:schemeClr val="bg1"/>
                </a:solidFill>
              </a:rPr>
            </a:br>
            <a:r>
              <a:rPr lang="en-US" sz="1600" dirty="0">
                <a:solidFill>
                  <a:schemeClr val="bg1"/>
                </a:solidFill>
              </a:rPr>
              <a:t>Cleveland Clinic Lerner College of Medicine of Case Western Reserve University</a:t>
            </a:r>
            <a:br>
              <a:rPr lang="en-US" sz="1600" dirty="0">
                <a:solidFill>
                  <a:schemeClr val="bg1"/>
                </a:solidFill>
              </a:rPr>
            </a:br>
            <a:r>
              <a:rPr lang="en-US" sz="1600" dirty="0">
                <a:solidFill>
                  <a:schemeClr val="bg1"/>
                </a:solidFill>
              </a:rPr>
              <a:t>Chairman, Department of Nuclear Medicine, Imaging Institute </a:t>
            </a:r>
            <a:br>
              <a:rPr lang="en-US" sz="1600" dirty="0">
                <a:solidFill>
                  <a:schemeClr val="bg1"/>
                </a:solidFill>
              </a:rPr>
            </a:br>
            <a:r>
              <a:rPr lang="en-US" sz="1600" dirty="0">
                <a:solidFill>
                  <a:schemeClr val="bg1"/>
                </a:solidFill>
              </a:rPr>
              <a:t>Staff Cardiologist, Heart and Vascular Institute Cleveland Clinic</a:t>
            </a:r>
          </a:p>
        </p:txBody>
      </p:sp>
    </p:spTree>
    <p:extLst>
      <p:ext uri="{BB962C8B-B14F-4D97-AF65-F5344CB8AC3E}">
        <p14:creationId xmlns:p14="http://schemas.microsoft.com/office/powerpoint/2010/main" val="324578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Picture 3" descr="Astellas_C2C_VERT_WHT.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1255" y="4726024"/>
            <a:ext cx="1221988" cy="1675869"/>
          </a:xfrm>
          <a:prstGeom prst="rect">
            <a:avLst/>
          </a:prstGeom>
        </p:spPr>
      </p:pic>
      <p:cxnSp>
        <p:nvCxnSpPr>
          <p:cNvPr id="5" name="Straight Connector 4"/>
          <p:cNvCxnSpPr/>
          <p:nvPr/>
        </p:nvCxnSpPr>
        <p:spPr>
          <a:xfrm>
            <a:off x="3432848" y="4702849"/>
            <a:ext cx="0" cy="2317851"/>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413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47yo_woman-Shock.png"/>
          <p:cNvPicPr>
            <a:picLocks noChangeAspect="1"/>
          </p:cNvPicPr>
          <p:nvPr/>
        </p:nvPicPr>
        <p:blipFill rotWithShape="1">
          <a:blip r:embed="rId3" cstate="screen">
            <a:extLst>
              <a:ext uri="{28A0092B-C50C-407E-A947-70E740481C1C}">
                <a14:useLocalDpi xmlns:a14="http://schemas.microsoft.com/office/drawing/2010/main"/>
              </a:ext>
            </a:extLst>
          </a:blip>
          <a:srcRect r="3447"/>
          <a:stretch/>
        </p:blipFill>
        <p:spPr>
          <a:xfrm>
            <a:off x="5933692" y="584730"/>
            <a:ext cx="4734308" cy="6273271"/>
          </a:xfrm>
          <a:prstGeom prst="rect">
            <a:avLst/>
          </a:prstGeom>
        </p:spPr>
      </p:pic>
      <p:sp>
        <p:nvSpPr>
          <p:cNvPr id="3" name="Content Placeholder 2"/>
          <p:cNvSpPr>
            <a:spLocks noGrp="1"/>
          </p:cNvSpPr>
          <p:nvPr>
            <p:ph idx="11"/>
          </p:nvPr>
        </p:nvSpPr>
        <p:spPr>
          <a:xfrm>
            <a:off x="1976172" y="1600009"/>
            <a:ext cx="4139366" cy="4114800"/>
          </a:xfrm>
        </p:spPr>
        <p:txBody>
          <a:bodyPr>
            <a:normAutofit/>
          </a:bodyPr>
          <a:lstStyle/>
          <a:p>
            <a:pPr>
              <a:spcAft>
                <a:spcPts val="1200"/>
              </a:spcAft>
            </a:pPr>
            <a:r>
              <a:rPr lang="en-US" dirty="0"/>
              <a:t>47 years old </a:t>
            </a:r>
          </a:p>
          <a:p>
            <a:pPr>
              <a:spcAft>
                <a:spcPts val="1200"/>
              </a:spcAft>
            </a:pPr>
            <a:r>
              <a:rPr lang="en-US" dirty="0"/>
              <a:t>Comes in vomiting at </a:t>
            </a:r>
            <a:r>
              <a:rPr lang="en-US" dirty="0" smtClean="0"/>
              <a:t>7 </a:t>
            </a:r>
            <a:r>
              <a:rPr lang="en-US" sz="1800" dirty="0"/>
              <a:t>PM</a:t>
            </a:r>
          </a:p>
          <a:p>
            <a:pPr>
              <a:spcAft>
                <a:spcPts val="1200"/>
              </a:spcAft>
            </a:pPr>
            <a:r>
              <a:rPr lang="en-US" dirty="0" smtClean="0"/>
              <a:t>She </a:t>
            </a:r>
            <a:r>
              <a:rPr lang="en-US" dirty="0"/>
              <a:t>may have eaten some “bad tuna</a:t>
            </a:r>
            <a:r>
              <a:rPr lang="en-US" dirty="0" smtClean="0"/>
              <a:t>”</a:t>
            </a:r>
            <a:endParaRPr lang="en-US" dirty="0"/>
          </a:p>
        </p:txBody>
      </p:sp>
      <p:sp>
        <p:nvSpPr>
          <p:cNvPr id="84994" name="Title 1"/>
          <p:cNvSpPr>
            <a:spLocks noGrp="1"/>
          </p:cNvSpPr>
          <p:nvPr>
            <p:ph type="title"/>
          </p:nvPr>
        </p:nvSpPr>
        <p:spPr>
          <a:xfrm>
            <a:off x="1981200" y="94464"/>
            <a:ext cx="8478930" cy="1143000"/>
          </a:xfrm>
        </p:spPr>
        <p:txBody>
          <a:bodyPr>
            <a:normAutofit/>
          </a:bodyPr>
          <a:lstStyle/>
          <a:p>
            <a:pPr eaLnBrk="1" hangingPunct="1"/>
            <a:r>
              <a:rPr lang="en-US" sz="2500" dirty="0">
                <a:cs typeface="Century Gothic"/>
              </a:rPr>
              <a:t>Jane presents to your emergency department (ED)</a:t>
            </a:r>
          </a:p>
        </p:txBody>
      </p:sp>
      <p:sp>
        <p:nvSpPr>
          <p:cNvPr id="7" name="Content Placeholder 5"/>
          <p:cNvSpPr txBox="1">
            <a:spLocks/>
          </p:cNvSpPr>
          <p:nvPr/>
        </p:nvSpPr>
        <p:spPr>
          <a:xfrm>
            <a:off x="10197175" y="6542035"/>
            <a:ext cx="1344706" cy="295835"/>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a:solidFill>
                  <a:schemeClr val="bg1"/>
                </a:solidFill>
              </a:rPr>
              <a:t>012-0400-PM  5/15</a:t>
            </a:r>
          </a:p>
        </p:txBody>
      </p:sp>
    </p:spTree>
    <p:extLst>
      <p:ext uri="{BB962C8B-B14F-4D97-AF65-F5344CB8AC3E}">
        <p14:creationId xmlns:p14="http://schemas.microsoft.com/office/powerpoint/2010/main" val="338454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47yo_woman-Shock.png"/>
          <p:cNvPicPr>
            <a:picLocks noChangeAspect="1"/>
          </p:cNvPicPr>
          <p:nvPr/>
        </p:nvPicPr>
        <p:blipFill rotWithShape="1">
          <a:blip r:embed="rId3" cstate="screen">
            <a:extLst>
              <a:ext uri="{28A0092B-C50C-407E-A947-70E740481C1C}">
                <a14:useLocalDpi xmlns:a14="http://schemas.microsoft.com/office/drawing/2010/main"/>
              </a:ext>
            </a:extLst>
          </a:blip>
          <a:srcRect r="3447"/>
          <a:stretch/>
        </p:blipFill>
        <p:spPr>
          <a:xfrm>
            <a:off x="5933692" y="584730"/>
            <a:ext cx="4734308" cy="6273271"/>
          </a:xfrm>
          <a:prstGeom prst="rect">
            <a:avLst/>
          </a:prstGeom>
        </p:spPr>
      </p:pic>
      <p:sp>
        <p:nvSpPr>
          <p:cNvPr id="15363" name="Content Placeholder 2"/>
          <p:cNvSpPr>
            <a:spLocks noGrp="1"/>
          </p:cNvSpPr>
          <p:nvPr>
            <p:ph idx="11"/>
          </p:nvPr>
        </p:nvSpPr>
        <p:spPr>
          <a:xfrm>
            <a:off x="1976172" y="1600009"/>
            <a:ext cx="5438675" cy="4813734"/>
          </a:xfrm>
        </p:spPr>
        <p:txBody>
          <a:bodyPr rtlCol="0">
            <a:normAutofit/>
          </a:bodyPr>
          <a:lstStyle/>
          <a:p>
            <a:pPr>
              <a:lnSpc>
                <a:spcPct val="110000"/>
              </a:lnSpc>
              <a:spcAft>
                <a:spcPts val="1200"/>
              </a:spcAft>
              <a:buFont typeface="Arial" pitchFamily="34" charset="0"/>
              <a:buChar char="•"/>
              <a:defRPr/>
            </a:pPr>
            <a:r>
              <a:rPr lang="en-US" dirty="0">
                <a:ea typeface="ＭＳ Ｐゴシック" pitchFamily="34" charset="-128"/>
              </a:rPr>
              <a:t>A</a:t>
            </a:r>
            <a:r>
              <a:rPr lang="en-US" dirty="0" smtClean="0">
                <a:ea typeface="ＭＳ Ｐゴシック" pitchFamily="34" charset="-128"/>
              </a:rPr>
              <a:t>ssessment of electrolytes and complete blood count</a:t>
            </a:r>
          </a:p>
          <a:p>
            <a:pPr>
              <a:lnSpc>
                <a:spcPct val="110000"/>
              </a:lnSpc>
              <a:spcAft>
                <a:spcPts val="1200"/>
              </a:spcAft>
              <a:buFont typeface="Arial" pitchFamily="34" charset="0"/>
              <a:buChar char="•"/>
              <a:defRPr/>
            </a:pPr>
            <a:r>
              <a:rPr lang="en-US" dirty="0" smtClean="0">
                <a:ea typeface="ＭＳ Ｐゴシック" pitchFamily="34" charset="-128"/>
              </a:rPr>
              <a:t>ECG completely normal</a:t>
            </a:r>
          </a:p>
          <a:p>
            <a:pPr>
              <a:lnSpc>
                <a:spcPct val="110000"/>
              </a:lnSpc>
              <a:spcAft>
                <a:spcPts val="0"/>
              </a:spcAft>
              <a:buFont typeface="Arial" pitchFamily="34" charset="0"/>
              <a:buChar char="•"/>
              <a:defRPr/>
            </a:pPr>
            <a:r>
              <a:rPr lang="en-US" dirty="0" smtClean="0">
                <a:ea typeface="ＭＳ Ｐゴシック" pitchFamily="34" charset="-128"/>
              </a:rPr>
              <a:t>Gets an IV</a:t>
            </a:r>
          </a:p>
          <a:p>
            <a:pPr lvl="1">
              <a:lnSpc>
                <a:spcPct val="110000"/>
              </a:lnSpc>
              <a:spcAft>
                <a:spcPts val="0"/>
              </a:spcAft>
              <a:buFont typeface="Lucida Grande"/>
              <a:buChar char="-"/>
              <a:defRPr/>
            </a:pPr>
            <a:r>
              <a:rPr lang="en-US" dirty="0" smtClean="0">
                <a:ea typeface="ＭＳ Ｐゴシック" pitchFamily="34" charset="-128"/>
              </a:rPr>
              <a:t>4 mg ondansetron</a:t>
            </a:r>
          </a:p>
          <a:p>
            <a:pPr lvl="1">
              <a:lnSpc>
                <a:spcPct val="110000"/>
              </a:lnSpc>
              <a:spcAft>
                <a:spcPts val="1200"/>
              </a:spcAft>
              <a:buFont typeface="Lucida Grande"/>
              <a:buChar char="-"/>
              <a:defRPr/>
            </a:pPr>
            <a:r>
              <a:rPr lang="en-US" dirty="0" smtClean="0">
                <a:ea typeface="ＭＳ Ｐゴシック" pitchFamily="34" charset="-128"/>
              </a:rPr>
              <a:t>1 liter normal saline</a:t>
            </a:r>
          </a:p>
          <a:p>
            <a:pPr>
              <a:lnSpc>
                <a:spcPct val="110000"/>
              </a:lnSpc>
              <a:spcAft>
                <a:spcPts val="1200"/>
              </a:spcAft>
              <a:buFont typeface="Arial" pitchFamily="34" charset="0"/>
              <a:buChar char="•"/>
              <a:defRPr/>
            </a:pPr>
            <a:r>
              <a:rPr lang="en-US" dirty="0" smtClean="0">
                <a:ea typeface="ＭＳ Ｐゴシック" pitchFamily="34" charset="-128"/>
              </a:rPr>
              <a:t>4 hours later (11 </a:t>
            </a:r>
            <a:r>
              <a:rPr lang="en-US" sz="1800" dirty="0">
                <a:ea typeface="ＭＳ Ｐゴシック" pitchFamily="34" charset="-128"/>
              </a:rPr>
              <a:t>PM</a:t>
            </a:r>
            <a:r>
              <a:rPr lang="en-US" dirty="0" smtClean="0">
                <a:ea typeface="ＭＳ Ｐゴシック" pitchFamily="34" charset="-128"/>
              </a:rPr>
              <a:t>), Jane </a:t>
            </a:r>
            <a:br>
              <a:rPr lang="en-US" dirty="0" smtClean="0">
                <a:ea typeface="ＭＳ Ｐゴシック" pitchFamily="34" charset="-128"/>
              </a:rPr>
            </a:br>
            <a:r>
              <a:rPr lang="en-US" dirty="0" smtClean="0">
                <a:ea typeface="ＭＳ Ｐゴシック" pitchFamily="34" charset="-128"/>
              </a:rPr>
              <a:t>feels better</a:t>
            </a:r>
          </a:p>
          <a:p>
            <a:pPr>
              <a:lnSpc>
                <a:spcPct val="110000"/>
              </a:lnSpc>
              <a:spcAft>
                <a:spcPts val="1200"/>
              </a:spcAft>
              <a:defRPr/>
            </a:pPr>
            <a:r>
              <a:rPr lang="en-US" dirty="0">
                <a:ea typeface="ＭＳ Ｐゴシック" pitchFamily="34" charset="-128"/>
              </a:rPr>
              <a:t>Diagnosis: food poisoning</a:t>
            </a:r>
          </a:p>
          <a:p>
            <a:pPr>
              <a:lnSpc>
                <a:spcPct val="110000"/>
              </a:lnSpc>
              <a:spcAft>
                <a:spcPts val="1200"/>
              </a:spcAft>
              <a:buFont typeface="Arial" pitchFamily="34" charset="0"/>
              <a:buChar char="•"/>
              <a:defRPr/>
            </a:pPr>
            <a:r>
              <a:rPr lang="en-US" dirty="0" smtClean="0">
                <a:ea typeface="ＭＳ Ｐゴシック" pitchFamily="34" charset="-128"/>
              </a:rPr>
              <a:t>She’s discharged home</a:t>
            </a:r>
          </a:p>
        </p:txBody>
      </p:sp>
      <p:sp>
        <p:nvSpPr>
          <p:cNvPr id="86018" name="Title 1"/>
          <p:cNvSpPr>
            <a:spLocks noGrp="1"/>
          </p:cNvSpPr>
          <p:nvPr>
            <p:ph type="title"/>
          </p:nvPr>
        </p:nvSpPr>
        <p:spPr>
          <a:xfrm>
            <a:off x="1981200" y="94464"/>
            <a:ext cx="8229600" cy="1143000"/>
          </a:xfrm>
        </p:spPr>
        <p:txBody>
          <a:bodyPr/>
          <a:lstStyle/>
          <a:p>
            <a:pPr eaLnBrk="1" hangingPunct="1"/>
            <a:r>
              <a:rPr lang="en-US" dirty="0" smtClean="0">
                <a:cs typeface="Century Gothic"/>
              </a:rPr>
              <a:t>She undergoes the usual testing </a:t>
            </a:r>
            <a:endParaRPr lang="en-US" dirty="0">
              <a:cs typeface="Century Gothic"/>
            </a:endParaRPr>
          </a:p>
        </p:txBody>
      </p:sp>
      <p:sp>
        <p:nvSpPr>
          <p:cNvPr id="86020" name="AutoShape 2" descr="http://meds.queensu.ca/courses/assets/modules/ts-ecg/Normal_ECG.bmp"/>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solidFill>
                <a:srgbClr val="FFFF00"/>
              </a:solidFill>
              <a:latin typeface="Calibri" charset="0"/>
            </a:endParaRPr>
          </a:p>
        </p:txBody>
      </p:sp>
      <p:sp>
        <p:nvSpPr>
          <p:cNvPr id="86021" name="AutoShape 4" descr="http://meds.queensu.ca/courses/assets/modules/ts-ecg/Normal_ECG.bmp"/>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solidFill>
                <a:srgbClr val="FFFF00"/>
              </a:solidFill>
              <a:latin typeface="Calibri" charset="0"/>
            </a:endParaRPr>
          </a:p>
        </p:txBody>
      </p:sp>
      <p:sp>
        <p:nvSpPr>
          <p:cNvPr id="8" name="Content Placeholder 5"/>
          <p:cNvSpPr txBox="1">
            <a:spLocks/>
          </p:cNvSpPr>
          <p:nvPr/>
        </p:nvSpPr>
        <p:spPr>
          <a:xfrm>
            <a:off x="10197175" y="6542035"/>
            <a:ext cx="1344706" cy="295835"/>
          </a:xfrm>
          <a:prstGeom prst="rect">
            <a:avLst/>
          </a:prstGeom>
        </p:spPr>
        <p:txBody>
          <a:bodyPr/>
          <a:lstStyle>
            <a:lvl1pPr marL="342900" indent="-342900" algn="l" defTabSz="457200" rtl="0" eaLnBrk="1" latinLnBrk="0" hangingPunct="1">
              <a:spcBef>
                <a:spcPts val="24"/>
              </a:spcBef>
              <a:spcAft>
                <a:spcPts val="600"/>
              </a:spcAft>
              <a:buFont typeface="Arial"/>
              <a:buChar char="•"/>
              <a:defRPr sz="2400" kern="1200">
                <a:solidFill>
                  <a:schemeClr val="bg1">
                    <a:lumMod val="50000"/>
                  </a:schemeClr>
                </a:solidFill>
                <a:latin typeface="Century Gothic"/>
                <a:ea typeface="+mn-ea"/>
                <a:cs typeface="Century Gothic"/>
              </a:defRPr>
            </a:lvl1pPr>
            <a:lvl2pPr marL="742950" indent="-285750" algn="l" defTabSz="457200" rtl="0" eaLnBrk="1" latinLnBrk="0" hangingPunct="1">
              <a:spcBef>
                <a:spcPts val="0"/>
              </a:spcBef>
              <a:spcAft>
                <a:spcPts val="600"/>
              </a:spcAft>
              <a:buFont typeface="Arial"/>
              <a:buChar char="–"/>
              <a:defRPr sz="2200" kern="1200">
                <a:solidFill>
                  <a:schemeClr val="bg1">
                    <a:lumMod val="50000"/>
                  </a:schemeClr>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dirty="0">
                <a:solidFill>
                  <a:schemeClr val="bg1"/>
                </a:solidFill>
              </a:rPr>
              <a:t>012-0400-PM  5/15</a:t>
            </a:r>
          </a:p>
        </p:txBody>
      </p:sp>
    </p:spTree>
    <p:extLst>
      <p:ext uri="{BB962C8B-B14F-4D97-AF65-F5344CB8AC3E}">
        <p14:creationId xmlns:p14="http://schemas.microsoft.com/office/powerpoint/2010/main" val="1149772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mbulance"/>
          <p:cNvPicPr>
            <a:picLocks noChangeAspect="1" noChangeArrowheads="1"/>
          </p:cNvPicPr>
          <p:nvPr/>
        </p:nvPicPr>
        <p:blipFill rotWithShape="1">
          <a:blip r:embed="rId3">
            <a:extLst>
              <a:ext uri="{28A0092B-C50C-407E-A947-70E740481C1C}">
                <a14:useLocalDpi xmlns:a14="http://schemas.microsoft.com/office/drawing/2010/main" val="0"/>
              </a:ext>
            </a:extLst>
          </a:blip>
          <a:srcRect l="26008"/>
          <a:stretch/>
        </p:blipFill>
        <p:spPr bwMode="auto">
          <a:xfrm flipH="1">
            <a:off x="5193760" y="1928786"/>
            <a:ext cx="5474241" cy="4929214"/>
          </a:xfrm>
          <a:prstGeom prst="rect">
            <a:avLst/>
          </a:prstGeom>
          <a:noFill/>
          <a:ln>
            <a:noFill/>
          </a:ln>
          <a:effectLst>
            <a:softEdge rad="698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Content Placeholder 2"/>
          <p:cNvSpPr>
            <a:spLocks noGrp="1"/>
          </p:cNvSpPr>
          <p:nvPr>
            <p:ph idx="11"/>
          </p:nvPr>
        </p:nvSpPr>
        <p:spPr>
          <a:xfrm>
            <a:off x="1976171" y="1600009"/>
            <a:ext cx="6160900" cy="4114800"/>
          </a:xfrm>
        </p:spPr>
        <p:txBody>
          <a:bodyPr rtlCol="0">
            <a:noAutofit/>
          </a:bodyPr>
          <a:lstStyle/>
          <a:p>
            <a:pPr>
              <a:spcAft>
                <a:spcPts val="1200"/>
              </a:spcAft>
              <a:buFont typeface="Arial" pitchFamily="34" charset="0"/>
              <a:buChar char="•"/>
              <a:defRPr/>
            </a:pPr>
            <a:r>
              <a:rPr lang="en-US" dirty="0" smtClean="0">
                <a:ea typeface="ＭＳ Ｐゴシック" pitchFamily="34" charset="-128"/>
              </a:rPr>
              <a:t>At 6 </a:t>
            </a:r>
            <a:r>
              <a:rPr lang="en-US" sz="1800" dirty="0">
                <a:ea typeface="ＭＳ Ｐゴシック" pitchFamily="34" charset="-128"/>
              </a:rPr>
              <a:t>AM</a:t>
            </a:r>
            <a:r>
              <a:rPr lang="en-US" dirty="0" smtClean="0">
                <a:ea typeface="ＭＳ Ｐゴシック" pitchFamily="34" charset="-128"/>
              </a:rPr>
              <a:t>, Jane collapses, 911 is called</a:t>
            </a:r>
          </a:p>
          <a:p>
            <a:pPr>
              <a:spcAft>
                <a:spcPts val="1200"/>
              </a:spcAft>
              <a:buFont typeface="Arial" pitchFamily="34" charset="0"/>
              <a:buChar char="•"/>
              <a:defRPr/>
            </a:pPr>
            <a:r>
              <a:rPr lang="en-US" dirty="0" smtClean="0">
                <a:ea typeface="ＭＳ Ｐゴシック" pitchFamily="34" charset="-128"/>
              </a:rPr>
              <a:t>Paramedics arrive within 4 minutes </a:t>
            </a:r>
          </a:p>
          <a:p>
            <a:pPr>
              <a:spcAft>
                <a:spcPts val="1200"/>
              </a:spcAft>
              <a:buFont typeface="Arial" pitchFamily="34" charset="0"/>
              <a:buChar char="•"/>
              <a:defRPr/>
            </a:pPr>
            <a:r>
              <a:rPr lang="en-US" dirty="0" smtClean="0">
                <a:ea typeface="ＭＳ Ｐゴシック" pitchFamily="34" charset="-128"/>
              </a:rPr>
              <a:t>Jane is found in ventricular </a:t>
            </a:r>
            <a:br>
              <a:rPr lang="en-US" dirty="0" smtClean="0">
                <a:ea typeface="ＭＳ Ｐゴシック" pitchFamily="34" charset="-128"/>
              </a:rPr>
            </a:br>
            <a:r>
              <a:rPr lang="en-US" dirty="0" smtClean="0">
                <a:ea typeface="ＭＳ Ｐゴシック" pitchFamily="34" charset="-128"/>
              </a:rPr>
              <a:t>tachycardia and defibrillated</a:t>
            </a:r>
          </a:p>
          <a:p>
            <a:pPr>
              <a:spcAft>
                <a:spcPts val="0"/>
              </a:spcAft>
              <a:buFont typeface="Arial" pitchFamily="34" charset="0"/>
              <a:buChar char="•"/>
              <a:defRPr/>
            </a:pPr>
            <a:r>
              <a:rPr lang="en-US" dirty="0" smtClean="0">
                <a:ea typeface="ＭＳ Ｐゴシック" pitchFamily="34" charset="-128"/>
              </a:rPr>
              <a:t>17 minutes after arrest, she returns </a:t>
            </a:r>
            <a:br>
              <a:rPr lang="en-US" dirty="0" smtClean="0">
                <a:ea typeface="ＭＳ Ｐゴシック" pitchFamily="34" charset="-128"/>
              </a:rPr>
            </a:br>
            <a:r>
              <a:rPr lang="en-US" dirty="0" smtClean="0">
                <a:ea typeface="ＭＳ Ｐゴシック" pitchFamily="34" charset="-128"/>
              </a:rPr>
              <a:t>to normal sinus rhythm </a:t>
            </a:r>
          </a:p>
        </p:txBody>
      </p:sp>
      <p:sp>
        <p:nvSpPr>
          <p:cNvPr id="8" name="Title 1"/>
          <p:cNvSpPr>
            <a:spLocks noGrp="1"/>
          </p:cNvSpPr>
          <p:nvPr>
            <p:ph type="title"/>
          </p:nvPr>
        </p:nvSpPr>
        <p:spPr>
          <a:xfrm>
            <a:off x="1981200" y="94464"/>
            <a:ext cx="8229600" cy="1143000"/>
          </a:xfrm>
        </p:spPr>
        <p:txBody>
          <a:bodyPr/>
          <a:lstStyle/>
          <a:p>
            <a:pPr eaLnBrk="1" hangingPunct="1"/>
            <a:r>
              <a:rPr lang="en-US" dirty="0" smtClean="0">
                <a:cs typeface="Century Gothic"/>
              </a:rPr>
              <a:t>But a few hours later, she gets worse</a:t>
            </a:r>
            <a:endParaRPr lang="en-US" dirty="0">
              <a:cs typeface="Century Gothic"/>
            </a:endParaRPr>
          </a:p>
        </p:txBody>
      </p:sp>
    </p:spTree>
    <p:extLst>
      <p:ext uri="{BB962C8B-B14F-4D97-AF65-F5344CB8AC3E}">
        <p14:creationId xmlns:p14="http://schemas.microsoft.com/office/powerpoint/2010/main" val="47814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tellas_SCPC_Symposium">
  <a:themeElements>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latin typeface="Arial Narrow"/>
            <a:cs typeface="Arial Narrow"/>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Astella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18979</TotalTime>
  <Words>8823</Words>
  <Application>Microsoft Office PowerPoint</Application>
  <PresentationFormat>Custom</PresentationFormat>
  <Paragraphs>1414</Paragraphs>
  <Slides>67</Slides>
  <Notes>67</Notes>
  <HiddenSlides>0</HiddenSlides>
  <MMClips>2</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Astellas_SCPC_Symposium</vt:lpstr>
      <vt:lpstr>Falling through the cracks?</vt:lpstr>
      <vt:lpstr>Our presenters</vt:lpstr>
      <vt:lpstr>Disclosures</vt:lpstr>
      <vt:lpstr>Disclosures</vt:lpstr>
      <vt:lpstr>Important information</vt:lpstr>
      <vt:lpstr>Have you seen Jane?</vt:lpstr>
      <vt:lpstr>Jane presents to your emergency department (ED)</vt:lpstr>
      <vt:lpstr>She undergoes the usual testing </vt:lpstr>
      <vt:lpstr>But a few hours later, she gets worse</vt:lpstr>
      <vt:lpstr>She’s rushed back to the hospital </vt:lpstr>
      <vt:lpstr>PowerPoint Presentation</vt:lpstr>
      <vt:lpstr>We can do more</vt:lpstr>
      <vt:lpstr>Let’s take a look at…</vt:lpstr>
      <vt:lpstr>Audience response</vt:lpstr>
      <vt:lpstr>Chest pain and ECG</vt:lpstr>
      <vt:lpstr>AHA statement on chest pain testing </vt:lpstr>
      <vt:lpstr>TIMI risk score: 2-week MACE</vt:lpstr>
      <vt:lpstr>ECG: standard protocol</vt:lpstr>
      <vt:lpstr>How accurate is 12-lead ECG?</vt:lpstr>
      <vt:lpstr>Risk stratification  tools in the ED</vt:lpstr>
      <vt:lpstr>Pretest odds are critically important</vt:lpstr>
      <vt:lpstr>Early risk stratification of NSTE-ACS</vt:lpstr>
      <vt:lpstr>PowerPoint Presentation</vt:lpstr>
      <vt:lpstr>TIMI risk score: 2-week MACE</vt:lpstr>
      <vt:lpstr>HEART score for MACE1</vt:lpstr>
      <vt:lpstr>Biomarker testing  in the ED</vt:lpstr>
      <vt:lpstr>PowerPoint Presentation</vt:lpstr>
      <vt:lpstr>ADAPT and APACE: 30-day MACE</vt:lpstr>
      <vt:lpstr>Advantageous Predictors of Acute Coronary Syndromes Evaluation (APACE)1</vt:lpstr>
      <vt:lpstr>Low-risk patients</vt:lpstr>
      <vt:lpstr>BNP and in-hospital mortality</vt:lpstr>
      <vt:lpstr>Risk-adjusted acute in-hospital  mortality by BNP</vt:lpstr>
      <vt:lpstr>Troponin and BNP vs  in-hospital mortality</vt:lpstr>
      <vt:lpstr>Your patient has possible ACS— now what?1</vt:lpstr>
      <vt:lpstr>Audience response</vt:lpstr>
      <vt:lpstr>MPI and the ED</vt:lpstr>
      <vt:lpstr>Sample MPI protocols</vt:lpstr>
      <vt:lpstr>Sample MPI protocols (cont.)</vt:lpstr>
      <vt:lpstr>ED and nuclear lab communication </vt:lpstr>
      <vt:lpstr>Audience response</vt:lpstr>
      <vt:lpstr>MPI case study 1</vt:lpstr>
      <vt:lpstr>Patient history</vt:lpstr>
      <vt:lpstr>Workup</vt:lpstr>
      <vt:lpstr>Workup (cont.)</vt:lpstr>
      <vt:lpstr>TIMI risk score: 2-week MACE</vt:lpstr>
      <vt:lpstr>Audience response</vt:lpstr>
      <vt:lpstr>Next steps</vt:lpstr>
      <vt:lpstr>Key points</vt:lpstr>
      <vt:lpstr>PowerPoint Presentation</vt:lpstr>
      <vt:lpstr>Patient history</vt:lpstr>
      <vt:lpstr>Workup</vt:lpstr>
      <vt:lpstr>TIMI risk score: 2-week MACE</vt:lpstr>
      <vt:lpstr>Pharmacologic stress SPECT MPI</vt:lpstr>
      <vt:lpstr>Polar plot display</vt:lpstr>
      <vt:lpstr>Key points</vt:lpstr>
      <vt:lpstr>PowerPoint Presentation</vt:lpstr>
      <vt:lpstr>Patient history</vt:lpstr>
      <vt:lpstr>Patient history (cont.)</vt:lpstr>
      <vt:lpstr>Workup</vt:lpstr>
      <vt:lpstr>Referred for pharmacologic stress Spect mpi</vt:lpstr>
      <vt:lpstr>Rotating planar images</vt:lpstr>
      <vt:lpstr>SPECT images</vt:lpstr>
      <vt:lpstr>Coronary angiography and PCI</vt:lpstr>
      <vt:lpstr>Key points</vt:lpstr>
      <vt:lpstr>Run your ED protocol and  consider MPI</vt:lpstr>
      <vt:lpstr>Q&amp;A</vt:lpstr>
      <vt:lpstr>Thank you</vt:lpstr>
    </vt:vector>
  </TitlesOfParts>
  <Company>Publicis Groupe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dc:title>
  <dc:creator>Publicis Groupe</dc:creator>
  <cp:lastModifiedBy>Mark Aistrope</cp:lastModifiedBy>
  <cp:revision>2061</cp:revision>
  <cp:lastPrinted>2015-05-05T21:38:41Z</cp:lastPrinted>
  <dcterms:created xsi:type="dcterms:W3CDTF">2012-10-11T16:44:44Z</dcterms:created>
  <dcterms:modified xsi:type="dcterms:W3CDTF">2015-10-13T20:36:42Z</dcterms:modified>
</cp:coreProperties>
</file>